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6" r:id="rId2"/>
    <p:sldId id="315" r:id="rId3"/>
    <p:sldId id="325" r:id="rId4"/>
    <p:sldId id="355" r:id="rId5"/>
    <p:sldId id="351" r:id="rId6"/>
    <p:sldId id="327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52" r:id="rId15"/>
    <p:sldId id="262" r:id="rId16"/>
    <p:sldId id="363" r:id="rId17"/>
    <p:sldId id="365" r:id="rId18"/>
    <p:sldId id="366" r:id="rId19"/>
    <p:sldId id="367" r:id="rId20"/>
    <p:sldId id="369" r:id="rId21"/>
    <p:sldId id="370" r:id="rId22"/>
    <p:sldId id="371" r:id="rId23"/>
    <p:sldId id="353" r:id="rId24"/>
    <p:sldId id="265" r:id="rId25"/>
    <p:sldId id="375" r:id="rId26"/>
    <p:sldId id="377" r:id="rId27"/>
    <p:sldId id="376" r:id="rId28"/>
    <p:sldId id="378" r:id="rId29"/>
    <p:sldId id="379" r:id="rId30"/>
    <p:sldId id="380" r:id="rId31"/>
    <p:sldId id="381" r:id="rId32"/>
    <p:sldId id="354" r:id="rId33"/>
    <p:sldId id="335" r:id="rId34"/>
    <p:sldId id="29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5pPr>
    <a:lvl6pPr marL="22860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6pPr>
    <a:lvl7pPr marL="27432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7pPr>
    <a:lvl8pPr marL="32004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8pPr>
    <a:lvl9pPr marL="3657600" algn="l" defTabSz="914400" rtl="0" eaLnBrk="1" latinLnBrk="0" hangingPunct="1">
      <a:defRPr kumimoji="1" sz="2800" b="1" kern="1200">
        <a:solidFill>
          <a:schemeClr val="tx1"/>
        </a:solidFill>
        <a:latin typeface="Times New Roman" pitchFamily="18" charset="0"/>
        <a:ea typeface="黑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ECECDE"/>
    <a:srgbClr val="0000CC"/>
    <a:srgbClr val="F5D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74" autoAdjust="0"/>
    <p:restoredTop sz="86449" autoAdjust="0"/>
  </p:normalViewPr>
  <p:slideViewPr>
    <p:cSldViewPr>
      <p:cViewPr varScale="1">
        <p:scale>
          <a:sx n="67" d="100"/>
          <a:sy n="67" d="100"/>
        </p:scale>
        <p:origin x="1016" y="2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13" Type="http://schemas.openxmlformats.org/officeDocument/2006/relationships/slide" Target="slides/slide31.xml"/><Relationship Id="rId3" Type="http://schemas.openxmlformats.org/officeDocument/2006/relationships/slide" Target="slides/slide5.xml"/><Relationship Id="rId7" Type="http://schemas.openxmlformats.org/officeDocument/2006/relationships/slide" Target="slides/slide25.xml"/><Relationship Id="rId12" Type="http://schemas.openxmlformats.org/officeDocument/2006/relationships/slide" Target="slides/slide30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24.xml"/><Relationship Id="rId11" Type="http://schemas.openxmlformats.org/officeDocument/2006/relationships/slide" Target="slides/slide29.xml"/><Relationship Id="rId5" Type="http://schemas.openxmlformats.org/officeDocument/2006/relationships/slide" Target="slides/slide23.xml"/><Relationship Id="rId15" Type="http://schemas.openxmlformats.org/officeDocument/2006/relationships/slide" Target="slides/slide34.xml"/><Relationship Id="rId10" Type="http://schemas.openxmlformats.org/officeDocument/2006/relationships/slide" Target="slides/slide28.xml"/><Relationship Id="rId4" Type="http://schemas.openxmlformats.org/officeDocument/2006/relationships/slide" Target="slides/slide14.xml"/><Relationship Id="rId9" Type="http://schemas.openxmlformats.org/officeDocument/2006/relationships/slide" Target="slides/slide27.xml"/><Relationship Id="rId14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b="0" smtClean="0">
                <a:ea typeface="宋体" pitchFamily="2" charset="-122"/>
              </a:defRPr>
            </a:lvl1pPr>
          </a:lstStyle>
          <a:p>
            <a:pPr>
              <a:defRPr/>
            </a:pPr>
            <a:fld id="{E95B263C-5119-4304-8D42-7ACA737F6E5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90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68263"/>
            <a:ext cx="8678863" cy="6713537"/>
            <a:chOff x="0" y="43"/>
            <a:chExt cx="5467" cy="4229"/>
          </a:xfrm>
        </p:grpSpPr>
        <p:sp>
          <p:nvSpPr>
            <p:cNvPr id="5" name="Rectangle 1027"/>
            <p:cNvSpPr>
              <a:spLocks noChangeArrowheads="1"/>
            </p:cNvSpPr>
            <p:nvPr userDrawn="1"/>
          </p:nvSpPr>
          <p:spPr bwMode="auto">
            <a:xfrm>
              <a:off x="692" y="494"/>
              <a:ext cx="4775" cy="93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6" name="Group 1028"/>
            <p:cNvGrpSpPr>
              <a:grpSpLocks/>
            </p:cNvGrpSpPr>
            <p:nvPr userDrawn="1"/>
          </p:nvGrpSpPr>
          <p:grpSpPr bwMode="auto">
            <a:xfrm>
              <a:off x="0" y="43"/>
              <a:ext cx="624" cy="4229"/>
              <a:chOff x="0" y="43"/>
              <a:chExt cx="624" cy="4229"/>
            </a:xfrm>
          </p:grpSpPr>
          <p:sp>
            <p:nvSpPr>
              <p:cNvPr id="7" name="Line 1029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" name="Line 1030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" name="Line 1031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" name="Line 1032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1" name="Line 1033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2" name="Line 1034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3" name="Line 1035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4" name="Line 1036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5" name="Line 1037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6" name="Line 1038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7" name="Line 1039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8" name="Line 1040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Line 1041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Line 1042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Line 1043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2" name="Line 1044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3" name="Line 1045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4" name="Line 1046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5" name="Line 1047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6" name="Line 1048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Line 1049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Line 1050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Line 1051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0" name="Line 1052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Line 1053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Line 1054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Line 1055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4" name="Line 1056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Line 1057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Line 1058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Line 1059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8" name="Line 1060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Line 1061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Line 1062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Line 1063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2" name="Line 1064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3" name="Line 1065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4" name="Line 1066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5" name="Line 1067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6" name="Line 1068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7" name="Line 1069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8" name="Line 1070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9" name="Line 1071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0" name="Line 1072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" name="Line 1073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" name="Line 1074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3" name="Line 1075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4" name="Line 1076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" name="Line 1077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6" name="Line 1078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7" name="Line 1079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8" name="Line 1080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" name="Line 1081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0" name="Line 1082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1" name="Line 1083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2" name="Line 1084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3" name="Line 1085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4" name="Line 1086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5" name="Line 1087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" name="Line 1088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Line 1089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8" name="Line 1090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9" name="Line 1091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0" name="Line 1092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1" name="Line 1093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2" name="Line 1094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3" name="Line 1095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4" name="Line 1096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5" name="Line 1097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6" name="Line 1098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7" name="Line 1099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8" name="Line 1100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79" name="Line 1101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0" name="Line 1102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1" name="Line 1103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2" name="Line 1104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3" name="Line 1105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4" name="Line 1106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5" name="Line 1107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Line 1108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Line 1109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Line 1110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9" name="Line 1111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0" name="Line 1112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1" name="Line 1113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2" name="Line 1114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3" name="Line 1115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4" name="Line 1116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62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5" name="Line 1117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6" name="Line 1118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7" name="Line 1119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8" name="Line 1120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99" name="Line 1121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0" name="Line 1122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1" name="Line 1123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2" name="Line 1124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3" name="Line 1125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624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04" name="Line 1126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624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5" name="Rectangle 1132"/>
          <p:cNvSpPr>
            <a:spLocks noChangeArrowheads="1"/>
          </p:cNvSpPr>
          <p:nvPr/>
        </p:nvSpPr>
        <p:spPr bwMode="auto">
          <a:xfrm>
            <a:off x="3017838" y="2120900"/>
            <a:ext cx="5662612" cy="777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106" name="Rectangle 1133"/>
          <p:cNvSpPr>
            <a:spLocks noChangeArrowheads="1"/>
          </p:cNvSpPr>
          <p:nvPr/>
        </p:nvSpPr>
        <p:spPr bwMode="auto">
          <a:xfrm>
            <a:off x="1098550" y="862013"/>
            <a:ext cx="5662613" cy="77787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zh-CN" altLang="en-US" sz="2400" b="0">
              <a:ea typeface="宋体" pitchFamily="2" charset="-122"/>
            </a:endParaRPr>
          </a:p>
        </p:txBody>
      </p:sp>
      <p:sp>
        <p:nvSpPr>
          <p:cNvPr id="6250" name="Rectangle 1130"/>
          <p:cNvSpPr>
            <a:spLocks noGrp="1" noChangeArrowheads="1"/>
          </p:cNvSpPr>
          <p:nvPr>
            <p:ph type="ctrTitle"/>
          </p:nvPr>
        </p:nvSpPr>
        <p:spPr>
          <a:xfrm>
            <a:off x="1169988" y="1046163"/>
            <a:ext cx="7380287" cy="1012825"/>
          </a:xfrm>
        </p:spPr>
        <p:txBody>
          <a:bodyPr/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251" name="Rectangle 1131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693988"/>
            <a:ext cx="6662737" cy="29940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7" name="Rectangle 1127"/>
          <p:cNvSpPr>
            <a:spLocks noGrp="1" noChangeArrowheads="1"/>
          </p:cNvSpPr>
          <p:nvPr>
            <p:ph type="dt" sz="half" idx="10"/>
          </p:nvPr>
        </p:nvSpPr>
        <p:spPr>
          <a:xfrm>
            <a:off x="1387475" y="6357938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8" name="Rectangle 1128"/>
          <p:cNvSpPr>
            <a:spLocks noGrp="1" noChangeArrowheads="1"/>
          </p:cNvSpPr>
          <p:nvPr>
            <p:ph type="ftr" sz="quarter" idx="11"/>
          </p:nvPr>
        </p:nvSpPr>
        <p:spPr>
          <a:xfrm>
            <a:off x="3722688" y="6357938"/>
            <a:ext cx="227171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109" name="Rectangle 112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64300" y="6361113"/>
            <a:ext cx="190658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B902B7F-264A-4FC5-AB19-D3CDB3EAA87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5F5E6-A5C4-40CD-896D-52BD263B909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78625" y="609600"/>
            <a:ext cx="1989138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09625" y="609600"/>
            <a:ext cx="58166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B175-9D7C-4547-8366-15957A1CE83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baseline="0"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10B0D-ABF1-44AC-94F7-7C7B1B92C97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63E70-9991-42B0-9DF0-AD20CA315B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1FDCE-C7D6-4239-8533-F085902BBB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56679-EB19-4EED-B5BB-CC586AECD25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9AB0C-3D36-46F3-B154-14A3C4562B0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A1526-3BD2-467C-B8F1-EFA7AB79088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A9433-8828-4A7B-BF92-590046B402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0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909FC-A1CE-4110-A274-CD5BE91BDD7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68263"/>
            <a:ext cx="8915400" cy="6713537"/>
            <a:chOff x="0" y="43"/>
            <a:chExt cx="5616" cy="4229"/>
          </a:xfrm>
        </p:grpSpPr>
        <p:grpSp>
          <p:nvGrpSpPr>
            <p:cNvPr id="10248" name="Group 3"/>
            <p:cNvGrpSpPr>
              <a:grpSpLocks/>
            </p:cNvGrpSpPr>
            <p:nvPr userDrawn="1"/>
          </p:nvGrpSpPr>
          <p:grpSpPr bwMode="auto">
            <a:xfrm>
              <a:off x="0" y="43"/>
              <a:ext cx="408" cy="4229"/>
              <a:chOff x="0" y="43"/>
              <a:chExt cx="5760" cy="4229"/>
            </a:xfrm>
          </p:grpSpPr>
          <p:sp>
            <p:nvSpPr>
              <p:cNvPr id="5124" name="Line 4"/>
              <p:cNvSpPr>
                <a:spLocks noChangeShapeType="1"/>
              </p:cNvSpPr>
              <p:nvPr userDrawn="1"/>
            </p:nvSpPr>
            <p:spPr bwMode="auto">
              <a:xfrm>
                <a:off x="0" y="420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5" name="Line 5"/>
              <p:cNvSpPr>
                <a:spLocks noChangeShapeType="1"/>
              </p:cNvSpPr>
              <p:nvPr userDrawn="1"/>
            </p:nvSpPr>
            <p:spPr bwMode="auto">
              <a:xfrm>
                <a:off x="0" y="42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6" name="Line 6"/>
              <p:cNvSpPr>
                <a:spLocks noChangeShapeType="1"/>
              </p:cNvSpPr>
              <p:nvPr userDrawn="1"/>
            </p:nvSpPr>
            <p:spPr bwMode="auto">
              <a:xfrm>
                <a:off x="0" y="427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7" name="Line 7"/>
              <p:cNvSpPr>
                <a:spLocks noChangeShapeType="1"/>
              </p:cNvSpPr>
              <p:nvPr userDrawn="1"/>
            </p:nvSpPr>
            <p:spPr bwMode="auto">
              <a:xfrm>
                <a:off x="0" y="4113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8" name="Line 8"/>
              <p:cNvSpPr>
                <a:spLocks noChangeShapeType="1"/>
              </p:cNvSpPr>
              <p:nvPr userDrawn="1"/>
            </p:nvSpPr>
            <p:spPr bwMode="auto">
              <a:xfrm>
                <a:off x="0" y="406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29" name="Line 9"/>
              <p:cNvSpPr>
                <a:spLocks noChangeShapeType="1"/>
              </p:cNvSpPr>
              <p:nvPr userDrawn="1"/>
            </p:nvSpPr>
            <p:spPr bwMode="auto">
              <a:xfrm>
                <a:off x="0" y="41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0" name="Line 10"/>
              <p:cNvSpPr>
                <a:spLocks noChangeShapeType="1"/>
              </p:cNvSpPr>
              <p:nvPr userDrawn="1"/>
            </p:nvSpPr>
            <p:spPr bwMode="auto">
              <a:xfrm>
                <a:off x="0" y="366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1" name="Line 11"/>
              <p:cNvSpPr>
                <a:spLocks noChangeShapeType="1"/>
              </p:cNvSpPr>
              <p:nvPr userDrawn="1"/>
            </p:nvSpPr>
            <p:spPr bwMode="auto">
              <a:xfrm>
                <a:off x="0" y="363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2" name="Line 12"/>
              <p:cNvSpPr>
                <a:spLocks noChangeShapeType="1"/>
              </p:cNvSpPr>
              <p:nvPr userDrawn="1"/>
            </p:nvSpPr>
            <p:spPr bwMode="auto">
              <a:xfrm>
                <a:off x="0" y="402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3" name="Line 13"/>
              <p:cNvSpPr>
                <a:spLocks noChangeShapeType="1"/>
              </p:cNvSpPr>
              <p:nvPr userDrawn="1"/>
            </p:nvSpPr>
            <p:spPr bwMode="auto">
              <a:xfrm>
                <a:off x="0" y="389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4" name="Line 14"/>
              <p:cNvSpPr>
                <a:spLocks noChangeShapeType="1"/>
              </p:cNvSpPr>
              <p:nvPr userDrawn="1"/>
            </p:nvSpPr>
            <p:spPr bwMode="auto">
              <a:xfrm>
                <a:off x="0" y="381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5" name="Line 15"/>
              <p:cNvSpPr>
                <a:spLocks noChangeShapeType="1"/>
              </p:cNvSpPr>
              <p:nvPr userDrawn="1"/>
            </p:nvSpPr>
            <p:spPr bwMode="auto">
              <a:xfrm>
                <a:off x="0" y="399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6" name="Line 16"/>
              <p:cNvSpPr>
                <a:spLocks noChangeShapeType="1"/>
              </p:cNvSpPr>
              <p:nvPr userDrawn="1"/>
            </p:nvSpPr>
            <p:spPr bwMode="auto">
              <a:xfrm>
                <a:off x="0" y="368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7" name="Line 17"/>
              <p:cNvSpPr>
                <a:spLocks noChangeShapeType="1"/>
              </p:cNvSpPr>
              <p:nvPr userDrawn="1"/>
            </p:nvSpPr>
            <p:spPr bwMode="auto">
              <a:xfrm>
                <a:off x="0" y="374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8" name="Line 18"/>
              <p:cNvSpPr>
                <a:spLocks noChangeShapeType="1"/>
              </p:cNvSpPr>
              <p:nvPr userDrawn="1"/>
            </p:nvSpPr>
            <p:spPr bwMode="auto">
              <a:xfrm>
                <a:off x="0" y="39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39" name="Line 19"/>
              <p:cNvSpPr>
                <a:spLocks noChangeShapeType="1"/>
              </p:cNvSpPr>
              <p:nvPr userDrawn="1"/>
            </p:nvSpPr>
            <p:spPr bwMode="auto">
              <a:xfrm>
                <a:off x="0" y="39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0" name="Line 20"/>
              <p:cNvSpPr>
                <a:spLocks noChangeShapeType="1"/>
              </p:cNvSpPr>
              <p:nvPr userDrawn="1"/>
            </p:nvSpPr>
            <p:spPr bwMode="auto">
              <a:xfrm>
                <a:off x="0" y="351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1" name="Line 21"/>
              <p:cNvSpPr>
                <a:spLocks noChangeShapeType="1"/>
              </p:cNvSpPr>
              <p:nvPr userDrawn="1"/>
            </p:nvSpPr>
            <p:spPr bwMode="auto">
              <a:xfrm>
                <a:off x="0" y="35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2" name="Line 22"/>
              <p:cNvSpPr>
                <a:spLocks noChangeShapeType="1"/>
              </p:cNvSpPr>
              <p:nvPr userDrawn="1"/>
            </p:nvSpPr>
            <p:spPr bwMode="auto">
              <a:xfrm>
                <a:off x="0" y="357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3" name="Line 23"/>
              <p:cNvSpPr>
                <a:spLocks noChangeShapeType="1"/>
              </p:cNvSpPr>
              <p:nvPr userDrawn="1"/>
            </p:nvSpPr>
            <p:spPr bwMode="auto">
              <a:xfrm>
                <a:off x="0" y="342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4" name="Line 24"/>
              <p:cNvSpPr>
                <a:spLocks noChangeShapeType="1"/>
              </p:cNvSpPr>
              <p:nvPr userDrawn="1"/>
            </p:nvSpPr>
            <p:spPr bwMode="auto">
              <a:xfrm>
                <a:off x="0" y="337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5" name="Line 25"/>
              <p:cNvSpPr>
                <a:spLocks noChangeShapeType="1"/>
              </p:cNvSpPr>
              <p:nvPr userDrawn="1"/>
            </p:nvSpPr>
            <p:spPr bwMode="auto">
              <a:xfrm>
                <a:off x="0" y="346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6" name="Line 26"/>
              <p:cNvSpPr>
                <a:spLocks noChangeShapeType="1"/>
              </p:cNvSpPr>
              <p:nvPr userDrawn="1"/>
            </p:nvSpPr>
            <p:spPr bwMode="auto">
              <a:xfrm>
                <a:off x="0" y="297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7" name="Line 27"/>
              <p:cNvSpPr>
                <a:spLocks noChangeShapeType="1"/>
              </p:cNvSpPr>
              <p:nvPr userDrawn="1"/>
            </p:nvSpPr>
            <p:spPr bwMode="auto">
              <a:xfrm>
                <a:off x="0" y="294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8" name="Line 28"/>
              <p:cNvSpPr>
                <a:spLocks noChangeShapeType="1"/>
              </p:cNvSpPr>
              <p:nvPr userDrawn="1"/>
            </p:nvSpPr>
            <p:spPr bwMode="auto">
              <a:xfrm>
                <a:off x="0" y="332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49" name="Line 29"/>
              <p:cNvSpPr>
                <a:spLocks noChangeShapeType="1"/>
              </p:cNvSpPr>
              <p:nvPr userDrawn="1"/>
            </p:nvSpPr>
            <p:spPr bwMode="auto">
              <a:xfrm>
                <a:off x="0" y="320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0" name="Line 30"/>
              <p:cNvSpPr>
                <a:spLocks noChangeShapeType="1"/>
              </p:cNvSpPr>
              <p:nvPr userDrawn="1"/>
            </p:nvSpPr>
            <p:spPr bwMode="auto">
              <a:xfrm>
                <a:off x="0" y="312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1" name="Line 31"/>
              <p:cNvSpPr>
                <a:spLocks noChangeShapeType="1"/>
              </p:cNvSpPr>
              <p:nvPr userDrawn="1"/>
            </p:nvSpPr>
            <p:spPr bwMode="auto">
              <a:xfrm>
                <a:off x="0" y="330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2" name="Line 32"/>
              <p:cNvSpPr>
                <a:spLocks noChangeShapeType="1"/>
              </p:cNvSpPr>
              <p:nvPr userDrawn="1"/>
            </p:nvSpPr>
            <p:spPr bwMode="auto">
              <a:xfrm>
                <a:off x="0" y="299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3" name="Line 33"/>
              <p:cNvSpPr>
                <a:spLocks noChangeShapeType="1"/>
              </p:cNvSpPr>
              <p:nvPr userDrawn="1"/>
            </p:nvSpPr>
            <p:spPr bwMode="auto">
              <a:xfrm>
                <a:off x="0" y="304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4" name="Line 34"/>
              <p:cNvSpPr>
                <a:spLocks noChangeShapeType="1"/>
              </p:cNvSpPr>
              <p:nvPr userDrawn="1"/>
            </p:nvSpPr>
            <p:spPr bwMode="auto">
              <a:xfrm>
                <a:off x="0" y="324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5" name="Line 35"/>
              <p:cNvSpPr>
                <a:spLocks noChangeShapeType="1"/>
              </p:cNvSpPr>
              <p:nvPr userDrawn="1"/>
            </p:nvSpPr>
            <p:spPr bwMode="auto">
              <a:xfrm>
                <a:off x="0" y="322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6" name="Line 36"/>
              <p:cNvSpPr>
                <a:spLocks noChangeShapeType="1"/>
              </p:cNvSpPr>
              <p:nvPr userDrawn="1"/>
            </p:nvSpPr>
            <p:spPr bwMode="auto">
              <a:xfrm>
                <a:off x="0" y="283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7" name="Line 37"/>
              <p:cNvSpPr>
                <a:spLocks noChangeShapeType="1"/>
              </p:cNvSpPr>
              <p:nvPr userDrawn="1"/>
            </p:nvSpPr>
            <p:spPr bwMode="auto">
              <a:xfrm>
                <a:off x="0" y="275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8" name="Line 38"/>
              <p:cNvSpPr>
                <a:spLocks noChangeShapeType="1"/>
              </p:cNvSpPr>
              <p:nvPr userDrawn="1"/>
            </p:nvSpPr>
            <p:spPr bwMode="auto">
              <a:xfrm>
                <a:off x="0" y="267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59" name="Line 39"/>
              <p:cNvSpPr>
                <a:spLocks noChangeShapeType="1"/>
              </p:cNvSpPr>
              <p:nvPr userDrawn="1"/>
            </p:nvSpPr>
            <p:spPr bwMode="auto">
              <a:xfrm>
                <a:off x="0" y="287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0" name="Line 40"/>
              <p:cNvSpPr>
                <a:spLocks noChangeShapeType="1"/>
              </p:cNvSpPr>
              <p:nvPr userDrawn="1"/>
            </p:nvSpPr>
            <p:spPr bwMode="auto">
              <a:xfrm>
                <a:off x="0" y="285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1" name="Line 41"/>
              <p:cNvSpPr>
                <a:spLocks noChangeShapeType="1"/>
              </p:cNvSpPr>
              <p:nvPr userDrawn="1"/>
            </p:nvSpPr>
            <p:spPr bwMode="auto">
              <a:xfrm>
                <a:off x="0" y="2554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2" name="Line 42"/>
              <p:cNvSpPr>
                <a:spLocks noChangeShapeType="1"/>
              </p:cNvSpPr>
              <p:nvPr userDrawn="1"/>
            </p:nvSpPr>
            <p:spPr bwMode="auto">
              <a:xfrm>
                <a:off x="0" y="2590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3" name="Line 43"/>
              <p:cNvSpPr>
                <a:spLocks noChangeShapeType="1"/>
              </p:cNvSpPr>
              <p:nvPr userDrawn="1"/>
            </p:nvSpPr>
            <p:spPr bwMode="auto">
              <a:xfrm>
                <a:off x="0" y="2623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4" name="Line 44"/>
              <p:cNvSpPr>
                <a:spLocks noChangeShapeType="1"/>
              </p:cNvSpPr>
              <p:nvPr userDrawn="1"/>
            </p:nvSpPr>
            <p:spPr bwMode="auto">
              <a:xfrm>
                <a:off x="0" y="246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5" name="Line 45"/>
              <p:cNvSpPr>
                <a:spLocks noChangeShapeType="1"/>
              </p:cNvSpPr>
              <p:nvPr userDrawn="1"/>
            </p:nvSpPr>
            <p:spPr bwMode="auto">
              <a:xfrm>
                <a:off x="0" y="241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6" name="Line 46"/>
              <p:cNvSpPr>
                <a:spLocks noChangeShapeType="1"/>
              </p:cNvSpPr>
              <p:nvPr userDrawn="1"/>
            </p:nvSpPr>
            <p:spPr bwMode="auto">
              <a:xfrm>
                <a:off x="0" y="250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7" name="Line 47"/>
              <p:cNvSpPr>
                <a:spLocks noChangeShapeType="1"/>
              </p:cNvSpPr>
              <p:nvPr userDrawn="1"/>
            </p:nvSpPr>
            <p:spPr bwMode="auto">
              <a:xfrm>
                <a:off x="0" y="237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8" name="Line 48"/>
              <p:cNvSpPr>
                <a:spLocks noChangeShapeType="1"/>
              </p:cNvSpPr>
              <p:nvPr userDrawn="1"/>
            </p:nvSpPr>
            <p:spPr bwMode="auto">
              <a:xfrm>
                <a:off x="0" y="2245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69" name="Line 49"/>
              <p:cNvSpPr>
                <a:spLocks noChangeShapeType="1"/>
              </p:cNvSpPr>
              <p:nvPr userDrawn="1"/>
            </p:nvSpPr>
            <p:spPr bwMode="auto">
              <a:xfrm>
                <a:off x="0" y="235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0" name="Line 50"/>
              <p:cNvSpPr>
                <a:spLocks noChangeShapeType="1"/>
              </p:cNvSpPr>
              <p:nvPr userDrawn="1"/>
            </p:nvSpPr>
            <p:spPr bwMode="auto">
              <a:xfrm>
                <a:off x="0" y="2290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1" name="Line 51"/>
              <p:cNvSpPr>
                <a:spLocks noChangeShapeType="1"/>
              </p:cNvSpPr>
              <p:nvPr userDrawn="1"/>
            </p:nvSpPr>
            <p:spPr bwMode="auto">
              <a:xfrm>
                <a:off x="0" y="2269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2" name="Line 52"/>
              <p:cNvSpPr>
                <a:spLocks noChangeShapeType="1"/>
              </p:cNvSpPr>
              <p:nvPr userDrawn="1"/>
            </p:nvSpPr>
            <p:spPr bwMode="auto">
              <a:xfrm>
                <a:off x="0" y="213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3" name="Line 53"/>
              <p:cNvSpPr>
                <a:spLocks noChangeShapeType="1"/>
              </p:cNvSpPr>
              <p:nvPr userDrawn="1"/>
            </p:nvSpPr>
            <p:spPr bwMode="auto">
              <a:xfrm>
                <a:off x="0" y="21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4" name="Line 54"/>
              <p:cNvSpPr>
                <a:spLocks noChangeShapeType="1"/>
              </p:cNvSpPr>
              <p:nvPr userDrawn="1"/>
            </p:nvSpPr>
            <p:spPr bwMode="auto">
              <a:xfrm>
                <a:off x="0" y="219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5" name="Line 55"/>
              <p:cNvSpPr>
                <a:spLocks noChangeShapeType="1"/>
              </p:cNvSpPr>
              <p:nvPr userDrawn="1"/>
            </p:nvSpPr>
            <p:spPr bwMode="auto">
              <a:xfrm>
                <a:off x="0" y="204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6" name="Line 56"/>
              <p:cNvSpPr>
                <a:spLocks noChangeShapeType="1"/>
              </p:cNvSpPr>
              <p:nvPr userDrawn="1"/>
            </p:nvSpPr>
            <p:spPr bwMode="auto">
              <a:xfrm>
                <a:off x="0" y="1992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 userDrawn="1"/>
            </p:nvSpPr>
            <p:spPr bwMode="auto">
              <a:xfrm>
                <a:off x="0" y="208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 userDrawn="1"/>
            </p:nvSpPr>
            <p:spPr bwMode="auto">
              <a:xfrm>
                <a:off x="0" y="1593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79" name="Line 59"/>
              <p:cNvSpPr>
                <a:spLocks noChangeShapeType="1"/>
              </p:cNvSpPr>
              <p:nvPr userDrawn="1"/>
            </p:nvSpPr>
            <p:spPr bwMode="auto">
              <a:xfrm>
                <a:off x="0" y="156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0" name="Line 60"/>
              <p:cNvSpPr>
                <a:spLocks noChangeShapeType="1"/>
              </p:cNvSpPr>
              <p:nvPr userDrawn="1"/>
            </p:nvSpPr>
            <p:spPr bwMode="auto">
              <a:xfrm>
                <a:off x="0" y="194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1" name="Line 61"/>
              <p:cNvSpPr>
                <a:spLocks noChangeShapeType="1"/>
              </p:cNvSpPr>
              <p:nvPr userDrawn="1"/>
            </p:nvSpPr>
            <p:spPr bwMode="auto">
              <a:xfrm>
                <a:off x="0" y="1821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2" name="Line 62"/>
              <p:cNvSpPr>
                <a:spLocks noChangeShapeType="1"/>
              </p:cNvSpPr>
              <p:nvPr userDrawn="1"/>
            </p:nvSpPr>
            <p:spPr bwMode="auto">
              <a:xfrm>
                <a:off x="0" y="1740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3" name="Line 63"/>
              <p:cNvSpPr>
                <a:spLocks noChangeShapeType="1"/>
              </p:cNvSpPr>
              <p:nvPr userDrawn="1"/>
            </p:nvSpPr>
            <p:spPr bwMode="auto">
              <a:xfrm>
                <a:off x="0" y="192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4" name="Line 64"/>
              <p:cNvSpPr>
                <a:spLocks noChangeShapeType="1"/>
              </p:cNvSpPr>
              <p:nvPr userDrawn="1"/>
            </p:nvSpPr>
            <p:spPr bwMode="auto">
              <a:xfrm>
                <a:off x="0" y="161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5" name="Line 65"/>
              <p:cNvSpPr>
                <a:spLocks noChangeShapeType="1"/>
              </p:cNvSpPr>
              <p:nvPr userDrawn="1"/>
            </p:nvSpPr>
            <p:spPr bwMode="auto">
              <a:xfrm>
                <a:off x="0" y="166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6" name="Line 66"/>
              <p:cNvSpPr>
                <a:spLocks noChangeShapeType="1"/>
              </p:cNvSpPr>
              <p:nvPr userDrawn="1"/>
            </p:nvSpPr>
            <p:spPr bwMode="auto">
              <a:xfrm>
                <a:off x="0" y="186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7" name="Line 67"/>
              <p:cNvSpPr>
                <a:spLocks noChangeShapeType="1"/>
              </p:cNvSpPr>
              <p:nvPr userDrawn="1"/>
            </p:nvSpPr>
            <p:spPr bwMode="auto">
              <a:xfrm>
                <a:off x="0" y="1845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8" name="Line 68"/>
              <p:cNvSpPr>
                <a:spLocks noChangeShapeType="1"/>
              </p:cNvSpPr>
              <p:nvPr userDrawn="1"/>
            </p:nvSpPr>
            <p:spPr bwMode="auto">
              <a:xfrm>
                <a:off x="0" y="1437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89" name="Line 69"/>
              <p:cNvSpPr>
                <a:spLocks noChangeShapeType="1"/>
              </p:cNvSpPr>
              <p:nvPr userDrawn="1"/>
            </p:nvSpPr>
            <p:spPr bwMode="auto">
              <a:xfrm>
                <a:off x="0" y="147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0" name="Line 70"/>
              <p:cNvSpPr>
                <a:spLocks noChangeShapeType="1"/>
              </p:cNvSpPr>
              <p:nvPr userDrawn="1"/>
            </p:nvSpPr>
            <p:spPr bwMode="auto">
              <a:xfrm>
                <a:off x="0" y="1506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1" name="Line 71"/>
              <p:cNvSpPr>
                <a:spLocks noChangeShapeType="1"/>
              </p:cNvSpPr>
              <p:nvPr userDrawn="1"/>
            </p:nvSpPr>
            <p:spPr bwMode="auto">
              <a:xfrm>
                <a:off x="0" y="1347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2" name="Line 72"/>
              <p:cNvSpPr>
                <a:spLocks noChangeShapeType="1"/>
              </p:cNvSpPr>
              <p:nvPr userDrawn="1"/>
            </p:nvSpPr>
            <p:spPr bwMode="auto">
              <a:xfrm>
                <a:off x="0" y="1392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3" name="Line 73"/>
              <p:cNvSpPr>
                <a:spLocks noChangeShapeType="1"/>
              </p:cNvSpPr>
              <p:nvPr userDrawn="1"/>
            </p:nvSpPr>
            <p:spPr bwMode="auto">
              <a:xfrm>
                <a:off x="0" y="1016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4" name="Line 74"/>
              <p:cNvSpPr>
                <a:spLocks noChangeShapeType="1"/>
              </p:cNvSpPr>
              <p:nvPr userDrawn="1"/>
            </p:nvSpPr>
            <p:spPr bwMode="auto">
              <a:xfrm>
                <a:off x="0" y="989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5" name="Line 75"/>
              <p:cNvSpPr>
                <a:spLocks noChangeShapeType="1"/>
              </p:cNvSpPr>
              <p:nvPr userDrawn="1"/>
            </p:nvSpPr>
            <p:spPr bwMode="auto">
              <a:xfrm>
                <a:off x="0" y="1244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6" name="Line 76"/>
              <p:cNvSpPr>
                <a:spLocks noChangeShapeType="1"/>
              </p:cNvSpPr>
              <p:nvPr userDrawn="1"/>
            </p:nvSpPr>
            <p:spPr bwMode="auto">
              <a:xfrm>
                <a:off x="0" y="1163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7" name="Line 77"/>
              <p:cNvSpPr>
                <a:spLocks noChangeShapeType="1"/>
              </p:cNvSpPr>
              <p:nvPr userDrawn="1"/>
            </p:nvSpPr>
            <p:spPr bwMode="auto">
              <a:xfrm>
                <a:off x="0" y="1037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8" name="Line 78"/>
              <p:cNvSpPr>
                <a:spLocks noChangeShapeType="1"/>
              </p:cNvSpPr>
              <p:nvPr userDrawn="1"/>
            </p:nvSpPr>
            <p:spPr bwMode="auto">
              <a:xfrm>
                <a:off x="0" y="10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199" name="Line 79"/>
              <p:cNvSpPr>
                <a:spLocks noChangeShapeType="1"/>
              </p:cNvSpPr>
              <p:nvPr userDrawn="1"/>
            </p:nvSpPr>
            <p:spPr bwMode="auto">
              <a:xfrm>
                <a:off x="0" y="128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0" name="Line 80"/>
              <p:cNvSpPr>
                <a:spLocks noChangeShapeType="1"/>
              </p:cNvSpPr>
              <p:nvPr userDrawn="1"/>
            </p:nvSpPr>
            <p:spPr bwMode="auto">
              <a:xfrm>
                <a:off x="0" y="126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1" name="Line 81"/>
              <p:cNvSpPr>
                <a:spLocks noChangeShapeType="1"/>
              </p:cNvSpPr>
              <p:nvPr userDrawn="1"/>
            </p:nvSpPr>
            <p:spPr bwMode="auto">
              <a:xfrm>
                <a:off x="0" y="86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2" name="Line 82"/>
              <p:cNvSpPr>
                <a:spLocks noChangeShapeType="1"/>
              </p:cNvSpPr>
              <p:nvPr userDrawn="1"/>
            </p:nvSpPr>
            <p:spPr bwMode="auto">
              <a:xfrm>
                <a:off x="0" y="896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3" name="Line 83"/>
              <p:cNvSpPr>
                <a:spLocks noChangeShapeType="1"/>
              </p:cNvSpPr>
              <p:nvPr userDrawn="1"/>
            </p:nvSpPr>
            <p:spPr bwMode="auto">
              <a:xfrm>
                <a:off x="0" y="92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4" name="Line 84"/>
              <p:cNvSpPr>
                <a:spLocks noChangeShapeType="1"/>
              </p:cNvSpPr>
              <p:nvPr userDrawn="1"/>
            </p:nvSpPr>
            <p:spPr bwMode="auto">
              <a:xfrm>
                <a:off x="0" y="770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5" name="Line 85"/>
              <p:cNvSpPr>
                <a:spLocks noChangeShapeType="1"/>
              </p:cNvSpPr>
              <p:nvPr userDrawn="1"/>
            </p:nvSpPr>
            <p:spPr bwMode="auto">
              <a:xfrm>
                <a:off x="0" y="815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6" name="Line 86"/>
              <p:cNvSpPr>
                <a:spLocks noChangeShapeType="1"/>
              </p:cNvSpPr>
              <p:nvPr userDrawn="1"/>
            </p:nvSpPr>
            <p:spPr bwMode="auto">
              <a:xfrm>
                <a:off x="0" y="718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7" name="Line 87"/>
              <p:cNvSpPr>
                <a:spLocks noChangeShapeType="1"/>
              </p:cNvSpPr>
              <p:nvPr userDrawn="1"/>
            </p:nvSpPr>
            <p:spPr bwMode="auto">
              <a:xfrm>
                <a:off x="0" y="646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8" name="Line 88"/>
              <p:cNvSpPr>
                <a:spLocks noChangeShapeType="1"/>
              </p:cNvSpPr>
              <p:nvPr userDrawn="1"/>
            </p:nvSpPr>
            <p:spPr bwMode="auto">
              <a:xfrm>
                <a:off x="0" y="522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09" name="Line 89"/>
              <p:cNvSpPr>
                <a:spLocks noChangeShapeType="1"/>
              </p:cNvSpPr>
              <p:nvPr userDrawn="1"/>
            </p:nvSpPr>
            <p:spPr bwMode="auto">
              <a:xfrm>
                <a:off x="0" y="558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0" name="Line 90"/>
              <p:cNvSpPr>
                <a:spLocks noChangeShapeType="1"/>
              </p:cNvSpPr>
              <p:nvPr userDrawn="1"/>
            </p:nvSpPr>
            <p:spPr bwMode="auto">
              <a:xfrm>
                <a:off x="0" y="591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1" name="Line 91"/>
              <p:cNvSpPr>
                <a:spLocks noChangeShapeType="1"/>
              </p:cNvSpPr>
              <p:nvPr userDrawn="1"/>
            </p:nvSpPr>
            <p:spPr bwMode="auto">
              <a:xfrm>
                <a:off x="0" y="432"/>
                <a:ext cx="5760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2" name="Line 92"/>
              <p:cNvSpPr>
                <a:spLocks noChangeShapeType="1"/>
              </p:cNvSpPr>
              <p:nvPr userDrawn="1"/>
            </p:nvSpPr>
            <p:spPr bwMode="auto">
              <a:xfrm>
                <a:off x="0" y="384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3" name="Line 93"/>
              <p:cNvSpPr>
                <a:spLocks noChangeShapeType="1"/>
              </p:cNvSpPr>
              <p:nvPr userDrawn="1"/>
            </p:nvSpPr>
            <p:spPr bwMode="auto">
              <a:xfrm>
                <a:off x="0" y="477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4" name="Line 94"/>
              <p:cNvSpPr>
                <a:spLocks noChangeShapeType="1"/>
              </p:cNvSpPr>
              <p:nvPr userDrawn="1"/>
            </p:nvSpPr>
            <p:spPr bwMode="auto">
              <a:xfrm>
                <a:off x="0" y="339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5" name="Line 95"/>
              <p:cNvSpPr>
                <a:spLocks noChangeShapeType="1"/>
              </p:cNvSpPr>
              <p:nvPr userDrawn="1"/>
            </p:nvSpPr>
            <p:spPr bwMode="auto">
              <a:xfrm>
                <a:off x="0" y="318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 userDrawn="1"/>
            </p:nvSpPr>
            <p:spPr bwMode="auto">
              <a:xfrm>
                <a:off x="0" y="258"/>
                <a:ext cx="5760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 userDrawn="1"/>
            </p:nvSpPr>
            <p:spPr bwMode="auto">
              <a:xfrm>
                <a:off x="0" y="70"/>
                <a:ext cx="576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 userDrawn="1"/>
            </p:nvSpPr>
            <p:spPr bwMode="auto">
              <a:xfrm>
                <a:off x="0" y="43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19" name="Line 99"/>
              <p:cNvSpPr>
                <a:spLocks noChangeShapeType="1"/>
              </p:cNvSpPr>
              <p:nvPr userDrawn="1"/>
            </p:nvSpPr>
            <p:spPr bwMode="auto">
              <a:xfrm>
                <a:off x="0" y="91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0" name="Line 100"/>
              <p:cNvSpPr>
                <a:spLocks noChangeShapeType="1"/>
              </p:cNvSpPr>
              <p:nvPr userDrawn="1"/>
            </p:nvSpPr>
            <p:spPr bwMode="auto">
              <a:xfrm>
                <a:off x="0" y="145"/>
                <a:ext cx="576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1" name="Line 101"/>
              <p:cNvSpPr>
                <a:spLocks noChangeShapeType="1"/>
              </p:cNvSpPr>
              <p:nvPr userDrawn="1"/>
            </p:nvSpPr>
            <p:spPr bwMode="auto">
              <a:xfrm>
                <a:off x="0" y="202"/>
                <a:ext cx="5760" cy="0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grpSp>
          <p:nvGrpSpPr>
            <p:cNvPr id="10249" name="Group 102"/>
            <p:cNvGrpSpPr>
              <a:grpSpLocks/>
            </p:cNvGrpSpPr>
            <p:nvPr userDrawn="1"/>
          </p:nvGrpSpPr>
          <p:grpSpPr bwMode="auto">
            <a:xfrm>
              <a:off x="400" y="205"/>
              <a:ext cx="5216" cy="1123"/>
              <a:chOff x="400" y="205"/>
              <a:chExt cx="5216" cy="1123"/>
            </a:xfrm>
          </p:grpSpPr>
          <p:sp>
            <p:nvSpPr>
              <p:cNvPr id="5223" name="Rectangle 103"/>
              <p:cNvSpPr>
                <a:spLocks noChangeArrowheads="1"/>
              </p:cNvSpPr>
              <p:nvPr userDrawn="1"/>
            </p:nvSpPr>
            <p:spPr bwMode="auto">
              <a:xfrm>
                <a:off x="557" y="205"/>
                <a:ext cx="313" cy="91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4" name="Rectangle 104"/>
              <p:cNvSpPr>
                <a:spLocks noChangeArrowheads="1"/>
              </p:cNvSpPr>
              <p:nvPr userDrawn="1"/>
            </p:nvSpPr>
            <p:spPr bwMode="auto">
              <a:xfrm>
                <a:off x="400" y="288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5" name="Rectangle 105"/>
              <p:cNvSpPr>
                <a:spLocks noChangeArrowheads="1"/>
              </p:cNvSpPr>
              <p:nvPr userDrawn="1"/>
            </p:nvSpPr>
            <p:spPr bwMode="auto">
              <a:xfrm>
                <a:off x="4599" y="1115"/>
                <a:ext cx="929" cy="21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226" name="Rectangle 106"/>
              <p:cNvSpPr>
                <a:spLocks noChangeArrowheads="1"/>
              </p:cNvSpPr>
              <p:nvPr userDrawn="1"/>
            </p:nvSpPr>
            <p:spPr bwMode="auto">
              <a:xfrm>
                <a:off x="2049" y="1211"/>
                <a:ext cx="3567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10243" name="Rectangle 10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2214563"/>
            <a:ext cx="7958138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228" name="Rectangle 10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9625" y="6373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229" name="Rectangle 10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376988"/>
            <a:ext cx="308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CN" altLang="en-US"/>
              <a:t>动态规划</a:t>
            </a:r>
            <a:endParaRPr lang="en-US" altLang="zh-CN"/>
          </a:p>
        </p:txBody>
      </p:sp>
      <p:sp>
        <p:nvSpPr>
          <p:cNvPr id="5230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9713" y="6376988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400" b="0" smtClean="0">
                <a:solidFill>
                  <a:schemeClr val="folHlink"/>
                </a:solidFill>
                <a:ea typeface="+mn-ea"/>
              </a:defRPr>
            </a:lvl1pPr>
          </a:lstStyle>
          <a:p>
            <a:pPr>
              <a:defRPr/>
            </a:pPr>
            <a:fld id="{A46414B0-2FA7-4528-95F2-8F22DA5AF7A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247" name="Rectangle 11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09600"/>
            <a:ext cx="737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 baseline="0">
          <a:solidFill>
            <a:schemeClr val="tx2"/>
          </a:solidFill>
          <a:latin typeface="Times New Roman" panose="02020603050405020304" pitchFamily="18" charset="0"/>
          <a:ea typeface="黑体" panose="02010609060101010101" pitchFamily="49" charset="-122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kumimoji="1" sz="22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kumimoji="1" sz="20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w"/>
        <a:defRPr kumimoji="1" sz="20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 sz="2000" baseline="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§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第</a:t>
            </a:r>
            <a:r>
              <a:rPr lang="en-US" altLang="zh-CN" dirty="0">
                <a:ea typeface="黑体" pitchFamily="2" charset="-122"/>
              </a:rPr>
              <a:t>8</a:t>
            </a:r>
            <a:r>
              <a:rPr lang="zh-CN" altLang="en-US" dirty="0">
                <a:ea typeface="黑体" pitchFamily="2" charset="-122"/>
              </a:rPr>
              <a:t>章</a:t>
            </a:r>
            <a:r>
              <a:rPr lang="en-US" altLang="zh-CN" dirty="0">
                <a:ea typeface="黑体" pitchFamily="2" charset="-122"/>
              </a:rPr>
              <a:t> </a:t>
            </a:r>
            <a:r>
              <a:rPr lang="zh-CN" altLang="en-US" dirty="0">
                <a:ea typeface="黑体" pitchFamily="2" charset="-122"/>
              </a:rPr>
              <a:t>分类算法 </a:t>
            </a:r>
            <a:endParaRPr lang="en-US" altLang="zh-CN" dirty="0">
              <a:ea typeface="黑体" pitchFamily="2" charset="-122"/>
            </a:endParaRPr>
          </a:p>
        </p:txBody>
      </p:sp>
      <p:sp>
        <p:nvSpPr>
          <p:cNvPr id="3" name="Rectangle 1027">
            <a:extLst>
              <a:ext uri="{FF2B5EF4-FFF2-40B4-BE49-F238E27FC236}">
                <a16:creationId xmlns:a16="http://schemas.microsoft.com/office/drawing/2014/main" id="{D6C93506-8F8A-40E9-9A12-DD1FCB3C8D4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672" y="2636912"/>
            <a:ext cx="6662737" cy="2994025"/>
          </a:xfrm>
        </p:spPr>
        <p:txBody>
          <a:bodyPr/>
          <a:lstStyle/>
          <a:p>
            <a:pPr eaLnBrk="1" hangingPunct="1"/>
            <a:endParaRPr lang="zh-CN" altLang="en-US" dirty="0"/>
          </a:p>
          <a:p>
            <a:pPr eaLnBrk="1" hangingPunct="1"/>
            <a:endParaRPr lang="en-US" altLang="zh-CN" sz="2800" dirty="0">
              <a:latin typeface="黑体" pitchFamily="2" charset="-122"/>
              <a:ea typeface="黑体" pitchFamily="2" charset="-122"/>
            </a:endParaRPr>
          </a:p>
          <a:p>
            <a:pPr eaLnBrk="1" hangingPunct="1"/>
            <a:r>
              <a:rPr lang="en-US" altLang="zh-CN" sz="4000" b="1" dirty="0"/>
              <a:t>《</a:t>
            </a:r>
            <a:r>
              <a:rPr lang="zh-CN" altLang="en-US" sz="4000" b="1" dirty="0"/>
              <a:t>人工智能算法</a:t>
            </a:r>
            <a:r>
              <a:rPr lang="en-US" altLang="zh-CN" sz="4000" b="1" dirty="0"/>
              <a:t>》</a:t>
            </a:r>
          </a:p>
          <a:p>
            <a:pPr eaLnBrk="1" hangingPunct="1"/>
            <a:endParaRPr lang="en-US" altLang="zh-CN" sz="2800" b="1" dirty="0"/>
          </a:p>
          <a:p>
            <a:pPr eaLnBrk="1" hangingPunct="1"/>
            <a:r>
              <a:rPr lang="zh-CN" altLang="en-US" sz="2800" b="1" dirty="0"/>
              <a:t>清华大学出版社</a:t>
            </a:r>
            <a:endParaRPr lang="en-US" altLang="zh-CN" sz="2800" b="1" dirty="0"/>
          </a:p>
          <a:p>
            <a:pPr eaLnBrk="1" hangingPunct="1"/>
            <a:r>
              <a:rPr lang="en-US" altLang="zh-CN" sz="2800" b="1" dirty="0"/>
              <a:t>2022</a:t>
            </a:r>
            <a:r>
              <a:rPr lang="zh-CN" altLang="en-US" sz="2800" b="1" dirty="0"/>
              <a:t>年</a:t>
            </a:r>
            <a:r>
              <a:rPr lang="en-US" altLang="zh-CN" sz="2800" b="1" dirty="0"/>
              <a:t>7</a:t>
            </a:r>
            <a:r>
              <a:rPr lang="zh-CN" altLang="en-US" sz="2800" b="1" dirty="0"/>
              <a:t>月</a:t>
            </a:r>
            <a:endParaRPr lang="en-US" altLang="zh-CN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1E7E-4291-4CF9-850B-69C4FD4F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 </a:t>
            </a:r>
            <a:r>
              <a:rPr lang="en-US" altLang="zh-CN" dirty="0"/>
              <a:t>(5)</a:t>
            </a:r>
            <a:endParaRPr lang="zh-CN" alt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DC5E640-F92A-479F-B33A-ABB11E70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136260" cy="89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决策树构造算法示例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/>
              <a:t>由表中的训练数据集构造概念“</a:t>
            </a:r>
            <a:r>
              <a:rPr lang="en-US" altLang="zh-CN" sz="2000" b="0" dirty="0" err="1"/>
              <a:t>buys_computer</a:t>
            </a:r>
            <a:r>
              <a:rPr lang="en-US" altLang="zh-CN" sz="2000" b="0" dirty="0"/>
              <a:t>”</a:t>
            </a:r>
            <a:r>
              <a:rPr lang="zh-CN" altLang="en-US" sz="2000" b="0" dirty="0"/>
              <a:t>的决策树</a:t>
            </a:r>
            <a:endParaRPr lang="en-US" altLang="zh-CN" sz="1800" b="0" dirty="0">
              <a:solidFill>
                <a:srgbClr val="0000FF"/>
              </a:solidFill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4E8C214B-99EB-48D0-B977-9CFD51F315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37589"/>
              </p:ext>
            </p:extLst>
          </p:nvPr>
        </p:nvGraphicFramePr>
        <p:xfrm>
          <a:off x="1117452" y="2852936"/>
          <a:ext cx="7632848" cy="3322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4737">
                  <a:extLst>
                    <a:ext uri="{9D8B030D-6E8A-4147-A177-3AD203B41FA5}">
                      <a16:colId xmlns:a16="http://schemas.microsoft.com/office/drawing/2014/main" val="1697979114"/>
                    </a:ext>
                  </a:extLst>
                </a:gridCol>
                <a:gridCol w="1360309">
                  <a:extLst>
                    <a:ext uri="{9D8B030D-6E8A-4147-A177-3AD203B41FA5}">
                      <a16:colId xmlns:a16="http://schemas.microsoft.com/office/drawing/2014/main" val="3234700685"/>
                    </a:ext>
                  </a:extLst>
                </a:gridCol>
                <a:gridCol w="1133591">
                  <a:extLst>
                    <a:ext uri="{9D8B030D-6E8A-4147-A177-3AD203B41FA5}">
                      <a16:colId xmlns:a16="http://schemas.microsoft.com/office/drawing/2014/main" val="2162117820"/>
                    </a:ext>
                  </a:extLst>
                </a:gridCol>
                <a:gridCol w="1477947">
                  <a:extLst>
                    <a:ext uri="{9D8B030D-6E8A-4147-A177-3AD203B41FA5}">
                      <a16:colId xmlns:a16="http://schemas.microsoft.com/office/drawing/2014/main" val="730126965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578589636"/>
                    </a:ext>
                  </a:extLst>
                </a:gridCol>
              </a:tblGrid>
              <a:tr h="302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/>
                        <a:t>age</a:t>
                      </a:r>
                      <a:endParaRPr lang="zh-CN" alt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/>
                        <a:t>income</a:t>
                      </a:r>
                      <a:endParaRPr lang="zh-CN" alt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/>
                        <a:t>student</a:t>
                      </a:r>
                      <a:endParaRPr lang="zh-CN" alt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i="1" dirty="0" err="1"/>
                        <a:t>credit</a:t>
                      </a:r>
                      <a:r>
                        <a:rPr lang="en-US" altLang="zh-CN" sz="1800" b="1" dirty="0" err="1"/>
                        <a:t>_</a:t>
                      </a:r>
                      <a:r>
                        <a:rPr lang="en-US" altLang="zh-CN" sz="1800" b="1" i="1" dirty="0" err="1"/>
                        <a:t>rating</a:t>
                      </a:r>
                      <a:endParaRPr lang="zh-CN" alt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/>
                        <a:t>Class: </a:t>
                      </a:r>
                      <a:r>
                        <a:rPr lang="en-US" altLang="zh-CN" sz="1800" b="1" i="1" dirty="0" err="1"/>
                        <a:t>buys</a:t>
                      </a:r>
                      <a:r>
                        <a:rPr lang="en-US" altLang="zh-CN" sz="1800" b="1" dirty="0" err="1"/>
                        <a:t>_</a:t>
                      </a:r>
                      <a:r>
                        <a:rPr lang="en-US" altLang="zh-CN" sz="1800" b="1" i="1" dirty="0" err="1"/>
                        <a:t>computer</a:t>
                      </a:r>
                      <a:endParaRPr lang="zh-CN" altLang="en-US" sz="18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3710504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high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no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fair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952876"/>
                  </a:ext>
                </a:extLst>
              </a:tr>
              <a:tr h="396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high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no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114300" algn="l"/>
                          <a:tab pos="228600" algn="l"/>
                          <a:tab pos="342900" algn="l"/>
                          <a:tab pos="2637155" algn="ctr"/>
                          <a:tab pos="5274310" algn="r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excellent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9272580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31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∙∙∙40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high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no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fair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5387819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&gt;40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no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fair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3310049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&gt;40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low</a:t>
                      </a:r>
                      <a:endParaRPr kumimoji="0" lang="zh-CN" alt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uLnTx/>
                        <a:uFillTx/>
                        <a:latin typeface="Times New Roman"/>
                        <a:ea typeface="宋体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yes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fair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0232725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⁝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⁝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⁝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⁝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⁝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5520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31</a:t>
                      </a:r>
                      <a:r>
                        <a:rPr lang="en-US" altLang="zh-CN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∙∙∙40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high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yes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fair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yes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2080867"/>
                  </a:ext>
                </a:extLst>
              </a:tr>
              <a:tr h="3024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&gt;40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medium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no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excellent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no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653829"/>
                  </a:ext>
                </a:extLst>
              </a:tr>
            </a:tbl>
          </a:graphicData>
        </a:graphic>
      </p:graphicFrame>
      <p:sp>
        <p:nvSpPr>
          <p:cNvPr id="15" name="矩形 14">
            <a:extLst>
              <a:ext uri="{FF2B5EF4-FFF2-40B4-BE49-F238E27FC236}">
                <a16:creationId xmlns:a16="http://schemas.microsoft.com/office/drawing/2014/main" id="{6AE9CDBE-3885-4028-A538-3C4A796F8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916" y="6264126"/>
            <a:ext cx="82790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“</a:t>
            </a:r>
            <a:r>
              <a:rPr lang="en-US" altLang="zh-CN" sz="1600" b="0" dirty="0" err="1">
                <a:solidFill>
                  <a:srgbClr val="002060"/>
                </a:solidFill>
                <a:cs typeface="Times New Roman" pitchFamily="18" charset="0"/>
              </a:rPr>
              <a:t>buys_computer</a:t>
            </a: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”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有</a:t>
            </a: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个类：</a:t>
            </a:r>
            <a:r>
              <a:rPr lang="en-US" altLang="zh-CN" sz="1600" b="0" i="1" dirty="0">
                <a:solidFill>
                  <a:srgbClr val="002060"/>
                </a:solidFill>
                <a:cs typeface="Times New Roman" pitchFamily="18" charset="0"/>
              </a:rPr>
              <a:t>c</a:t>
            </a:r>
            <a:r>
              <a:rPr lang="en-US" altLang="zh-CN" sz="1600" b="0" baseline="-25000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代表“</a:t>
            </a: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yes”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，</a:t>
            </a:r>
            <a:r>
              <a:rPr lang="en-US" altLang="zh-CN" sz="1600" b="0" i="1" dirty="0">
                <a:solidFill>
                  <a:srgbClr val="002060"/>
                </a:solidFill>
                <a:cs typeface="Times New Roman" pitchFamily="18" charset="0"/>
              </a:rPr>
              <a:t>c</a:t>
            </a:r>
            <a:r>
              <a:rPr lang="en-US" altLang="zh-CN" sz="1600" b="0" baseline="-25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代表“</a:t>
            </a: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no”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；</a:t>
            </a:r>
            <a:r>
              <a:rPr lang="en-US" altLang="zh-CN" sz="1600" b="0" i="1" dirty="0">
                <a:solidFill>
                  <a:srgbClr val="002060"/>
                </a:solidFill>
                <a:cs typeface="Times New Roman" pitchFamily="18" charset="0"/>
              </a:rPr>
              <a:t>c</a:t>
            </a:r>
            <a:r>
              <a:rPr lang="en-US" altLang="zh-CN" sz="1600" b="0" baseline="-25000" dirty="0">
                <a:solidFill>
                  <a:srgbClr val="002060"/>
                </a:solidFill>
                <a:cs typeface="Times New Roman" pitchFamily="18" charset="0"/>
              </a:rPr>
              <a:t>1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有</a:t>
            </a: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9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个样本，</a:t>
            </a:r>
            <a:r>
              <a:rPr lang="en-US" altLang="zh-CN" sz="1600" b="0" i="1" dirty="0">
                <a:solidFill>
                  <a:srgbClr val="002060"/>
                </a:solidFill>
                <a:cs typeface="Times New Roman" pitchFamily="18" charset="0"/>
              </a:rPr>
              <a:t> c</a:t>
            </a:r>
            <a:r>
              <a:rPr lang="en-US" altLang="zh-CN" sz="1600" b="0" baseline="-25000" dirty="0">
                <a:solidFill>
                  <a:srgbClr val="002060"/>
                </a:solidFill>
                <a:cs typeface="Times New Roman" pitchFamily="18" charset="0"/>
              </a:rPr>
              <a:t>2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有</a:t>
            </a:r>
            <a:r>
              <a:rPr lang="en-US" altLang="zh-CN" sz="1600" b="0" dirty="0">
                <a:solidFill>
                  <a:srgbClr val="002060"/>
                </a:solidFill>
                <a:cs typeface="Times New Roman" pitchFamily="18" charset="0"/>
              </a:rPr>
              <a:t>5</a:t>
            </a:r>
            <a:r>
              <a:rPr lang="zh-CN" altLang="en-US" sz="1600" b="0" dirty="0">
                <a:solidFill>
                  <a:srgbClr val="002060"/>
                </a:solidFill>
                <a:cs typeface="Times New Roman" pitchFamily="18" charset="0"/>
              </a:rPr>
              <a:t>个样本。</a:t>
            </a:r>
            <a:endParaRPr lang="en-GB" altLang="zh-CN" sz="16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690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1E7E-4291-4CF9-850B-69C4FD4F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 </a:t>
            </a:r>
            <a:r>
              <a:rPr lang="en-US" altLang="zh-CN" dirty="0"/>
              <a:t>(6)</a:t>
            </a:r>
            <a:endParaRPr lang="zh-CN" alt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DC5E640-F92A-479F-B33A-ABB11E70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136260" cy="53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决策树构造算法示例</a:t>
            </a:r>
            <a:endParaRPr lang="en-US" altLang="zh-CN" sz="22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C1E4CDE9-3035-4B28-BC60-FB33ACDFCD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3568" y="2492896"/>
                <a:ext cx="8568952" cy="4176464"/>
              </a:xfrm>
            </p:spPr>
            <p:txBody>
              <a:bodyPr/>
              <a:lstStyle/>
              <a:p>
                <a:pPr marL="57150" indent="0">
                  <a:buNone/>
                </a:pPr>
                <a:r>
                  <a:rPr lang="zh-CN" altLang="en-US" sz="1800" dirty="0"/>
                  <a:t>（</a:t>
                </a:r>
                <a:r>
                  <a:rPr lang="en-US" altLang="zh-CN" sz="1800" dirty="0"/>
                  <a:t>1</a:t>
                </a:r>
                <a:r>
                  <a:rPr lang="zh-CN" altLang="en-US" sz="1800" dirty="0"/>
                  <a:t>）根据公式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zh-CN" altLang="zh-CN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zh-CN" altLang="zh-CN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CN" sz="18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zh-CN" altLang="zh-CN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800" dirty="0"/>
                  <a:t>计算对给定的样本进行分类所需要的期望值</a:t>
                </a:r>
                <a:endParaRPr lang="en-US" altLang="zh-CN" sz="1800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pl-PL" altLang="zh-CN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pl-PL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l-PL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pl-PL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l-PL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l-PL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pl-PL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9, 5</m:t>
                        </m:r>
                      </m:e>
                    </m:d>
                    <m:r>
                      <a:rPr lang="pl-PL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pl-PL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altLang="zh-CN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</m:e>
                    </m:d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altLang="zh-CN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pl-PL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num>
                              <m:den>
                                <m:r>
                                  <a:rPr lang="pl-PL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pl-PL" altLang="zh-CN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pl-PL" altLang="zh-CN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l-PL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pl-PL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</m:e>
                    </m:d>
                    <m:r>
                      <a:rPr lang="en-US" altLang="zh-CN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func>
                      <m:funcPr>
                        <m:ctrlPr>
                          <a:rPr lang="en-US" altLang="zh-CN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altLang="zh-CN" sz="18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pl-PL" altLang="zh-CN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l-PL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pl-PL" altLang="zh-CN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800" dirty="0"/>
                  <a:t> </a:t>
                </a:r>
              </a:p>
              <a:p>
                <a:pPr marL="57150" indent="0">
                  <a:buNone/>
                </a:pPr>
                <a:r>
                  <a:rPr lang="zh-CN" altLang="en-US" sz="1800" dirty="0"/>
                  <a:t>（</a:t>
                </a:r>
                <a:r>
                  <a:rPr lang="en-US" altLang="zh-CN" sz="1800" dirty="0"/>
                  <a:t>2</a:t>
                </a:r>
                <a:r>
                  <a:rPr lang="zh-CN" altLang="en-US" sz="1800" dirty="0"/>
                  <a:t>）根据公式</a:t>
                </a:r>
                <a:r>
                  <a:rPr lang="en-US" altLang="zh-CN" sz="1800" i="1" dirty="0"/>
                  <a:t>E</a:t>
                </a:r>
                <a:r>
                  <a:rPr lang="en-US" altLang="zh-CN" sz="1800" dirty="0"/>
                  <a:t>(</a:t>
                </a:r>
                <a:r>
                  <a:rPr lang="en-US" altLang="zh-CN" sz="1800" i="1" dirty="0"/>
                  <a:t>A</a:t>
                </a:r>
                <a:r>
                  <a:rPr lang="en-US" altLang="zh-CN" sz="1800" dirty="0"/>
                  <a:t>)</a:t>
                </a:r>
                <a:r>
                  <a:rPr lang="zh-CN" altLang="en-US" sz="1800" dirty="0"/>
                  <a:t>和</a:t>
                </a:r>
                <a:r>
                  <a:rPr lang="en-US" altLang="zh-CN" sz="1800" i="1" dirty="0"/>
                  <a:t>Gain</a:t>
                </a:r>
                <a:r>
                  <a:rPr lang="en-US" altLang="zh-CN" sz="1800" dirty="0"/>
                  <a:t>(</a:t>
                </a:r>
                <a:r>
                  <a:rPr lang="en-US" altLang="zh-CN" sz="1800" i="1" dirty="0"/>
                  <a:t>A</a:t>
                </a:r>
                <a:r>
                  <a:rPr lang="en-US" altLang="zh-CN" sz="1800" dirty="0"/>
                  <a:t>)</a:t>
                </a:r>
                <a:r>
                  <a:rPr lang="zh-CN" altLang="en-US" sz="1800" dirty="0"/>
                  <a:t>计算“</a:t>
                </a:r>
                <a:r>
                  <a:rPr lang="en-US" altLang="zh-CN" sz="1800" i="1" dirty="0"/>
                  <a:t>age</a:t>
                </a:r>
                <a:r>
                  <a:rPr lang="zh-CN" altLang="en-US" sz="1800" dirty="0"/>
                  <a:t>”变量的信息增益</a:t>
                </a:r>
                <a:endParaRPr lang="en-US" altLang="zh-CN" sz="1800" dirty="0"/>
              </a:p>
              <a:p>
                <a:pPr lvl="1"/>
                <a:r>
                  <a:rPr lang="zh-CN" altLang="en-US" sz="1800" dirty="0">
                    <a:solidFill>
                      <a:srgbClr val="FF0000"/>
                    </a:solidFill>
                  </a:rPr>
                  <a:t>对于“ 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30”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zh-CN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</m:sSub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)=0.971</m:t>
                    </m:r>
                  </m:oMath>
                </a14:m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zh-CN" altLang="en-US" sz="1800" dirty="0">
                    <a:solidFill>
                      <a:srgbClr val="FF0000"/>
                    </a:solidFill>
                  </a:rPr>
                  <a:t>对于“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31⋯40</m:t>
                    </m:r>
                  </m:oMath>
                </a14:m>
                <a:r>
                  <a:rPr lang="en-US" altLang="zh-CN" sz="1800" dirty="0">
                    <a:solidFill>
                      <a:srgbClr val="FF0000"/>
                    </a:solidFill>
                  </a:rPr>
                  <a:t>”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zh-CN" altLang="en-US" sz="1800" dirty="0">
                    <a:solidFill>
                      <a:srgbClr val="FF0000"/>
                    </a:solidFill>
                  </a:rPr>
                  <a:t>对于“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&gt;40”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，则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e>
                    </m:d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=0.971</m:t>
                    </m:r>
                  </m:oMath>
                </a14:m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 marL="57150" indent="0">
                  <a:buNone/>
                </a:pPr>
                <a:r>
                  <a:rPr lang="zh-CN" altLang="en-US" sz="1800" dirty="0">
                    <a:solidFill>
                      <a:schemeClr val="tx1"/>
                    </a:solidFill>
                  </a:rPr>
                  <a:t>所以，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𝑎𝑔𝑒</m:t>
                        </m:r>
                      </m:e>
                    </m:d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</m:e>
                    </m:d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11</m:t>
                            </m:r>
                          </m:sub>
                        </m:s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</m:e>
                    </m:d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</m:e>
                    </m:d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21</m:t>
                            </m:r>
                          </m:sub>
                        </m:s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</m:sSub>
                      </m:e>
                    </m:d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CN" sz="18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14</m:t>
                            </m:r>
                          </m:den>
                        </m:f>
                      </m:e>
                    </m:d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)=0.694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。</a:t>
                </a:r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 marL="57150" indent="0">
                  <a:spcBef>
                    <a:spcPts val="600"/>
                  </a:spcBef>
                  <a:buNone/>
                </a:pPr>
                <a:r>
                  <a:rPr lang="zh-CN" altLang="en-US" sz="1800" dirty="0">
                    <a:solidFill>
                      <a:schemeClr val="tx1"/>
                    </a:solidFill>
                  </a:rPr>
                  <a:t>相应地，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𝐺𝑎𝑖𝑛</m:t>
                    </m:r>
                    <m:r>
                      <a:rPr lang="en-US" altLang="zh-C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𝑎𝑔𝑒</m:t>
                    </m:r>
                    <m:r>
                      <a:rPr lang="en-US" altLang="zh-CN" sz="1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－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𝑎𝑔𝑒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)=0.246</m:t>
                    </m:r>
                  </m:oMath>
                </a14:m>
                <a:r>
                  <a:rPr lang="zh-CN" altLang="en-US" sz="1800" dirty="0">
                    <a:solidFill>
                      <a:schemeClr val="tx1"/>
                    </a:solidFill>
                  </a:rPr>
                  <a:t>。</a:t>
                </a:r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 marL="57150" indent="0">
                  <a:spcBef>
                    <a:spcPts val="600"/>
                  </a:spcBef>
                  <a:buNone/>
                </a:pPr>
                <a:r>
                  <a:rPr lang="zh-CN" altLang="en-US" sz="1800" dirty="0">
                    <a:solidFill>
                      <a:schemeClr val="tx1"/>
                    </a:solidFill>
                  </a:rPr>
                  <a:t>类似地，可以计算出：</a:t>
                </a:r>
                <a:endParaRPr lang="en-US" altLang="zh-CN" sz="1800" dirty="0">
                  <a:solidFill>
                    <a:schemeClr val="tx1"/>
                  </a:solidFill>
                </a:endParaRPr>
              </a:p>
              <a:p>
                <a:pPr marL="57150" indent="0">
                  <a:spcBef>
                    <a:spcPts val="600"/>
                  </a:spcBef>
                  <a:buNone/>
                </a:pPr>
                <a:r>
                  <a:rPr lang="en-US" altLang="zh-CN" sz="1800" i="1" dirty="0"/>
                  <a:t>         </a:t>
                </a:r>
                <a:r>
                  <a:rPr lang="en-US" altLang="zh-CN" sz="1800" i="1" dirty="0">
                    <a:solidFill>
                      <a:srgbClr val="FF0000"/>
                    </a:solidFill>
                  </a:rPr>
                  <a:t>Gain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zh-CN" sz="1800" i="1" dirty="0">
                    <a:solidFill>
                      <a:srgbClr val="FF0000"/>
                    </a:solidFill>
                  </a:rPr>
                  <a:t>income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=0.029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，</a:t>
                </a:r>
                <a:r>
                  <a:rPr lang="en-US" altLang="zh-CN" sz="1800" i="1" dirty="0">
                    <a:solidFill>
                      <a:srgbClr val="FF0000"/>
                    </a:solidFill>
                  </a:rPr>
                  <a:t>Gain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zh-CN" sz="1800" i="1" dirty="0">
                    <a:solidFill>
                      <a:srgbClr val="FF0000"/>
                    </a:solidFill>
                  </a:rPr>
                  <a:t>student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zh-CN" sz="1800" dirty="0">
                    <a:solidFill>
                      <a:schemeClr val="tx1"/>
                    </a:solidFill>
                  </a:rPr>
                  <a:t> =0.151</a:t>
                </a:r>
                <a:r>
                  <a:rPr lang="zh-CN" altLang="en-US" sz="1800" dirty="0">
                    <a:solidFill>
                      <a:schemeClr val="tx1"/>
                    </a:solidFill>
                  </a:rPr>
                  <a:t>，</a:t>
                </a:r>
                <a:r>
                  <a:rPr lang="en-US" altLang="zh-CN" sz="1800" i="1" dirty="0">
                    <a:solidFill>
                      <a:srgbClr val="FF0000"/>
                    </a:solidFill>
                  </a:rPr>
                  <a:t>Gain</a:t>
                </a:r>
                <a:r>
                  <a:rPr lang="en-US" altLang="zh-CN" sz="1800" dirty="0"/>
                  <a:t>(</a:t>
                </a:r>
                <a:r>
                  <a:rPr lang="en-US" altLang="zh-CN" sz="1800" i="1" dirty="0" err="1">
                    <a:solidFill>
                      <a:srgbClr val="FF0000"/>
                    </a:solidFill>
                  </a:rPr>
                  <a:t>credit_rating</a:t>
                </a:r>
                <a:r>
                  <a:rPr lang="en-US" altLang="zh-CN" sz="1800" dirty="0"/>
                  <a:t>)= 0.048</a:t>
                </a:r>
                <a:endParaRPr lang="zh-CN" altLang="en-US" sz="1800" dirty="0"/>
              </a:p>
            </p:txBody>
          </p:sp>
        </mc:Choice>
        <mc:Fallback xmlns="">
          <p:sp>
            <p:nvSpPr>
              <p:cNvPr id="6" name="内容占位符 2">
                <a:extLst>
                  <a:ext uri="{FF2B5EF4-FFF2-40B4-BE49-F238E27FC236}">
                    <a16:creationId xmlns:a16="http://schemas.microsoft.com/office/drawing/2014/main" id="{C1E4CDE9-3035-4B28-BC60-FB33ACDFCD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2492896"/>
                <a:ext cx="8568952" cy="4176464"/>
              </a:xfrm>
              <a:blipFill>
                <a:blip r:embed="rId2"/>
                <a:stretch>
                  <a:fillRect t="-1168" r="-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127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1E7E-4291-4CF9-850B-69C4FD4F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 </a:t>
            </a:r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DC5E640-F92A-479F-B33A-ABB11E70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136260" cy="53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决策树构造算法示例</a:t>
            </a: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21B4D7C-F6BB-4A6E-8021-CD2EF3E3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492896"/>
            <a:ext cx="7794824" cy="782960"/>
          </a:xfrm>
        </p:spPr>
        <p:txBody>
          <a:bodyPr/>
          <a:lstStyle/>
          <a:p>
            <a:pPr marL="57150" indent="0">
              <a:lnSpc>
                <a:spcPts val="2800"/>
              </a:lnSpc>
              <a:spcBef>
                <a:spcPts val="600"/>
              </a:spcBef>
              <a:buNone/>
            </a:pPr>
            <a:r>
              <a:rPr lang="zh-CN" altLang="en-US" sz="1800" dirty="0"/>
              <a:t>（</a:t>
            </a:r>
            <a:r>
              <a:rPr lang="en-US" altLang="zh-CN" sz="1800" dirty="0"/>
              <a:t>3</a:t>
            </a:r>
            <a:r>
              <a:rPr lang="zh-CN" altLang="en-US" sz="1800" dirty="0"/>
              <a:t>）</a:t>
            </a:r>
            <a:r>
              <a:rPr lang="zh-CN" altLang="en-US" sz="1800" dirty="0">
                <a:solidFill>
                  <a:srgbClr val="FF0000"/>
                </a:solidFill>
              </a:rPr>
              <a:t>由于“</a:t>
            </a:r>
            <a:r>
              <a:rPr lang="en-US" altLang="zh-CN" sz="1800" i="1" dirty="0">
                <a:solidFill>
                  <a:srgbClr val="FF0000"/>
                </a:solidFill>
              </a:rPr>
              <a:t>age</a:t>
            </a:r>
            <a:r>
              <a:rPr lang="en-US" altLang="zh-CN" sz="1800" dirty="0">
                <a:solidFill>
                  <a:srgbClr val="FF0000"/>
                </a:solidFill>
              </a:rPr>
              <a:t>”</a:t>
            </a:r>
            <a:r>
              <a:rPr lang="zh-CN" altLang="en-US" sz="1800" dirty="0">
                <a:solidFill>
                  <a:srgbClr val="FF0000"/>
                </a:solidFill>
              </a:rPr>
              <a:t>具有最高的信息增益，则选择它为测试变量</a:t>
            </a:r>
            <a:r>
              <a:rPr lang="zh-CN" altLang="en-US" sz="1800" dirty="0"/>
              <a:t>，创建“</a:t>
            </a:r>
            <a:r>
              <a:rPr lang="en-US" altLang="zh-CN" sz="1800" i="1" dirty="0"/>
              <a:t>age</a:t>
            </a:r>
            <a:r>
              <a:rPr lang="en-US" altLang="zh-CN" sz="1800" dirty="0"/>
              <a:t>”</a:t>
            </a:r>
            <a:r>
              <a:rPr lang="zh-CN" altLang="en-US" sz="1800" dirty="0"/>
              <a:t>节点，进行第一次分裂，最终可构造出决策树</a:t>
            </a:r>
            <a:endParaRPr lang="en-US" altLang="zh-CN" sz="1800" dirty="0"/>
          </a:p>
          <a:p>
            <a:pPr marL="457200" lvl="1" indent="0">
              <a:buNone/>
            </a:pPr>
            <a:endParaRPr lang="en-US" altLang="zh-CN" sz="1800" dirty="0"/>
          </a:p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CFF39D2-35C5-42D6-85F3-EA705947CAF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124" y="3462062"/>
            <a:ext cx="6511753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30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1E7E-4291-4CF9-850B-69C4FD4F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 </a:t>
            </a:r>
            <a:r>
              <a:rPr lang="en-US" altLang="zh-CN" dirty="0"/>
              <a:t>(8)</a:t>
            </a:r>
            <a:endParaRPr lang="zh-CN" altLang="en-US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DC5E640-F92A-479F-B33A-ABB11E70A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136260" cy="53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分类规则提取</a:t>
            </a:r>
            <a:endParaRPr lang="en-US" altLang="zh-CN" sz="2200" dirty="0">
              <a:solidFill>
                <a:srgbClr val="0000FF"/>
              </a:solidFill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21B4D7C-F6BB-4A6E-8021-CD2EF3E3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452825"/>
            <a:ext cx="7914754" cy="782960"/>
          </a:xfrm>
        </p:spPr>
        <p:txBody>
          <a:bodyPr/>
          <a:lstStyle/>
          <a:p>
            <a:pPr marL="57150" indent="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2000" dirty="0"/>
              <a:t>可从已经构造好的决策树中提取形如</a:t>
            </a:r>
            <a:r>
              <a:rPr lang="en-US" altLang="zh-CN" sz="2000" dirty="0"/>
              <a:t>If-Then</a:t>
            </a:r>
            <a:r>
              <a:rPr lang="zh-CN" altLang="en-US" sz="2000" dirty="0"/>
              <a:t>的分类规则，每条从根节点到叶子节点的路径对应一个规则</a:t>
            </a:r>
            <a:endParaRPr lang="en-US" altLang="zh-CN" sz="2000" dirty="0"/>
          </a:p>
          <a:p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370A4EC6-2BF3-456E-8F92-B26AB16BB256}"/>
              </a:ext>
            </a:extLst>
          </p:cNvPr>
          <p:cNvSpPr txBox="1">
            <a:spLocks/>
          </p:cNvSpPr>
          <p:nvPr/>
        </p:nvSpPr>
        <p:spPr bwMode="auto">
          <a:xfrm>
            <a:off x="1907704" y="5422415"/>
            <a:ext cx="5769620" cy="1201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22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zh-CN" altLang="en-US" sz="1600" dirty="0"/>
              <a:t>沿着从根节点到叶子节点的路径，可提取出如下的分类规则：</a:t>
            </a:r>
            <a:endParaRPr lang="en-US" altLang="zh-CN" sz="1600" b="0" kern="0" dirty="0"/>
          </a:p>
          <a:p>
            <a:pPr marL="0" indent="0">
              <a:buFont typeface="Wingdings" pitchFamily="2" charset="2"/>
              <a:buNone/>
            </a:pPr>
            <a:r>
              <a:rPr lang="en-US" altLang="zh-CN" sz="1600" kern="0" dirty="0"/>
              <a:t>If</a:t>
            </a:r>
            <a:r>
              <a:rPr lang="en-US" altLang="zh-CN" sz="1600" b="0" kern="0" dirty="0"/>
              <a:t> </a:t>
            </a:r>
            <a:r>
              <a:rPr lang="en-US" altLang="zh-CN" sz="1600" b="0" i="1" kern="0" dirty="0"/>
              <a:t>age</a:t>
            </a:r>
            <a:r>
              <a:rPr lang="en-US" altLang="zh-CN" sz="1600" b="0" kern="0" dirty="0"/>
              <a:t>=“</a:t>
            </a:r>
            <a:r>
              <a:rPr lang="en-US" altLang="zh-CN" sz="1600" b="0" kern="0" dirty="0">
                <a:cs typeface="Times New Roman" panose="02020603050405020304" pitchFamily="18" charset="0"/>
              </a:rPr>
              <a:t>≤</a:t>
            </a:r>
            <a:r>
              <a:rPr lang="en-US" altLang="zh-CN" sz="1600" b="0" kern="0" dirty="0"/>
              <a:t>30”  and </a:t>
            </a:r>
            <a:r>
              <a:rPr lang="en-US" altLang="zh-CN" sz="1600" b="0" i="1" kern="0" dirty="0"/>
              <a:t>student</a:t>
            </a:r>
            <a:r>
              <a:rPr lang="en-US" altLang="zh-CN" sz="1600" b="0" kern="0" dirty="0"/>
              <a:t>=“no”	   </a:t>
            </a:r>
            <a:r>
              <a:rPr lang="en-US" altLang="zh-CN" sz="1600" kern="0" dirty="0"/>
              <a:t>Then</a:t>
            </a:r>
            <a:r>
              <a:rPr lang="en-US" altLang="zh-CN" sz="1600" b="0" kern="0" dirty="0"/>
              <a:t> </a:t>
            </a:r>
            <a:r>
              <a:rPr lang="en-US" altLang="zh-CN" sz="1600" b="0" i="1" kern="0" dirty="0" err="1"/>
              <a:t>buys_computers</a:t>
            </a:r>
            <a:r>
              <a:rPr lang="en-US" altLang="zh-CN" sz="1600" b="0" kern="0" dirty="0"/>
              <a:t>=“no”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600" kern="0" dirty="0"/>
              <a:t>If</a:t>
            </a:r>
            <a:r>
              <a:rPr lang="en-US" altLang="zh-CN" sz="1600" b="0" kern="0" dirty="0"/>
              <a:t> </a:t>
            </a:r>
            <a:r>
              <a:rPr lang="en-US" altLang="zh-CN" sz="1600" b="0" i="1" kern="0" dirty="0"/>
              <a:t>age</a:t>
            </a:r>
            <a:r>
              <a:rPr lang="en-US" altLang="zh-CN" sz="1600" b="0" kern="0" dirty="0"/>
              <a:t>=“</a:t>
            </a:r>
            <a:r>
              <a:rPr lang="en-US" altLang="zh-CN" sz="1600" b="0" kern="0" dirty="0">
                <a:cs typeface="Times New Roman" panose="02020603050405020304" pitchFamily="18" charset="0"/>
              </a:rPr>
              <a:t>≤ </a:t>
            </a:r>
            <a:r>
              <a:rPr lang="en-US" altLang="zh-CN" sz="1600" b="0" kern="0" dirty="0"/>
              <a:t>30”  and </a:t>
            </a:r>
            <a:r>
              <a:rPr lang="en-US" altLang="zh-CN" sz="1600" b="0" i="1" kern="0" dirty="0"/>
              <a:t>student</a:t>
            </a:r>
            <a:r>
              <a:rPr lang="en-US" altLang="zh-CN" sz="1600" b="0" kern="0" dirty="0"/>
              <a:t>=“yes”   </a:t>
            </a:r>
            <a:r>
              <a:rPr lang="en-US" altLang="zh-CN" sz="1600" kern="0" dirty="0"/>
              <a:t>Then</a:t>
            </a:r>
            <a:r>
              <a:rPr lang="en-US" altLang="zh-CN" sz="1600" b="0" kern="0" dirty="0"/>
              <a:t> </a:t>
            </a:r>
            <a:r>
              <a:rPr lang="en-US" altLang="zh-CN" sz="1600" b="0" i="1" kern="0" dirty="0" err="1"/>
              <a:t>buys_computers</a:t>
            </a:r>
            <a:r>
              <a:rPr lang="en-US" altLang="zh-CN" sz="1600" b="0" kern="0" dirty="0"/>
              <a:t>=“yes”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zh-CN" sz="1600" kern="0" dirty="0"/>
              <a:t>If</a:t>
            </a:r>
            <a:r>
              <a:rPr lang="en-US" altLang="zh-CN" sz="1600" b="0" kern="0" dirty="0"/>
              <a:t> </a:t>
            </a:r>
            <a:r>
              <a:rPr lang="en-US" altLang="zh-CN" sz="1600" b="0" i="1" kern="0" dirty="0"/>
              <a:t>age</a:t>
            </a:r>
            <a:r>
              <a:rPr lang="en-US" altLang="zh-CN" sz="1600" b="0" kern="0" dirty="0"/>
              <a:t>=“31</a:t>
            </a:r>
            <a:r>
              <a:rPr lang="en-US" altLang="zh-CN" sz="1600" b="0" kern="0" dirty="0">
                <a:cs typeface="Times New Roman" panose="02020603050405020304" pitchFamily="18" charset="0"/>
              </a:rPr>
              <a:t> ∙ ∙ ∙ </a:t>
            </a:r>
            <a:r>
              <a:rPr lang="en-US" altLang="zh-CN" sz="1600" b="0" kern="0" dirty="0"/>
              <a:t>40”	                     </a:t>
            </a:r>
            <a:r>
              <a:rPr lang="en-US" altLang="zh-CN" sz="1600" kern="0" dirty="0"/>
              <a:t>Then</a:t>
            </a:r>
            <a:r>
              <a:rPr lang="en-US" altLang="zh-CN" sz="1600" b="0" kern="0" dirty="0"/>
              <a:t> </a:t>
            </a:r>
            <a:r>
              <a:rPr lang="en-US" altLang="zh-CN" sz="1600" b="0" i="1" kern="0" dirty="0" err="1"/>
              <a:t>buys_computers</a:t>
            </a:r>
            <a:r>
              <a:rPr lang="en-US" altLang="zh-CN" sz="1600" b="0" kern="0" dirty="0"/>
              <a:t>=“yes”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8FD10AB-3449-4B0C-B5D7-782B963C669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284984"/>
            <a:ext cx="5004556" cy="2088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888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分类算法概述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决策树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支持向量机</a:t>
            </a:r>
            <a:endParaRPr lang="en-US" altLang="zh-CN" sz="220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贝叶斯分类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ea typeface="黑体" pitchFamily="2" charset="-122"/>
              </a:rPr>
              <a:t>总</a:t>
            </a:r>
            <a:r>
              <a:rPr lang="zh-CN" altLang="en-US" sz="2200" dirty="0">
                <a:ea typeface="黑体" pitchFamily="2" charset="-122"/>
              </a:rPr>
              <a:t>结</a:t>
            </a:r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38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/>
              <a:t>支持向量机 </a:t>
            </a:r>
            <a:r>
              <a:rPr lang="en-US" altLang="zh-CN" dirty="0"/>
              <a:t>(1)</a:t>
            </a:r>
            <a:endParaRPr lang="zh-CN" altLang="en-US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D8F1239-E09D-7B64-F6D5-AEC5D654A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11928"/>
            <a:ext cx="3459304" cy="295842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CB35B15A-D64F-4FAF-8E6D-3398A6F0A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136260" cy="19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基本概念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zh-CN" altLang="en-US" sz="2000" b="0" dirty="0">
                <a:solidFill>
                  <a:srgbClr val="FF0000"/>
                </a:solidFill>
              </a:rPr>
              <a:t>二分类模型：</a:t>
            </a:r>
            <a:r>
              <a:rPr lang="zh-CN" altLang="en-US" sz="2000" b="0" dirty="0"/>
              <a:t>在样本空间中找出一个超平面来对数据进行分类，并使分类误差尽可能小。</a:t>
            </a:r>
            <a:endParaRPr lang="en-US" altLang="zh-CN" sz="1800" b="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zh-CN" altLang="en-US" sz="2000" b="0" dirty="0">
                <a:solidFill>
                  <a:srgbClr val="FF0000"/>
                </a:solidFill>
              </a:rPr>
              <a:t>分离超平面：</a:t>
            </a:r>
            <a:r>
              <a:rPr lang="zh-CN" altLang="en-US" sz="2000" b="0" dirty="0"/>
              <a:t>比所在数据空间小一维的空间，在二维数据空间中是一条直线，在三维数据空间中就是一个平面。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zh-CN" altLang="en-U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B7959E-D487-4154-A799-665332A082BD}"/>
                  </a:ext>
                </a:extLst>
              </p:cNvPr>
              <p:cNvSpPr txBox="1"/>
              <p:nvPr/>
            </p:nvSpPr>
            <p:spPr>
              <a:xfrm>
                <a:off x="4283968" y="4284465"/>
                <a:ext cx="4749608" cy="1914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000" b="0" dirty="0">
                    <a:solidFill>
                      <a:srgbClr val="0000FF"/>
                    </a:solidFill>
                  </a:rPr>
                  <a:t>分离超平面将两类训练样本分开</a:t>
                </a:r>
                <a:endParaRPr lang="en-US" altLang="zh-CN" sz="2000" b="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800" b="0" dirty="0"/>
                  <a:t>训练集有两个特征和两类标签：</a:t>
                </a:r>
                <a:endParaRPr lang="en-US" altLang="zh-CN" sz="1800" b="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800" b="0" dirty="0"/>
                  <a:t>特征一用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1800" b="0" dirty="0"/>
                  <a:t>表示，特征二用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1800" b="0" dirty="0"/>
                  <a:t>表示</a:t>
                </a:r>
                <a:endParaRPr lang="en-US" altLang="zh-CN" sz="1800" b="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800" b="0" dirty="0"/>
                  <a:t>用“</a:t>
                </a:r>
                <a:r>
                  <a:rPr lang="en-US" altLang="zh-CN" sz="1800" b="0" dirty="0"/>
                  <a:t>+</a:t>
                </a:r>
                <a:r>
                  <a:rPr lang="zh-CN" altLang="en-US" sz="1800" b="0" dirty="0"/>
                  <a:t>”表示正例，用“</a:t>
                </a:r>
                <a:r>
                  <a:rPr lang="en-US" altLang="zh-CN" sz="1800" dirty="0">
                    <a:effectLst/>
                    <a:latin typeface="Times New Roman" panose="02020603050405020304" pitchFamily="18" charset="0"/>
                    <a:ea typeface="等线" panose="02010600030101010101" pitchFamily="2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zh-CN" altLang="en-US" sz="1800" b="0" dirty="0"/>
                  <a:t>”表示负例</a:t>
                </a:r>
                <a:endParaRPr lang="en-US" altLang="zh-CN" sz="1800" b="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0B7959E-D487-4154-A799-665332A08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284465"/>
                <a:ext cx="4749608" cy="1914114"/>
              </a:xfrm>
              <a:prstGeom prst="rect">
                <a:avLst/>
              </a:prstGeom>
              <a:blipFill>
                <a:blip r:embed="rId3"/>
                <a:stretch>
                  <a:fillRect l="-1412" b="-44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/>
              <a:t>支持向量机 </a:t>
            </a:r>
            <a:r>
              <a:rPr lang="en-US" altLang="zh-CN" dirty="0"/>
              <a:t>(2)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CB35B15A-D64F-4FAF-8E6D-3398A6F0A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212" y="2032001"/>
                <a:ext cx="8459787" cy="463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w"/>
                </a:pPr>
                <a:r>
                  <a:rPr lang="zh-CN" altLang="en-US" sz="2200" dirty="0">
                    <a:solidFill>
                      <a:srgbClr val="0000FF"/>
                    </a:solidFill>
                  </a:rPr>
                  <a:t>训练算法</a:t>
                </a:r>
                <a:endParaRPr lang="en-US" altLang="zh-CN" sz="2200" dirty="0">
                  <a:solidFill>
                    <a:srgbClr val="0000FF"/>
                  </a:solidFill>
                </a:endParaRPr>
              </a:p>
              <a:p>
                <a:pPr lvl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zh-CN" altLang="en-US" sz="2000" b="0" dirty="0">
                    <a:solidFill>
                      <a:srgbClr val="0000FF"/>
                    </a:solidFill>
                  </a:rPr>
                  <a:t>（</a:t>
                </a:r>
                <a:r>
                  <a:rPr lang="en-US" altLang="zh-CN" sz="2000" b="0" dirty="0">
                    <a:solidFill>
                      <a:srgbClr val="0000FF"/>
                    </a:solidFill>
                  </a:rPr>
                  <a:t>1</a:t>
                </a:r>
                <a:r>
                  <a:rPr lang="zh-CN" altLang="en-US" sz="2000" b="0" dirty="0">
                    <a:solidFill>
                      <a:srgbClr val="0000FF"/>
                    </a:solidFill>
                  </a:rPr>
                  <a:t>）训练数据</a:t>
                </a:r>
                <a:endParaRPr lang="en-US" altLang="zh-CN" sz="2000" b="0" dirty="0">
                  <a:solidFill>
                    <a:srgbClr val="0000FF"/>
                  </a:solidFill>
                </a:endParaRPr>
              </a:p>
              <a:p>
                <a:pPr lvl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zh-CN" altLang="en-US" sz="1800" b="0" dirty="0">
                    <a:solidFill>
                      <a:srgbClr val="000000"/>
                    </a:solidFill>
                  </a:rPr>
                  <a:t>一个特征空间上线性可分的数据集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…, (</m:t>
                    </m:r>
                    <m:sSub>
                      <m:sSub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，其中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={+1, 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1}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=1, 2, ..., 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i="1" kern="100" baseline="-250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为第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个训练样本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特征向量，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的类标记，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称为样本点。当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kern="1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=+1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时，称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为正例；当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=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时，称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为负例。</a:t>
                </a:r>
                <a:endParaRPr lang="en-US" altLang="zh-CN" sz="1800" b="0" kern="1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zh-CN" altLang="en-US" sz="2000" b="0" dirty="0">
                    <a:solidFill>
                      <a:srgbClr val="0000FF"/>
                    </a:solidFill>
                  </a:rPr>
                  <a:t>（</a:t>
                </a:r>
                <a:r>
                  <a:rPr lang="en-US" altLang="zh-CN" sz="2000" b="0" dirty="0">
                    <a:solidFill>
                      <a:srgbClr val="0000FF"/>
                    </a:solidFill>
                  </a:rPr>
                  <a:t>2</a:t>
                </a:r>
                <a:r>
                  <a:rPr lang="zh-CN" altLang="en-US" sz="2000" b="0" dirty="0">
                    <a:solidFill>
                      <a:srgbClr val="0000FF"/>
                    </a:solidFill>
                  </a:rPr>
                  <a:t>）寻找最大间隔超平面</a:t>
                </a:r>
                <a:endParaRPr lang="en-US" altLang="zh-CN" sz="2000" b="0" dirty="0">
                  <a:solidFill>
                    <a:srgbClr val="0000FF"/>
                  </a:solidFill>
                </a:endParaRPr>
              </a:p>
              <a:p>
                <a:pPr lvl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通过线性方程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altLang="zh-CN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来描述分离超平面，其中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altLang="zh-CN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…;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为决定超平面方向的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黑体" pitchFamily="2" charset="-122"/>
                  </a:rPr>
                  <a:t>法向量</a:t>
                </a:r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为决定超平面与原点之间距离的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黑体" pitchFamily="2" charset="-122"/>
                  </a:rPr>
                  <a:t>位移项</a:t>
                </a:r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。</a:t>
                </a:r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分类策略函数为：</a:t>
                </a:r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 algn="ctr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sign</m:t>
                    </m:r>
                    <m:r>
                      <a:rPr lang="en-US" altLang="zh-CN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1800" b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CN" sz="18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800" b="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sign</m:t>
                    </m:r>
                  </m:oMath>
                </a14:m>
                <a:r>
                  <a:rPr lang="en-US" altLang="zh-CN" sz="1800" b="0" dirty="0">
                    <a:solidFill>
                      <a:srgbClr val="000000"/>
                    </a:solidFill>
                    <a:latin typeface="黑体" pitchFamily="2" charset="-122"/>
                  </a:rPr>
                  <a:t>(</a:t>
                </a:r>
                <a:r>
                  <a:rPr lang="en-US" altLang="zh-CN" sz="1800" dirty="0">
                    <a:solidFill>
                      <a:srgbClr val="000000"/>
                    </a:solidFill>
                    <a:sym typeface="Symbol" panose="05050102010706020507" pitchFamily="18" charset="2"/>
                  </a:rPr>
                  <a:t></a:t>
                </a:r>
                <a:r>
                  <a:rPr lang="en-US" altLang="zh-CN" sz="1800" b="0" dirty="0">
                    <a:solidFill>
                      <a:srgbClr val="000000"/>
                    </a:solidFill>
                    <a:latin typeface="黑体" pitchFamily="2" charset="-122"/>
                  </a:rPr>
                  <a:t>)</a:t>
                </a:r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为符号函数。</a:t>
                </a:r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>
                  <a:lnSpc>
                    <a:spcPts val="2800"/>
                  </a:lnSpc>
                  <a:spcBef>
                    <a:spcPts val="0"/>
                  </a:spcBef>
                </a:pPr>
                <a:r>
                  <a:rPr lang="en-US" altLang="zh-CN" sz="1800" b="0" dirty="0">
                    <a:solidFill>
                      <a:srgbClr val="000000"/>
                    </a:solidFill>
                  </a:rPr>
                  <a:t>   </a:t>
                </a:r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CB35B15A-D64F-4FAF-8E6D-3398A6F0A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2" y="2032001"/>
                <a:ext cx="8459787" cy="4637359"/>
              </a:xfrm>
              <a:prstGeom prst="rect">
                <a:avLst/>
              </a:prstGeom>
              <a:blipFill>
                <a:blip r:embed="rId2"/>
                <a:stretch>
                  <a:fillRect l="-793" t="-11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243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/>
              <a:t>支持向量机 </a:t>
            </a:r>
            <a:r>
              <a:rPr lang="en-US" altLang="zh-CN" dirty="0"/>
              <a:t>(3)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CB35B15A-D64F-4FAF-8E6D-3398A6F0A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212" y="2032001"/>
                <a:ext cx="8459787" cy="463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w"/>
                </a:pPr>
                <a:r>
                  <a:rPr lang="zh-CN" altLang="en-US" sz="2200" dirty="0">
                    <a:solidFill>
                      <a:srgbClr val="0000FF"/>
                    </a:solidFill>
                  </a:rPr>
                  <a:t>训练算法</a:t>
                </a:r>
                <a:endParaRPr lang="en-US" altLang="zh-CN" sz="2200" dirty="0">
                  <a:solidFill>
                    <a:srgbClr val="0000FF"/>
                  </a:solidFill>
                </a:endParaRPr>
              </a:p>
              <a:p>
                <a:pPr lvl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给定数据集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和超平面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w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，超平面关于样本点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kern="1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kern="1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1800" kern="10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几何间隔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为：</a:t>
                </a:r>
                <a:endParaRPr lang="en-US" altLang="zh-CN" sz="1800" b="0" kern="1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CN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altLang="zh-CN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zh-CN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d>
                        </m:den>
                      </m:f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 …, </m:t>
                      </m:r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altLang="zh-CN" sz="1800" b="0" kern="100" dirty="0">
                  <a:solidFill>
                    <a:srgbClr val="000000"/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1200"/>
                  </a:spcBef>
                </a:pP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若超平面</a:t>
                </a: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(</a:t>
                </a:r>
                <a:r>
                  <a:rPr lang="en-US" altLang="zh-CN" sz="18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w</a:t>
                </a: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, 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b</a:t>
                </a: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能将所有样本点正确分类，</a:t>
                </a:r>
                <a:r>
                  <a:rPr lang="zh-CN" altLang="en-US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sz="1800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en-US" altLang="zh-CN" sz="1800" b="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=+1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，则正例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i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满足约束条件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8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18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endParaRPr lang="en-US" altLang="zh-CN" sz="1800" b="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altLang="zh-CN" sz="1800" b="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若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=</a:t>
                </a: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</a:t>
                </a: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1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，则负例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满足约束条件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  <m:sup>
                        <m:r>
                          <a:rPr lang="en-US" altLang="zh-CN" sz="1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𝑻</m:t>
                        </m:r>
                      </m:sup>
                    </m:sSup>
                    <m:sSub>
                      <m:sSub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18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zh-CN" sz="1800" b="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endParaRPr lang="en-US" altLang="zh-CN" sz="1800" b="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120"/>
                  </a:lnSpc>
                </a:pPr>
                <a:r>
                  <a:rPr lang="en-US" altLang="zh-CN" sz="1800" b="0" dirty="0">
                    <a:solidFill>
                      <a:srgbClr val="000000"/>
                    </a:solidFill>
                  </a:rPr>
                  <a:t>   </a:t>
                </a:r>
                <a:endParaRPr lang="en-US" altLang="zh-CN" sz="1200" b="0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ts val="120"/>
                  </a:lnSpc>
                </a:pPr>
                <a:endParaRPr lang="en-US" altLang="zh-CN" sz="1800" b="0" dirty="0">
                  <a:solidFill>
                    <a:srgbClr val="000000"/>
                  </a:solidFill>
                </a:endParaRPr>
              </a:p>
              <a:p>
                <a:pPr lvl="1"/>
                <a:r>
                  <a:rPr lang="en-US" altLang="zh-CN" sz="1800" b="0" dirty="0">
                    <a:solidFill>
                      <a:srgbClr val="000000"/>
                    </a:solidFill>
                  </a:rPr>
                  <a:t>    </a:t>
                </a:r>
                <a:r>
                  <a:rPr lang="zh-CN" altLang="zh-CN" sz="1800" b="0" dirty="0">
                    <a:solidFill>
                      <a:srgbClr val="000000"/>
                    </a:solidFill>
                  </a:rPr>
                  <a:t>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zh-CN" altLang="zh-CN" sz="1800" b="0" dirty="0">
                    <a:solidFill>
                      <a:srgbClr val="000000"/>
                    </a:solidFill>
                  </a:rPr>
                  <a:t>，则</a:t>
                </a:r>
                <a:r>
                  <a:rPr lang="zh-CN" altLang="zh-CN" sz="1800" dirty="0">
                    <a:solidFill>
                      <a:srgbClr val="FF0000"/>
                    </a:solidFill>
                  </a:rPr>
                  <a:t>约束条件</a:t>
                </a:r>
                <a:r>
                  <a:rPr lang="zh-CN" altLang="zh-CN" sz="1800" b="0" dirty="0">
                    <a:solidFill>
                      <a:srgbClr val="000000"/>
                    </a:solidFill>
                  </a:rPr>
                  <a:t>表示为：</a:t>
                </a:r>
                <a:endParaRPr lang="en-US" altLang="zh-CN" sz="1800" b="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zh-CN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≥+1, 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=+1  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zh-CN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zh-CN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≤−1, 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=−1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CB35B15A-D64F-4FAF-8E6D-3398A6F0A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2" y="2032001"/>
                <a:ext cx="8459787" cy="4637359"/>
              </a:xfrm>
              <a:prstGeom prst="rect">
                <a:avLst/>
              </a:prstGeom>
              <a:blipFill>
                <a:blip r:embed="rId2"/>
                <a:stretch>
                  <a:fillRect l="-793" t="-11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220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/>
              <a:t>支持向量机 </a:t>
            </a:r>
            <a:r>
              <a:rPr lang="en-US" altLang="zh-CN" dirty="0"/>
              <a:t>(4)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CB35B15A-D64F-4FAF-8E6D-3398A6F0A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212" y="2032001"/>
                <a:ext cx="8459787" cy="463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w"/>
                </a:pPr>
                <a:r>
                  <a:rPr lang="zh-CN" altLang="en-US" sz="2200" dirty="0">
                    <a:solidFill>
                      <a:srgbClr val="0000FF"/>
                    </a:solidFill>
                  </a:rPr>
                  <a:t>训练算法</a:t>
                </a:r>
                <a:endParaRPr lang="en-US" altLang="zh-CN" sz="2200" dirty="0">
                  <a:solidFill>
                    <a:srgbClr val="0000FF"/>
                  </a:solidFill>
                </a:endParaRPr>
              </a:p>
              <a:p>
                <a:pPr lvl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zh-CN" altLang="en-US" sz="1800" b="0" kern="10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  支持向量：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与超平面几何间隔最小且满足约束条件的样本点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=1,  …,  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/>
                <a:r>
                  <a:rPr lang="en-US" altLang="zh-CN" sz="1800" b="0" dirty="0">
                    <a:solidFill>
                      <a:srgbClr val="000000"/>
                    </a:solidFill>
                    <a:latin typeface="黑体" pitchFamily="2" charset="-122"/>
                  </a:rPr>
                  <a:t>    </a:t>
                </a:r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样本点到超平面的最小几何间隔为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  <m:r>
                      <a:rPr lang="en-US" altLang="zh-CN" sz="18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/>
                <a:r>
                  <a:rPr lang="en-US" altLang="zh-CN" sz="1800" b="0" dirty="0">
                    <a:solidFill>
                      <a:srgbClr val="000000"/>
                    </a:solidFill>
                    <a:latin typeface="黑体" pitchFamily="2" charset="-122"/>
                  </a:rPr>
                  <a:t>    </a:t>
                </a:r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两个异类支持向量到超平面距离之和为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</m:d>
                      </m:den>
                    </m:f>
                    <m:r>
                      <a:rPr lang="en-US" altLang="zh-CN" sz="1800" b="0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，称为</a:t>
                </a:r>
                <a:r>
                  <a:rPr lang="zh-CN" altLang="en-US" sz="1800" b="0" dirty="0">
                    <a:solidFill>
                      <a:srgbClr val="FF0000"/>
                    </a:solidFill>
                    <a:latin typeface="黑体" pitchFamily="2" charset="-122"/>
                  </a:rPr>
                  <a:t>间隔</a:t>
                </a:r>
                <a:endParaRPr lang="en-US" altLang="zh-CN" sz="1800" b="0" dirty="0">
                  <a:solidFill>
                    <a:srgbClr val="FF0000"/>
                  </a:solidFill>
                  <a:latin typeface="黑体" pitchFamily="2" charset="-122"/>
                </a:endParaRPr>
              </a:p>
              <a:p>
                <a:pPr lvl="1"/>
                <a:r>
                  <a:rPr lang="zh-CN" altLang="en-US" sz="1800" b="0" dirty="0">
                    <a:solidFill>
                      <a:srgbClr val="FF0000"/>
                    </a:solidFill>
                    <a:latin typeface="黑体" pitchFamily="2" charset="-122"/>
                  </a:rPr>
                  <a:t>  求解最大间隔分离超平面，</a:t>
                </a:r>
                <a:r>
                  <a:rPr lang="zh-CN" altLang="en-US" sz="1800" b="0" dirty="0">
                    <a:solidFill>
                      <a:srgbClr val="000000"/>
                    </a:solidFill>
                    <a:latin typeface="黑体" pitchFamily="2" charset="-122"/>
                  </a:rPr>
                  <a:t>可表示为以下最优化问题：</a:t>
                </a:r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/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/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由于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18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𝒘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𝒘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b="0" i="0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18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𝒘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zh-CN" altLang="zh-CN" sz="1800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1" i="1" kern="1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等价，训练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SVM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的最优化问题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如下：</a:t>
                </a:r>
                <a:endParaRPr lang="en-US" altLang="zh-CN" sz="1800" dirty="0">
                  <a:solidFill>
                    <a:srgbClr val="000000"/>
                  </a:solidFill>
                </a:endParaRPr>
              </a:p>
              <a:p>
                <a:pPr lvl="1">
                  <a:spcBef>
                    <a:spcPts val="0"/>
                  </a:spcBef>
                </a:pPr>
                <a:r>
                  <a:rPr lang="en-US" altLang="zh-CN" sz="1800" b="0" dirty="0">
                    <a:solidFill>
                      <a:srgbClr val="000000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zh-CN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altLang="zh-CN" sz="105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800" b="0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.t.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zh-CN" altLang="zh-CN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sz="14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lang="zh-CN" altLang="zh-CN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</m:t>
                    </m:r>
                    <m:r>
                      <a:rPr lang="en-US" altLang="zh-CN" sz="14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zh-CN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zh-CN" altLang="zh-CN" sz="800" b="0" kern="10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/>
                <a:endParaRPr lang="zh-CN" altLang="en-US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/>
                <a:endParaRPr lang="en-US" altLang="zh-CN" sz="1800" b="0" dirty="0">
                  <a:solidFill>
                    <a:srgbClr val="FF0000"/>
                  </a:solidFill>
                  <a:latin typeface="黑体" pitchFamily="2" charset="-12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CB35B15A-D64F-4FAF-8E6D-3398A6F0A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2" y="2032001"/>
                <a:ext cx="8459787" cy="4637359"/>
              </a:xfrm>
              <a:prstGeom prst="rect">
                <a:avLst/>
              </a:prstGeom>
              <a:blipFill>
                <a:blip r:embed="rId2"/>
                <a:stretch>
                  <a:fillRect l="-793" t="-118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92CBCB-8BA4-4344-A314-6A820BEB0D2E}"/>
                  </a:ext>
                </a:extLst>
              </p:cNvPr>
              <p:cNvSpPr txBox="1"/>
              <p:nvPr/>
            </p:nvSpPr>
            <p:spPr>
              <a:xfrm>
                <a:off x="1691680" y="4365104"/>
                <a:ext cx="6030416" cy="532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d>
                              <m:dPr>
                                <m:begChr m:val="‖"/>
                                <m:endChr m:val="‖"/>
                                <m:ctrlPr>
                                  <a:rPr lang="zh-CN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den>
                        </m:f>
                      </m:e>
                    </m:func>
                  </m:oMath>
                </a14:m>
                <a:r>
                  <a:rPr lang="en-US" altLang="zh-CN" sz="1800" kern="100" dirty="0">
                    <a:solidFill>
                      <a:srgbClr val="000000"/>
                    </a:solidFill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  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latin typeface="+mj-lt"/>
                    <a:ea typeface="等线" panose="02010600030101010101" pitchFamily="2" charset="-122"/>
                    <a:cs typeface="Times New Roman" panose="02020603050405020304" pitchFamily="18" charset="0"/>
                  </a:rPr>
                  <a:t>s</a:t>
                </a:r>
                <a:r>
                  <a:rPr lang="en-US" altLang="zh-CN" sz="1800" b="0" kern="100" dirty="0" err="1">
                    <a:solidFill>
                      <a:srgbClr val="000000"/>
                    </a:solidFill>
                    <a:effectLst/>
                    <a:latin typeface="+mj-lt"/>
                    <a:ea typeface="等线" panose="02010600030101010101" pitchFamily="2" charset="-122"/>
                    <a:cs typeface="Times New Roman" panose="02020603050405020304" pitchFamily="18" charset="0"/>
                  </a:rPr>
                  <a:t>.t.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latin typeface="+mj-lt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sSub>
                          <m:sSubPr>
                            <m:ctrlPr>
                              <a:rPr lang="zh-CN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≥1,  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=1, …, </m:t>
                    </m:r>
                    <m:r>
                      <a:rPr lang="en-US" altLang="zh-CN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zh-CN" sz="18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2292CBCB-8BA4-4344-A314-6A820BEB0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365104"/>
                <a:ext cx="6030416" cy="532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81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/>
              <a:t>支持向量机 </a:t>
            </a:r>
            <a:r>
              <a:rPr lang="en-US" altLang="zh-CN" dirty="0"/>
              <a:t>(5)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CB35B15A-D64F-4FAF-8E6D-3398A6F0A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812" y="2060849"/>
                <a:ext cx="8179667" cy="37444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w"/>
                </a:pPr>
                <a:r>
                  <a:rPr lang="zh-CN" altLang="en-US" sz="2200" dirty="0">
                    <a:solidFill>
                      <a:srgbClr val="0000FF"/>
                    </a:solidFill>
                  </a:rPr>
                  <a:t>训练算法</a:t>
                </a:r>
                <a:endParaRPr lang="en-US" altLang="zh-CN" sz="2200" dirty="0">
                  <a:solidFill>
                    <a:srgbClr val="0000FF"/>
                  </a:solidFill>
                </a:endParaRPr>
              </a:p>
              <a:p>
                <a:pPr lvl="1">
                  <a:lnSpc>
                    <a:spcPts val="28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zh-CN" altLang="en-US" sz="2000" b="0" dirty="0">
                    <a:solidFill>
                      <a:srgbClr val="0000FF"/>
                    </a:solidFill>
                  </a:rPr>
                  <a:t>（</a:t>
                </a:r>
                <a:r>
                  <a:rPr lang="en-US" altLang="zh-CN" sz="2000" b="0" dirty="0">
                    <a:solidFill>
                      <a:srgbClr val="0000FF"/>
                    </a:solidFill>
                  </a:rPr>
                  <a:t>3</a:t>
                </a:r>
                <a:r>
                  <a:rPr lang="zh-CN" altLang="en-US" sz="2000" b="0" dirty="0">
                    <a:solidFill>
                      <a:srgbClr val="0000FF"/>
                    </a:solidFill>
                  </a:rPr>
                  <a:t>）软间隔最大化</a:t>
                </a:r>
                <a:endParaRPr lang="en-US" altLang="zh-CN" sz="2000" b="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altLang="zh-CN" sz="1800" b="0" dirty="0">
                    <a:latin typeface="黑体" pitchFamily="2" charset="-122"/>
                  </a:rPr>
                  <a:t>  </a:t>
                </a:r>
                <a:r>
                  <a:rPr lang="zh-CN" altLang="en-US" sz="1800" b="0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硬间隔：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分离超平面能正确划分所有样本</a:t>
                </a:r>
                <a:endParaRPr lang="en-US" altLang="zh-CN" sz="1800" b="0" kern="10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800" b="0" kern="100" dirty="0">
                    <a:solidFill>
                      <a:srgbClr val="00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en-US" sz="1800" b="0" kern="1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软间隔：</a:t>
                </a:r>
                <a:endParaRPr lang="en-US" altLang="zh-CN" sz="1800" b="0" kern="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altLang="zh-CN" sz="1800" b="0" kern="100" dirty="0">
                    <a:solidFill>
                      <a:srgbClr val="FF0000"/>
                    </a:solidFill>
                    <a:effectLst/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  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允许某些点不满足约束，可对每个样本点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y</a:t>
                </a:r>
                <a:r>
                  <a:rPr lang="en-US" altLang="zh-CN" sz="1800" b="0" i="1" kern="100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引入松弛变量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1800" b="0" i="1" kern="1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，则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  </a:t>
                </a:r>
              </a:p>
              <a:p>
                <a:pPr lvl="1"/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约束条件变为：</a:t>
                </a:r>
                <a:endParaRPr lang="en-US" altLang="zh-CN" sz="1400" b="0" kern="10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  <a:spcBef>
                    <a:spcPts val="600"/>
                  </a:spcBef>
                </a:pPr>
                <a:endParaRPr lang="en-US" altLang="zh-CN" sz="1800" b="0" kern="1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300000"/>
                  </a:lnSpc>
                  <a:spcBef>
                    <a:spcPts val="600"/>
                  </a:spcBef>
                </a:pPr>
                <a:r>
                  <a:rPr lang="zh-CN" altLang="en-US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目标函数变为：</a:t>
                </a:r>
                <a:endParaRPr lang="en-US" altLang="zh-CN" sz="1800" b="0" kern="10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CB35B15A-D64F-4FAF-8E6D-3398A6F0A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12" y="2060849"/>
                <a:ext cx="8179667" cy="3744416"/>
              </a:xfrm>
              <a:prstGeom prst="rect">
                <a:avLst/>
              </a:prstGeom>
              <a:blipFill>
                <a:blip r:embed="rId2"/>
                <a:stretch>
                  <a:fillRect l="-820" t="-16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utoShape 4">
            <a:extLst>
              <a:ext uri="{FF2B5EF4-FFF2-40B4-BE49-F238E27FC236}">
                <a16:creationId xmlns:a16="http://schemas.microsoft.com/office/drawing/2014/main" id="{C61F1B2F-672C-40F7-8403-2DCCEE62F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160" y="2276872"/>
            <a:ext cx="2191775" cy="824756"/>
          </a:xfrm>
          <a:prstGeom prst="cloudCallout">
            <a:avLst>
              <a:gd name="adj1" fmla="val -76779"/>
              <a:gd name="adj2" fmla="val 3383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ea typeface="黑体" panose="02010609060101010101" pitchFamily="49" charset="-122"/>
              </a:rPr>
              <a:t>实际情况下几乎不存在</a:t>
            </a:r>
            <a:endParaRPr lang="en-US" altLang="zh-CN" sz="1800" b="0" dirty="0">
              <a:solidFill>
                <a:srgbClr val="FF0000"/>
              </a:solidFill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656D76D-793A-4DEA-BE13-21362007E075}"/>
                  </a:ext>
                </a:extLst>
              </p:cNvPr>
              <p:cNvSpPr txBox="1"/>
              <p:nvPr/>
            </p:nvSpPr>
            <p:spPr>
              <a:xfrm>
                <a:off x="3273008" y="5085184"/>
                <a:ext cx="5184576" cy="5449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zh-CN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1800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lim>
                            <m:r>
                              <a:rPr lang="en-US" altLang="zh-CN" sz="1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zh-CN" altLang="zh-CN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altLang="zh-CN" sz="18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nary>
                      <m:naryPr>
                        <m:chr m:val="∑"/>
                        <m:limLoc m:val="undOvr"/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</a:rPr>
                  <a:t>，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正常数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称为惩罚系数</a:t>
                </a:r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656D76D-793A-4DEA-BE13-21362007E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008" y="5085184"/>
                <a:ext cx="5184576" cy="544957"/>
              </a:xfrm>
              <a:prstGeom prst="rect">
                <a:avLst/>
              </a:prstGeom>
              <a:blipFill>
                <a:blip r:embed="rId3"/>
                <a:stretch>
                  <a:fillRect t="-70000" b="-10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565652D-8F04-4ABE-BAEB-435CD38AA1E1}"/>
                  </a:ext>
                </a:extLst>
              </p:cNvPr>
              <p:cNvSpPr txBox="1"/>
              <p:nvPr/>
            </p:nvSpPr>
            <p:spPr>
              <a:xfrm>
                <a:off x="2987824" y="3990428"/>
                <a:ext cx="2581113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altLang="zh-CN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8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≥1−</m:t>
                      </m:r>
                      <m:sSub>
                        <m:sSub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565652D-8F04-4ABE-BAEB-435CD38AA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3990428"/>
                <a:ext cx="2581113" cy="404983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6B231F3-4643-40F3-B8A2-E65D903C15BC}"/>
                  </a:ext>
                </a:extLst>
              </p:cNvPr>
              <p:cNvSpPr txBox="1"/>
              <p:nvPr/>
            </p:nvSpPr>
            <p:spPr>
              <a:xfrm>
                <a:off x="1887975" y="4451100"/>
                <a:ext cx="3116073" cy="413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1800" b="0" i="1" kern="10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zh-CN" sz="1800" b="0" i="1" kern="1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1800" b="0" i="1" kern="1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0/1</m:t>
                          </m:r>
                        </m:sub>
                      </m:sSub>
                      <m:r>
                        <a:rPr lang="en-US" altLang="zh-CN" sz="1800" b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zh-CN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altLang="zh-CN" sz="18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altLang="zh-CN" sz="1800" b="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b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en-US" altLang="zh-CN" sz="1800" b="0" dirty="0">
                  <a:solidFill>
                    <a:srgbClr val="000000"/>
                  </a:solidFill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6B231F3-4643-40F3-B8A2-E65D903C1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975" y="4451100"/>
                <a:ext cx="3116073" cy="413959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79B28A8-5C66-4294-BDB0-C69FADAAE461}"/>
                  </a:ext>
                </a:extLst>
              </p:cNvPr>
              <p:cNvSpPr txBox="1"/>
              <p:nvPr/>
            </p:nvSpPr>
            <p:spPr>
              <a:xfrm>
                <a:off x="5148064" y="4302982"/>
                <a:ext cx="3744416" cy="7101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0/1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损失函数</a:t>
                </a:r>
                <a14:m>
                  <m:oMath xmlns:m="http://schemas.openxmlformats.org/officeDocument/2006/math">
                    <m:r>
                      <a:rPr lang="en-US" altLang="zh-CN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zh-CN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0/1</m:t>
                        </m:r>
                      </m:sub>
                    </m:sSub>
                    <m:d>
                      <m:d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1800" b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1,  &amp; 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altLang="zh-CN" sz="1800" b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 &amp; 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</m:e>
                    </m:d>
                  </m:oMath>
                </a14:m>
                <a:endParaRPr lang="zh-CN" alt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279B28A8-5C66-4294-BDB0-C69FADAAE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302982"/>
                <a:ext cx="3744416" cy="710194"/>
              </a:xfrm>
              <a:prstGeom prst="rect">
                <a:avLst/>
              </a:prstGeom>
              <a:blipFill>
                <a:blip r:embed="rId6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09E56B4-4629-4394-9949-81246ACD3DC5}"/>
                  </a:ext>
                </a:extLst>
              </p:cNvPr>
              <p:cNvSpPr txBox="1"/>
              <p:nvPr/>
            </p:nvSpPr>
            <p:spPr>
              <a:xfrm>
                <a:off x="965150" y="5526183"/>
                <a:ext cx="8077796" cy="63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en-US" sz="1800" kern="100" dirty="0">
                    <a:solidFill>
                      <a:srgbClr val="00B05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优化目标：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使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zh-CN" altLang="zh-CN" sz="180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1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𝒘</m:t>
                            </m:r>
                          </m:e>
                        </m:d>
                      </m:e>
                      <m:sup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1800" b="0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尽量小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（间隔尽量大），同时使误差分类点的个数</a:t>
                </a:r>
                <a:r>
                  <a:rPr lang="zh-CN" altLang="en-US" sz="1800" b="0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尽量少</a:t>
                </a:r>
                <a:endParaRPr lang="en-US" altLang="zh-CN" sz="1800" b="0" kern="100" dirty="0">
                  <a:solidFill>
                    <a:srgbClr val="FF0000"/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09E56B4-4629-4394-9949-81246ACD3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150" y="5526183"/>
                <a:ext cx="8077796" cy="630173"/>
              </a:xfrm>
              <a:prstGeom prst="rect">
                <a:avLst/>
              </a:prstGeom>
              <a:blipFill>
                <a:blip r:embed="rId7"/>
                <a:stretch>
                  <a:fillRect l="-604" b="-2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243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分类算法概述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决策树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支持向量机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贝叶斯分类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ea typeface="黑体" pitchFamily="2" charset="-122"/>
              </a:rPr>
              <a:t>总</a:t>
            </a:r>
            <a:r>
              <a:rPr lang="zh-CN" altLang="en-US" sz="2200" dirty="0">
                <a:ea typeface="黑体" pitchFamily="2" charset="-122"/>
              </a:rPr>
              <a:t>结</a:t>
            </a:r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7069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/>
              <a:t>支持向量机 </a:t>
            </a:r>
            <a:r>
              <a:rPr lang="en-US" altLang="zh-CN" dirty="0"/>
              <a:t>(6)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CB35B15A-D64F-4FAF-8E6D-3398A6F0A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813" y="2060848"/>
                <a:ext cx="7848228" cy="4320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w"/>
                </a:pPr>
                <a:r>
                  <a:rPr lang="zh-CN" altLang="en-US" sz="2200" dirty="0">
                    <a:solidFill>
                      <a:srgbClr val="0000FF"/>
                    </a:solidFill>
                  </a:rPr>
                  <a:t>训练算法</a:t>
                </a:r>
                <a:endParaRPr lang="en-US" altLang="zh-CN" sz="2200" dirty="0">
                  <a:solidFill>
                    <a:srgbClr val="0000FF"/>
                  </a:solidFill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1800" b="0" dirty="0">
                    <a:latin typeface="黑体" pitchFamily="2" charset="-122"/>
                  </a:rPr>
                  <a:t>  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0/1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损失函数：</a:t>
                </a:r>
                <a:r>
                  <a:rPr lang="zh-CN" altLang="en-US" sz="1800" b="0" kern="10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非凸和非连续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，是单位跃迁函数，目标函数求解难。</a:t>
                </a:r>
                <a:endParaRPr lang="en-US" altLang="zh-CN" sz="1800" b="0" kern="10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en-US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常用</a:t>
                </a:r>
                <a:r>
                  <a:rPr lang="zh-CN" altLang="en-US" sz="1800" b="0" kern="10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凸连续函数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替代损失函数来取代“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0/1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损失函数”。</a:t>
                </a:r>
                <a:endParaRPr lang="en-US" altLang="zh-CN" sz="1800" b="0" kern="10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lnSpc>
                    <a:spcPts val="1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altLang="zh-CN" sz="1800" b="0" kern="1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  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常用的替代损失函数：</a:t>
                </a: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1. hinge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损失：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hinge</m:t>
                        </m:r>
                      </m:sub>
                    </m:sSub>
                    <m:d>
                      <m:d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altLang="zh-CN" sz="180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CN" sz="180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CN" sz="1800" b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altLang="zh-CN" sz="1800" b="0" dirty="0">
                  <a:solidFill>
                    <a:srgbClr val="000000"/>
                  </a:solidFill>
                  <a:ea typeface="黑体" panose="02010609060101010101" pitchFamily="49" charset="-122"/>
                </a:endParaRP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2. 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指数损失：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sub>
                    </m:sSub>
                    <m:d>
                      <m:d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sz="1800" b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1800" b="0" dirty="0">
                  <a:solidFill>
                    <a:srgbClr val="000000"/>
                  </a:solidFill>
                  <a:ea typeface="黑体" panose="02010609060101010101" pitchFamily="49" charset="-122"/>
                </a:endParaRPr>
              </a:p>
              <a:p>
                <a:pPr lvl="2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3. 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对率损失：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sub>
                    </m:sSub>
                    <m:d>
                      <m:d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(1+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zh-CN" altLang="zh-CN" sz="1800" b="0" dirty="0">
                  <a:solidFill>
                    <a:srgbClr val="000000"/>
                  </a:solidFill>
                  <a:ea typeface="黑体" panose="02010609060101010101" pitchFamily="49" charset="-122"/>
                </a:endParaRPr>
              </a:p>
              <a:p>
                <a:pPr lvl="1"/>
                <a:endParaRPr lang="en-US" altLang="zh-CN" sz="1800" b="0" kern="10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/>
                <a:r>
                  <a:rPr lang="en-US" altLang="zh-CN" sz="1800" b="0" dirty="0">
                    <a:solidFill>
                      <a:srgbClr val="000000"/>
                    </a:solidFill>
                    <a:latin typeface="黑体" pitchFamily="2" charset="-122"/>
                  </a:rPr>
                  <a:t>    </a:t>
                </a:r>
                <a:endParaRPr lang="zh-CN" altLang="en-US" sz="1800" b="0" dirty="0">
                  <a:solidFill>
                    <a:srgbClr val="000000"/>
                  </a:solidFill>
                  <a:latin typeface="黑体" pitchFamily="2" charset="-122"/>
                </a:endParaRPr>
              </a:p>
              <a:p>
                <a:pPr lvl="1"/>
                <a:endParaRPr lang="en-US" altLang="zh-CN" sz="1800" b="0" dirty="0">
                  <a:solidFill>
                    <a:srgbClr val="FF0000"/>
                  </a:solidFill>
                  <a:latin typeface="黑体" pitchFamily="2" charset="-122"/>
                </a:endParaRP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CB35B15A-D64F-4FAF-8E6D-3398A6F0A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2813" y="2060848"/>
                <a:ext cx="7848228" cy="4320479"/>
              </a:xfrm>
              <a:prstGeom prst="rect">
                <a:avLst/>
              </a:prstGeom>
              <a:blipFill>
                <a:blip r:embed="rId2"/>
                <a:stretch>
                  <a:fillRect l="-855" t="-141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410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/>
              <a:t>支持向量机 </a:t>
            </a:r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35B15A-D64F-4FAF-8E6D-3398A6F0A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813" y="2060849"/>
            <a:ext cx="78482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训练算法</a:t>
            </a:r>
            <a:endParaRPr lang="en-US" altLang="zh-CN" sz="1800" b="0" kern="100" dirty="0">
              <a:solidFill>
                <a:srgbClr val="000000"/>
              </a:solidFill>
              <a:effectLst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endParaRPr lang="en-US" altLang="zh-CN" sz="1800" b="0" dirty="0">
              <a:solidFill>
                <a:srgbClr val="000000"/>
              </a:solidFill>
              <a:latin typeface="黑体" pitchFamily="2" charset="-122"/>
            </a:endParaRPr>
          </a:p>
          <a:p>
            <a:pPr lvl="1"/>
            <a:r>
              <a:rPr lang="en-US" altLang="zh-CN" sz="1800" b="0" dirty="0">
                <a:solidFill>
                  <a:srgbClr val="000000"/>
                </a:solidFill>
                <a:latin typeface="黑体" pitchFamily="2" charset="-122"/>
              </a:rPr>
              <a:t>    </a:t>
            </a:r>
            <a:endParaRPr lang="zh-CN" altLang="en-US" sz="1800" b="0" dirty="0">
              <a:solidFill>
                <a:srgbClr val="000000"/>
              </a:solidFill>
              <a:latin typeface="黑体" pitchFamily="2" charset="-122"/>
            </a:endParaRPr>
          </a:p>
          <a:p>
            <a:pPr lvl="1"/>
            <a:endParaRPr lang="en-US" altLang="zh-CN" sz="1800" b="0" dirty="0">
              <a:solidFill>
                <a:srgbClr val="FF0000"/>
              </a:solidFill>
              <a:latin typeface="黑体" pitchFamily="2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67A5D57-77B4-4CEA-A3EF-4BA4E40DF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393211"/>
              </p:ext>
            </p:extLst>
          </p:nvPr>
        </p:nvGraphicFramePr>
        <p:xfrm>
          <a:off x="755576" y="2492896"/>
          <a:ext cx="4536504" cy="949045"/>
        </p:xfrm>
        <a:graphic>
          <a:graphicData uri="http://schemas.openxmlformats.org/drawingml/2006/table">
            <a:tbl>
              <a:tblPr firstRow="1" firstCol="1" bandRow="1">
                <a:tableStyleId>{EB344D84-9AFB-497E-A393-DC336BA19D2E}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3272977691"/>
                    </a:ext>
                  </a:extLst>
                </a:gridCol>
              </a:tblGrid>
              <a:tr h="9490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80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输入：</a:t>
                      </a:r>
                      <a:r>
                        <a:rPr lang="en-US" sz="1800" b="0" i="1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D</a:t>
                      </a:r>
                      <a:r>
                        <a:rPr lang="zh-CN" altLang="en-US" sz="1800" b="0" i="1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训练数据集</a:t>
                      </a:r>
                      <a:r>
                        <a:rPr lang="zh-CN" altLang="en-US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；</a:t>
                      </a:r>
                      <a:r>
                        <a:rPr lang="en-US" sz="1800" b="0" i="1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C</a:t>
                      </a:r>
                      <a:r>
                        <a:rPr lang="zh-CN" altLang="en-US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惩罚系数</a:t>
                      </a:r>
                      <a:endParaRPr lang="zh-CN" sz="1800" b="0" kern="1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sz="180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输出：</a:t>
                      </a:r>
                      <a:r>
                        <a:rPr lang="en-US" sz="1800" b="0" i="1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f</a:t>
                      </a:r>
                      <a:r>
                        <a:rPr lang="en-US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(</a:t>
                      </a:r>
                      <a:r>
                        <a:rPr lang="en-US" sz="1800" b="0" i="1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x</a:t>
                      </a:r>
                      <a:r>
                        <a:rPr lang="en-US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)</a:t>
                      </a:r>
                      <a:r>
                        <a:rPr lang="zh-CN" altLang="en-US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sz="18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分类决策函数</a:t>
                      </a:r>
                      <a:endParaRPr lang="en-US" altLang="zh-CN" sz="1800" b="0" kern="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2104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8">
                <a:extLst>
                  <a:ext uri="{FF2B5EF4-FFF2-40B4-BE49-F238E27FC236}">
                    <a16:creationId xmlns:a16="http://schemas.microsoft.com/office/drawing/2014/main" id="{9460C01F-3D14-4DA5-8F86-4870B9906C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609886"/>
                  </p:ext>
                </p:extLst>
              </p:nvPr>
            </p:nvGraphicFramePr>
            <p:xfrm>
              <a:off x="755576" y="3429000"/>
              <a:ext cx="4536504" cy="156781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4536504">
                      <a:extLst>
                        <a:ext uri="{9D8B030D-6E8A-4147-A177-3AD203B41FA5}">
                          <a16:colId xmlns:a16="http://schemas.microsoft.com/office/drawing/2014/main" val="117136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zh-CN" sz="18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</a:rPr>
                            <a:t>步骤：</a:t>
                          </a:r>
                          <a:endParaRPr lang="zh-CN" altLang="zh-CN" sz="1800" b="1" kern="12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3924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vl="0"/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</a:rPr>
                            <a:t>1. 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</a:rPr>
                            <a:t>构造线性支持向量机原始最优化问题：</a:t>
                          </a: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zh-CN" altLang="zh-CN" sz="1800" b="1" i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min</m:t>
                                        </m:r>
                                      </m:e>
                                      <m:lim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lim>
                                    </m:limLow>
                                  </m:fName>
                                  <m:e>
                                    <m:f>
                                      <m:fPr>
                                        <m:ctrlPr>
                                          <a:rPr lang="zh-CN" altLang="zh-CN" sz="1800" b="1" i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zh-CN" altLang="zh-CN" sz="1800" b="1" i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zh-CN" altLang="zh-CN" sz="1800" b="1" i="1" kern="1200" baseline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CN" sz="1800" b="1" kern="1200" baseline="0"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𝐰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func>
                              </m:oMath>
                            </m:oMathPara>
                          </a14:m>
                          <a:endParaRPr lang="zh-CN" altLang="zh-CN" sz="1800" b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.  </m:t>
                                </m:r>
                                <m:sSub>
                                  <m:sSub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800" b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zh-CN" altLang="zh-CN" sz="1800" b="1" i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𝐰</m:t>
                                        </m:r>
                                      </m:e>
                                      <m:sup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zh-CN" altLang="zh-CN" sz="1800" b="1" i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1" kern="1200" baseline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1800" b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CN" sz="1800" b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≥1, 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=1, …, 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zh-CN" altLang="zh-CN" sz="1800" b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9299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8">
                <a:extLst>
                  <a:ext uri="{FF2B5EF4-FFF2-40B4-BE49-F238E27FC236}">
                    <a16:creationId xmlns:a16="http://schemas.microsoft.com/office/drawing/2014/main" id="{9460C01F-3D14-4DA5-8F86-4870B9906C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609886"/>
                  </p:ext>
                </p:extLst>
              </p:nvPr>
            </p:nvGraphicFramePr>
            <p:xfrm>
              <a:off x="755576" y="3429000"/>
              <a:ext cx="4536504" cy="1567815"/>
            </p:xfrm>
            <a:graphic>
              <a:graphicData uri="http://schemas.openxmlformats.org/drawingml/2006/table">
                <a:tbl>
                  <a:tblPr firstRow="1" bandRow="1">
                    <a:tableStyleId>{8EC20E35-A176-4012-BC5E-935CFFF8708E}</a:tableStyleId>
                  </a:tblPr>
                  <a:tblGrid>
                    <a:gridCol w="4536504">
                      <a:extLst>
                        <a:ext uri="{9D8B030D-6E8A-4147-A177-3AD203B41FA5}">
                          <a16:colId xmlns:a16="http://schemas.microsoft.com/office/drawing/2014/main" val="117136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zh-CN" altLang="zh-CN" sz="1800" b="1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</a:rPr>
                            <a:t>步骤：</a:t>
                          </a:r>
                          <a:endParaRPr lang="zh-CN" altLang="zh-CN" sz="1800" b="1" kern="12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1392448"/>
                      </a:ext>
                    </a:extLst>
                  </a:tr>
                  <a:tr h="119697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4" t="-34518" r="-268" b="-10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092990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11">
                <a:extLst>
                  <a:ext uri="{FF2B5EF4-FFF2-40B4-BE49-F238E27FC236}">
                    <a16:creationId xmlns:a16="http://schemas.microsoft.com/office/drawing/2014/main" id="{348A3508-4829-414C-B178-96BE8EA6AE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3649677"/>
                  </p:ext>
                </p:extLst>
              </p:nvPr>
            </p:nvGraphicFramePr>
            <p:xfrm>
              <a:off x="755576" y="5000564"/>
              <a:ext cx="4536504" cy="1266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36504">
                      <a:extLst>
                        <a:ext uri="{9D8B030D-6E8A-4147-A177-3AD203B41FA5}">
                          <a16:colId xmlns:a16="http://schemas.microsoft.com/office/drawing/2014/main" val="4228167251"/>
                        </a:ext>
                      </a:extLst>
                    </a:gridCol>
                  </a:tblGrid>
                  <a:tr h="126675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baseline="0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黑体" panose="02010609060101010101" pitchFamily="49" charset="-122"/>
                            </a:rPr>
                            <a:t>2. 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使用拉格朗日乘子求解对偶问题：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zh-CN" altLang="zh-CN" sz="1800" b="0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1800" b="0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lim>
                                  </m:limLow>
                                </m:fName>
                                <m:e>
                                  <m:f>
                                    <m:fPr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limLoc m:val="undOvr"/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limLoc m:val="undOvr"/>
                                          <m:ctrlPr>
                                            <a:rPr lang="zh-CN" altLang="zh-CN" sz="1800" b="0" i="1" kern="1200" baseline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𝑗</m:t>
                                          </m:r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𝑁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zh-CN" altLang="zh-CN" sz="1800" b="0" i="1" kern="1200" baseline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1800" b="0" i="1" kern="1200" baseline="0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1800" b="0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)</m:t>
                                          </m:r>
                                        </m:e>
                                      </m:nary>
                                    </m:e>
                                  </m:nary>
                                </m:e>
                              </m:func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1800" b="0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s</m:t>
                              </m:r>
                              <m: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t</m:t>
                              </m:r>
                              <m: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  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1800" b="0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sz="1800" b="0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=0</m:t>
                                  </m:r>
                                </m:e>
                              </m:nary>
                            </m:oMath>
                          </a14:m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，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zh-CN" altLang="zh-CN" sz="1800" b="0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0≤</m:t>
                                  </m:r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CN" sz="1800" b="0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𝐶</m:t>
                              </m:r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 </m:t>
                              </m:r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</m:t>
                              </m:r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=1, …</m:t>
                              </m:r>
                              <m:r>
                                <a:rPr lang="en-US" altLang="zh-CN" sz="1800" b="0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lang="en-US" altLang="zh-CN" sz="1800" b="0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</m:oMath>
                          </a14:m>
                          <a:endParaRPr lang="zh-CN" altLang="en-US" sz="1800" b="0" baseline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378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11">
                <a:extLst>
                  <a:ext uri="{FF2B5EF4-FFF2-40B4-BE49-F238E27FC236}">
                    <a16:creationId xmlns:a16="http://schemas.microsoft.com/office/drawing/2014/main" id="{348A3508-4829-414C-B178-96BE8EA6AE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3649677"/>
                  </p:ext>
                </p:extLst>
              </p:nvPr>
            </p:nvGraphicFramePr>
            <p:xfrm>
              <a:off x="755576" y="5000564"/>
              <a:ext cx="4536504" cy="12667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536504">
                      <a:extLst>
                        <a:ext uri="{9D8B030D-6E8A-4147-A177-3AD203B41FA5}">
                          <a16:colId xmlns:a16="http://schemas.microsoft.com/office/drawing/2014/main" val="4228167251"/>
                        </a:ext>
                      </a:extLst>
                    </a:gridCol>
                  </a:tblGrid>
                  <a:tr h="126675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34" t="-8612" r="-268" b="-382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378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11">
                <a:extLst>
                  <a:ext uri="{FF2B5EF4-FFF2-40B4-BE49-F238E27FC236}">
                    <a16:creationId xmlns:a16="http://schemas.microsoft.com/office/drawing/2014/main" id="{F09CDB2B-68D8-4433-A9AC-F5932F0F4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8212678"/>
                  </p:ext>
                </p:extLst>
              </p:nvPr>
            </p:nvGraphicFramePr>
            <p:xfrm>
              <a:off x="5407495" y="2492896"/>
              <a:ext cx="3412977" cy="10443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2977">
                      <a:extLst>
                        <a:ext uri="{9D8B030D-6E8A-4147-A177-3AD203B41FA5}">
                          <a16:colId xmlns:a16="http://schemas.microsoft.com/office/drawing/2014/main" val="4228167251"/>
                        </a:ext>
                      </a:extLst>
                    </a:gridCol>
                  </a:tblGrid>
                  <a:tr h="1044311">
                    <a:tc>
                      <a:txBody>
                        <a:bodyPr/>
                        <a:lstStyle/>
                        <a:p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3. 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计算法向量</a:t>
                          </a:r>
                          <a:r>
                            <a:rPr lang="en-US" altLang="zh-CN" sz="1800" b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w</a:t>
                          </a:r>
                          <a:r>
                            <a:rPr lang="en-US" altLang="zh-CN" sz="1800" b="0" i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*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和位移项</a:t>
                          </a:r>
                          <a:r>
                            <a:rPr lang="en-US" altLang="zh-CN" sz="1800" b="0" i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b*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：</a:t>
                          </a:r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en-US" altLang="zh-CN" sz="1800" b="1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</m:t>
                              </m:r>
                              <m:sSup>
                                <m:sSupPr>
                                  <m:ctrlPr>
                                    <a:rPr lang="zh-CN" altLang="zh-CN" sz="1800" b="1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𝐰</m:t>
                                  </m:r>
                                </m:e>
                                <m:sup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b="1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1800" b="1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oMath>
                          </a14:m>
                          <a:r>
                            <a:rPr lang="en-US" altLang="zh-CN" sz="1800" b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</a:t>
                          </a:r>
                          <a:endParaRPr lang="zh-CN" altLang="zh-CN" sz="1800" b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altLang="zh-CN" sz="1800" b="1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    </m:t>
                                  </m:r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CN" sz="1800" b="1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zh-CN" altLang="zh-CN" sz="1800" b="1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b="1" i="1" kern="1200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zh-CN" altLang="zh-CN" sz="1800" b="1" i="1" kern="1200" baseline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𝑁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800" b="1" i="1" kern="1200" baseline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1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1" i="1" kern="1200" baseline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∗</m:t>
                                  </m:r>
                                  <m:sSub>
                                    <m:sSubPr>
                                      <m:ctrlPr>
                                        <a:rPr lang="zh-CN" altLang="zh-CN" sz="1800" b="1" i="1" kern="1200" baseline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CN" sz="1800" b="1" i="1" kern="1200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CN" sz="1800" b="1" i="1" kern="1200" baseline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nary>
                            </m:oMath>
                          </a14:m>
                          <a:r>
                            <a:rPr lang="en-US" altLang="zh-CN" sz="1800" b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</a:t>
                          </a:r>
                          <a:endParaRPr lang="zh-CN" altLang="zh-CN" sz="1800" b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378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11">
                <a:extLst>
                  <a:ext uri="{FF2B5EF4-FFF2-40B4-BE49-F238E27FC236}">
                    <a16:creationId xmlns:a16="http://schemas.microsoft.com/office/drawing/2014/main" id="{F09CDB2B-68D8-4433-A9AC-F5932F0F4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8212678"/>
                  </p:ext>
                </p:extLst>
              </p:nvPr>
            </p:nvGraphicFramePr>
            <p:xfrm>
              <a:off x="5407495" y="2492896"/>
              <a:ext cx="3412977" cy="104431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2977">
                      <a:extLst>
                        <a:ext uri="{9D8B030D-6E8A-4147-A177-3AD203B41FA5}">
                          <a16:colId xmlns:a16="http://schemas.microsoft.com/office/drawing/2014/main" val="4228167251"/>
                        </a:ext>
                      </a:extLst>
                    </a:gridCol>
                  </a:tblGrid>
                  <a:tr h="10443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9" t="-13873" r="-536" b="-56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3788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表格 11">
                <a:extLst>
                  <a:ext uri="{FF2B5EF4-FFF2-40B4-BE49-F238E27FC236}">
                    <a16:creationId xmlns:a16="http://schemas.microsoft.com/office/drawing/2014/main" id="{7CB17BD4-8AA2-4BEB-A048-6BD142639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072214"/>
                  </p:ext>
                </p:extLst>
              </p:nvPr>
            </p:nvGraphicFramePr>
            <p:xfrm>
              <a:off x="5407495" y="3542374"/>
              <a:ext cx="3412977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2977">
                      <a:extLst>
                        <a:ext uri="{9D8B030D-6E8A-4147-A177-3AD203B41FA5}">
                          <a16:colId xmlns:a16="http://schemas.microsoft.com/office/drawing/2014/main" val="4228167251"/>
                        </a:ext>
                      </a:extLst>
                    </a:gridCol>
                  </a:tblGrid>
                  <a:tr h="448031">
                    <a:tc>
                      <a:txBody>
                        <a:bodyPr/>
                        <a:lstStyle/>
                        <a:p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4. 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计算最大间隔分离超平面</a:t>
                          </a:r>
                          <a:r>
                            <a:rPr lang="zh-CN" altLang="en-US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以及</a:t>
                          </a:r>
                          <a:r>
                            <a:rPr lang="zh-CN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分类决策函数</a:t>
                          </a:r>
                          <a:r>
                            <a:rPr lang="zh-CN" altLang="en-US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：</a:t>
                          </a:r>
                          <a:endParaRPr lang="en-US" altLang="zh-CN" sz="1800" b="0" i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800" b="1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altLang="zh-CN" sz="1800" b="1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1800" b="0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0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1800" b="0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800" b="0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altLang="zh-CN" sz="1800" b="1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altLang="zh-CN" sz="1800" b="1" i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800" b="0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sign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𝐰</m:t>
                                    </m:r>
                                  </m:e>
                                  <m:sup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800" b="1" i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zh-CN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altLang="zh-CN" sz="1800" b="1" i="1" kern="1200" baseline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CN" sz="1800" b="1" kern="1200" baseline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altLang="zh-CN" sz="1800" b="1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r>
                            <a:rPr lang="en-US" altLang="zh-CN" sz="1800" b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Return </a:t>
                          </a:r>
                          <a:r>
                            <a:rPr lang="en-US" altLang="zh-CN" sz="1800" b="0" i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f</a:t>
                          </a:r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3788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表格 11">
                <a:extLst>
                  <a:ext uri="{FF2B5EF4-FFF2-40B4-BE49-F238E27FC236}">
                    <a16:creationId xmlns:a16="http://schemas.microsoft.com/office/drawing/2014/main" id="{7CB17BD4-8AA2-4BEB-A048-6BD14263928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0072214"/>
                  </p:ext>
                </p:extLst>
              </p:nvPr>
            </p:nvGraphicFramePr>
            <p:xfrm>
              <a:off x="5407495" y="3542374"/>
              <a:ext cx="3412977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12977">
                      <a:extLst>
                        <a:ext uri="{9D8B030D-6E8A-4147-A177-3AD203B41FA5}">
                          <a16:colId xmlns:a16="http://schemas.microsoft.com/office/drawing/2014/main" val="4228167251"/>
                        </a:ext>
                      </a:extLst>
                    </a:gridCol>
                  </a:tblGrid>
                  <a:tr h="14630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79" t="-2905" r="-536" b="-62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33788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AutoShape 4">
            <a:extLst>
              <a:ext uri="{FF2B5EF4-FFF2-40B4-BE49-F238E27FC236}">
                <a16:creationId xmlns:a16="http://schemas.microsoft.com/office/drawing/2014/main" id="{938F7B94-4B3B-4AA8-8D3D-25A3A45BE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8500" y="5380486"/>
            <a:ext cx="2782541" cy="1072850"/>
          </a:xfrm>
          <a:prstGeom prst="cloudCallout">
            <a:avLst>
              <a:gd name="adj1" fmla="val -7776"/>
              <a:gd name="adj2" fmla="val -9614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ea typeface="黑体" panose="02010609060101010101" pitchFamily="49" charset="-122"/>
              </a:rPr>
              <a:t>时间复杂度</a:t>
            </a:r>
            <a:r>
              <a:rPr lang="en-US" altLang="zh-CN" sz="1800" b="0" dirty="0">
                <a:ea typeface="黑体" panose="02010609060101010101" pitchFamily="49" charset="-122"/>
              </a:rPr>
              <a:t> </a:t>
            </a:r>
            <a:r>
              <a:rPr lang="en-US" altLang="zh-CN" sz="1800" b="0" i="1" dirty="0">
                <a:solidFill>
                  <a:srgbClr val="FF0000"/>
                </a:solidFill>
                <a:ea typeface="黑体" panose="02010609060101010101" pitchFamily="49" charset="-122"/>
              </a:rPr>
              <a:t>O</a:t>
            </a:r>
            <a:r>
              <a:rPr lang="en-US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  <a:ea typeface="黑体" panose="02010609060101010101" pitchFamily="49" charset="-122"/>
              </a:rPr>
              <a:t>n</a:t>
            </a:r>
            <a:r>
              <a:rPr lang="en-US" altLang="zh-CN" sz="1800" b="0" baseline="30000" dirty="0">
                <a:solidFill>
                  <a:srgbClr val="FF0000"/>
                </a:solidFill>
                <a:ea typeface="黑体" panose="02010609060101010101" pitchFamily="49" charset="-122"/>
              </a:rPr>
              <a:t>3</a:t>
            </a:r>
            <a:r>
              <a:rPr lang="en-US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)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ea typeface="黑体" panose="02010609060101010101" pitchFamily="49" charset="-122"/>
              </a:rPr>
              <a:t>空间复杂 度</a:t>
            </a:r>
            <a:r>
              <a:rPr lang="en-US" altLang="zh-CN" sz="1800" b="0" i="1" dirty="0">
                <a:solidFill>
                  <a:srgbClr val="FF0000"/>
                </a:solidFill>
                <a:ea typeface="黑体" panose="02010609060101010101" pitchFamily="49" charset="-122"/>
              </a:rPr>
              <a:t>O</a:t>
            </a:r>
            <a:r>
              <a:rPr lang="en-US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  <a:ea typeface="黑体" panose="02010609060101010101" pitchFamily="49" charset="-122"/>
              </a:rPr>
              <a:t>n</a:t>
            </a:r>
            <a:r>
              <a:rPr lang="en-US" altLang="zh-CN" sz="1800" b="0" baseline="30000" dirty="0">
                <a:solidFill>
                  <a:srgbClr val="FF0000"/>
                </a:solidFill>
                <a:ea typeface="黑体" panose="02010609060101010101" pitchFamily="49" charset="-122"/>
              </a:rPr>
              <a:t>2</a:t>
            </a:r>
            <a:r>
              <a:rPr lang="en-US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709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17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zh-CN" altLang="en-US" dirty="0"/>
              <a:t>支持向量机 </a:t>
            </a:r>
            <a:r>
              <a:rPr lang="en-US" altLang="zh-CN" dirty="0"/>
              <a:t>(8)</a:t>
            </a:r>
            <a:endParaRPr lang="zh-CN" alt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2EF07E89-9BB7-4BFF-9ABC-FB64032CA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136260" cy="16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核函数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原始样本空间可能</a:t>
            </a:r>
            <a:r>
              <a:rPr lang="zh-CN" altLang="en-US" sz="2000" b="0" dirty="0">
                <a:solidFill>
                  <a:srgbClr val="FF0000"/>
                </a:solidFill>
              </a:rPr>
              <a:t>不存在能正确划分两类样本的超平面</a:t>
            </a:r>
            <a:endParaRPr lang="en-US" altLang="zh-CN" sz="2000" b="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>
                <a:solidFill>
                  <a:srgbClr val="FF0000"/>
                </a:solidFill>
              </a:rPr>
              <a:t>经过空间转换</a:t>
            </a:r>
            <a:r>
              <a:rPr lang="zh-CN" altLang="en-US" sz="2000" b="0" dirty="0"/>
              <a:t>，在高维空间解决线性问题等价于在低维空间中解决非线性问题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2359643A-74A7-4560-B5DC-CFB5BF332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636989"/>
                  </p:ext>
                </p:extLst>
              </p:nvPr>
            </p:nvGraphicFramePr>
            <p:xfrm>
              <a:off x="1187624" y="3636402"/>
              <a:ext cx="7526041" cy="2960950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1669546">
                      <a:extLst>
                        <a:ext uri="{9D8B030D-6E8A-4147-A177-3AD203B41FA5}">
                          <a16:colId xmlns:a16="http://schemas.microsoft.com/office/drawing/2014/main" val="3338021034"/>
                        </a:ext>
                      </a:extLst>
                    </a:gridCol>
                    <a:gridCol w="3268715">
                      <a:extLst>
                        <a:ext uri="{9D8B030D-6E8A-4147-A177-3AD203B41FA5}">
                          <a16:colId xmlns:a16="http://schemas.microsoft.com/office/drawing/2014/main" val="2258383075"/>
                        </a:ext>
                      </a:extLst>
                    </a:gridCol>
                    <a:gridCol w="2587780">
                      <a:extLst>
                        <a:ext uri="{9D8B030D-6E8A-4147-A177-3AD203B41FA5}">
                          <a16:colId xmlns:a16="http://schemas.microsoft.com/office/drawing/2014/main" val="64253762"/>
                        </a:ext>
                      </a:extLst>
                    </a:gridCol>
                  </a:tblGrid>
                  <a:tr h="36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名称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表达式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参数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820557"/>
                      </a:ext>
                    </a:extLst>
                  </a:tr>
                  <a:tr h="375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49" charset="-122"/>
                            </a:rPr>
                            <a:t>线性核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Sup>
                                  <m:sSubSup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/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5618433"/>
                      </a:ext>
                    </a:extLst>
                  </a:tr>
                  <a:tr h="4039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49" charset="-122"/>
                            </a:rPr>
                            <a:t>多项式核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Sup>
                                      <m:sSubSup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kern="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600" kern="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≥1</m:t>
                              </m:r>
                            </m:oMath>
                          </a14:m>
                          <a:r>
                            <a:rPr lang="zh-CN" sz="1600" kern="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</a:rPr>
                            <a:t>为多项式的次数</a:t>
                          </a:r>
                          <a:endParaRPr lang="zh-CN" sz="1600" kern="1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8006380"/>
                      </a:ext>
                    </a:extLst>
                  </a:tr>
                  <a:tr h="740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49" charset="-122"/>
                            </a:rPr>
                            <a:t>高斯核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zh-CN" sz="1800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zh-CN" sz="1800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ker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ker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ker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zh-CN" sz="1800" i="1" kern="10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ker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kern="0">
                                                    <a:solidFill>
                                                      <a:schemeClr val="tx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600" kern="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sz="1600" kern="0" baseline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zh-CN" sz="1600" kern="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</a:rPr>
                            <a:t>为高斯核的带宽</a:t>
                          </a:r>
                          <a:endParaRPr lang="zh-CN" sz="1600" kern="100" baseline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65012"/>
                      </a:ext>
                    </a:extLst>
                  </a:tr>
                  <a:tr h="673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49" charset="-122"/>
                            </a:rPr>
                            <a:t>拉普拉斯核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f>
                                  <m:f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sz="1800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ker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ker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sz="1800" i="1" kern="10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ker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kern="0">
                                                <a:solidFill>
                                                  <a:schemeClr val="tx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num>
                                  <m:den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lang="zh-CN" sz="160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140064"/>
                      </a:ext>
                    </a:extLst>
                  </a:tr>
                  <a:tr h="4075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en-US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49" charset="-122"/>
                            </a:rPr>
                            <a:t>Sigmoid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d>
                                  <m:d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zh-CN" sz="1800" i="1" kern="1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800" kern="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tanh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sSubSup>
                                  <m:sSubSup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zh-CN" sz="1800" i="1" kern="1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ker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800" ker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sz="18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&gt;0,</m:t>
                                </m:r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1600" kern="0" baseline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oMath>
                            </m:oMathPara>
                          </a14:m>
                          <a:endParaRPr lang="zh-CN" sz="160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2346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格 11">
                <a:extLst>
                  <a:ext uri="{FF2B5EF4-FFF2-40B4-BE49-F238E27FC236}">
                    <a16:creationId xmlns:a16="http://schemas.microsoft.com/office/drawing/2014/main" id="{2359643A-74A7-4560-B5DC-CFB5BF332F9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9636989"/>
                  </p:ext>
                </p:extLst>
              </p:nvPr>
            </p:nvGraphicFramePr>
            <p:xfrm>
              <a:off x="1187624" y="3636402"/>
              <a:ext cx="7526041" cy="2960950"/>
            </p:xfrm>
            <a:graphic>
              <a:graphicData uri="http://schemas.openxmlformats.org/drawingml/2006/table">
                <a:tbl>
                  <a:tblPr firstRow="1" firstCol="1" bandRow="1">
                    <a:tableStyleId>{74C1A8A3-306A-4EB7-A6B1-4F7E0EB9C5D6}</a:tableStyleId>
                  </a:tblPr>
                  <a:tblGrid>
                    <a:gridCol w="1669546">
                      <a:extLst>
                        <a:ext uri="{9D8B030D-6E8A-4147-A177-3AD203B41FA5}">
                          <a16:colId xmlns:a16="http://schemas.microsoft.com/office/drawing/2014/main" val="3338021034"/>
                        </a:ext>
                      </a:extLst>
                    </a:gridCol>
                    <a:gridCol w="3268715">
                      <a:extLst>
                        <a:ext uri="{9D8B030D-6E8A-4147-A177-3AD203B41FA5}">
                          <a16:colId xmlns:a16="http://schemas.microsoft.com/office/drawing/2014/main" val="2258383075"/>
                        </a:ext>
                      </a:extLst>
                    </a:gridCol>
                    <a:gridCol w="2587780">
                      <a:extLst>
                        <a:ext uri="{9D8B030D-6E8A-4147-A177-3AD203B41FA5}">
                          <a16:colId xmlns:a16="http://schemas.microsoft.com/office/drawing/2014/main" val="64253762"/>
                        </a:ext>
                      </a:extLst>
                    </a:gridCol>
                  </a:tblGrid>
                  <a:tr h="3600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名称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表达式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1" kern="0" dirty="0">
                              <a:solidFill>
                                <a:schemeClr val="tx1"/>
                              </a:solidFill>
                              <a:effectLst/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a:t>参数</a:t>
                          </a:r>
                          <a:endParaRPr lang="zh-CN" sz="1600" b="1" kern="10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18820557"/>
                      </a:ext>
                    </a:extLst>
                  </a:tr>
                  <a:tr h="3756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49" charset="-122"/>
                            </a:rPr>
                            <a:t>线性核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210" t="-96774" r="-79516" b="-5983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kern="0" dirty="0">
                              <a:solidFill>
                                <a:schemeClr val="tx1"/>
                              </a:solidFill>
                              <a:effectLst/>
                            </a:rPr>
                            <a:t>/</a:t>
                          </a:r>
                          <a:endParaRPr lang="zh-CN" sz="1600" kern="100" dirty="0">
                            <a:solidFill>
                              <a:schemeClr val="tx1"/>
                            </a:solidFill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5618433"/>
                      </a:ext>
                    </a:extLst>
                  </a:tr>
                  <a:tr h="40392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49" charset="-122"/>
                            </a:rPr>
                            <a:t>多项式核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210" t="-184848" r="-79516" b="-46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1059" t="-184848" r="-471" b="-4621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28006380"/>
                      </a:ext>
                    </a:extLst>
                  </a:tr>
                  <a:tr h="74042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49" charset="-122"/>
                            </a:rPr>
                            <a:t>高斯核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210" t="-154098" r="-7951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1059" t="-154098" r="-471" b="-1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065012"/>
                      </a:ext>
                    </a:extLst>
                  </a:tr>
                  <a:tr h="67339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zh-CN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49" charset="-122"/>
                            </a:rPr>
                            <a:t>拉普拉斯核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210" t="-279279" r="-79516" b="-648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1059" t="-279279" r="-471" b="-6486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140064"/>
                      </a:ext>
                    </a:extLst>
                  </a:tr>
                  <a:tr h="40751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700"/>
                            </a:lnSpc>
                            <a:tabLst>
                              <a:tab pos="114300" algn="l"/>
                              <a:tab pos="228600" algn="l"/>
                              <a:tab pos="342900" algn="l"/>
                            </a:tabLst>
                          </a:pPr>
                          <a:r>
                            <a:rPr lang="en-US" sz="1600" b="0" kern="0" baseline="0" dirty="0">
                              <a:solidFill>
                                <a:schemeClr val="tx1"/>
                              </a:solidFill>
                              <a:effectLst/>
                              <a:ea typeface="黑体" panose="02010609060101010101" pitchFamily="49" charset="-122"/>
                            </a:rPr>
                            <a:t>Sigmoid</a:t>
                          </a:r>
                          <a:endParaRPr lang="zh-CN" sz="1600" b="0" kern="100" baseline="0" dirty="0">
                            <a:solidFill>
                              <a:schemeClr val="tx1"/>
                            </a:solidFill>
                            <a:effectLst/>
                            <a:latin typeface="黑体" panose="02010609060101010101" pitchFamily="49" charset="-122"/>
                            <a:ea typeface="黑体" panose="02010609060101010101" pitchFamily="49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1210" t="-628358" r="-79516" b="-74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1059" t="-628358" r="-471" b="-74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72346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1860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分类算法概述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决策树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支持向量机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贝叶斯分类</a:t>
            </a:r>
            <a:endParaRPr lang="en-US" altLang="zh-CN" sz="220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ea typeface="黑体" pitchFamily="2" charset="-122"/>
              </a:rPr>
              <a:t>总</a:t>
            </a:r>
            <a:r>
              <a:rPr lang="zh-CN" altLang="en-US" sz="2200" dirty="0">
                <a:ea typeface="黑体" pitchFamily="2" charset="-122"/>
              </a:rPr>
              <a:t>结</a:t>
            </a:r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5939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贝叶斯分类 </a:t>
            </a:r>
            <a:r>
              <a:rPr lang="en-US" altLang="zh-CN" dirty="0"/>
              <a:t>(1)</a:t>
            </a:r>
            <a:endParaRPr lang="zh-CN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9957A11-3ABA-435D-93FE-42A7C7EB0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2032001"/>
            <a:ext cx="8424291" cy="16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基本概念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zh-CN" sz="2000" b="0" dirty="0"/>
              <a:t>一类以贝叶斯定理为基础、用概率论和统计学知识进行分类的算法</a:t>
            </a:r>
            <a:endParaRPr lang="en-US" altLang="zh-CN" sz="2000" b="0" dirty="0"/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包括</a:t>
            </a:r>
            <a:r>
              <a:rPr lang="zh-CN" altLang="zh-CN" sz="2000" b="0" dirty="0">
                <a:solidFill>
                  <a:srgbClr val="00B050"/>
                </a:solidFill>
              </a:rPr>
              <a:t>朴素贝叶斯分类、链增强朴素贝叶斯分类</a:t>
            </a:r>
            <a:r>
              <a:rPr lang="zh-CN" altLang="en-US" sz="2000" b="0" dirty="0">
                <a:solidFill>
                  <a:srgbClr val="00B050"/>
                </a:solidFill>
              </a:rPr>
              <a:t>、</a:t>
            </a:r>
            <a:r>
              <a:rPr lang="zh-CN" altLang="zh-CN" sz="2000" b="0" dirty="0">
                <a:solidFill>
                  <a:srgbClr val="00B050"/>
                </a:solidFill>
              </a:rPr>
              <a:t>树增强朴素贝叶斯分类</a:t>
            </a:r>
            <a:r>
              <a:rPr lang="zh-CN" altLang="zh-CN" sz="2000" b="0" dirty="0"/>
              <a:t>等</a:t>
            </a:r>
            <a:endParaRPr lang="en-US" altLang="zh-CN" sz="2000" b="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19FD51F-F834-43AF-A292-0C2572609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3838602"/>
            <a:ext cx="82802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朴素贝叶斯分类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贝叶斯分类器中最简单、应用最为广泛的算法之一</a:t>
            </a:r>
            <a:endParaRPr lang="en-US" altLang="zh-CN" sz="2000" b="0" dirty="0"/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由于假设特征之间相互独立，所以称为“朴素贝叶斯” 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/>
              <a:t>分类时对每个类别计算</a:t>
            </a:r>
            <a:r>
              <a:rPr lang="en-US" altLang="zh-CN" sz="2000" b="0" i="1" dirty="0"/>
              <a:t>P</a:t>
            </a:r>
            <a:r>
              <a:rPr lang="en-US" altLang="zh-CN" sz="2000" b="0" dirty="0"/>
              <a:t>(</a:t>
            </a:r>
            <a:r>
              <a:rPr lang="en-US" altLang="zh-CN" sz="2000" b="0" i="1" dirty="0"/>
              <a:t>c</a:t>
            </a:r>
            <a:r>
              <a:rPr lang="en-US" altLang="zh-CN" sz="2000" b="0" i="1" baseline="-25000" dirty="0"/>
              <a:t>k</a:t>
            </a:r>
            <a:r>
              <a:rPr lang="en-US" altLang="zh-CN" sz="2000" b="0" dirty="0"/>
              <a:t>)</a:t>
            </a:r>
            <a:r>
              <a:rPr lang="en-US" altLang="zh-CN" sz="2000" b="0" i="1" dirty="0"/>
              <a:t>P</a:t>
            </a:r>
            <a:r>
              <a:rPr lang="en-US" altLang="zh-CN" sz="2000" b="0" dirty="0"/>
              <a:t>(</a:t>
            </a:r>
            <a:r>
              <a:rPr lang="en-US" altLang="zh-CN" sz="2000" b="0" i="1" dirty="0" err="1"/>
              <a:t>x</a:t>
            </a:r>
            <a:r>
              <a:rPr lang="en-US" altLang="zh-CN" sz="2000" b="0" i="1" baseline="-25000" dirty="0" err="1"/>
              <a:t>i</a:t>
            </a:r>
            <a:r>
              <a:rPr lang="en-US" altLang="zh-CN" sz="2000" b="0" dirty="0" err="1"/>
              <a:t>|</a:t>
            </a:r>
            <a:r>
              <a:rPr lang="en-US" altLang="zh-CN" sz="2000" b="0" i="1" dirty="0" err="1"/>
              <a:t>c</a:t>
            </a:r>
            <a:r>
              <a:rPr lang="en-US" altLang="zh-CN" sz="2000" b="0" i="1" baseline="-25000" dirty="0" err="1"/>
              <a:t>k</a:t>
            </a:r>
            <a:r>
              <a:rPr lang="en-US" altLang="zh-CN" sz="2000" b="0" dirty="0"/>
              <a:t>) </a:t>
            </a:r>
            <a:r>
              <a:rPr lang="zh-CN" altLang="en-US" sz="2000" b="0" dirty="0"/>
              <a:t>，以</a:t>
            </a:r>
            <a:r>
              <a:rPr lang="en-US" altLang="zh-CN" sz="2000" b="0" i="1" dirty="0"/>
              <a:t>P</a:t>
            </a:r>
            <a:r>
              <a:rPr lang="en-US" altLang="zh-CN" sz="2000" b="0" dirty="0"/>
              <a:t>(</a:t>
            </a:r>
            <a:r>
              <a:rPr lang="en-US" altLang="zh-CN" sz="2000" b="0" i="1" dirty="0"/>
              <a:t>c</a:t>
            </a:r>
            <a:r>
              <a:rPr lang="en-US" altLang="zh-CN" sz="2000" b="0" i="1" baseline="-25000" dirty="0"/>
              <a:t>k</a:t>
            </a:r>
            <a:r>
              <a:rPr lang="en-US" altLang="zh-CN" sz="2000" b="0" dirty="0"/>
              <a:t>)</a:t>
            </a:r>
            <a:r>
              <a:rPr lang="en-US" altLang="zh-CN" sz="2000" b="0" i="1" dirty="0"/>
              <a:t>P</a:t>
            </a:r>
            <a:r>
              <a:rPr lang="en-US" altLang="zh-CN" sz="2000" b="0" dirty="0"/>
              <a:t>(</a:t>
            </a:r>
            <a:r>
              <a:rPr lang="en-US" altLang="zh-CN" sz="2000" b="0" i="1" dirty="0" err="1"/>
              <a:t>x</a:t>
            </a:r>
            <a:r>
              <a:rPr lang="en-US" altLang="zh-CN" sz="2000" b="0" i="1" baseline="-25000" dirty="0" err="1"/>
              <a:t>i</a:t>
            </a:r>
            <a:r>
              <a:rPr lang="en-US" altLang="zh-CN" sz="2000" b="0" dirty="0" err="1"/>
              <a:t>|</a:t>
            </a:r>
            <a:r>
              <a:rPr lang="en-US" altLang="zh-CN" sz="2000" b="0" i="1" dirty="0" err="1"/>
              <a:t>c</a:t>
            </a:r>
            <a:r>
              <a:rPr lang="en-US" altLang="zh-CN" sz="2000" b="0" i="1" baseline="-25000" dirty="0" err="1"/>
              <a:t>k</a:t>
            </a:r>
            <a:r>
              <a:rPr lang="en-US" altLang="zh-CN" sz="2000" b="0" dirty="0"/>
              <a:t>)</a:t>
            </a:r>
            <a:r>
              <a:rPr lang="zh-CN" altLang="en-US" sz="2000" b="0" dirty="0"/>
              <a:t>的最大项作为待预测样本</a:t>
            </a:r>
            <a:r>
              <a:rPr lang="en-US" altLang="zh-CN" sz="2000" b="0" i="1" dirty="0"/>
              <a:t>X</a:t>
            </a:r>
            <a:r>
              <a:rPr lang="zh-CN" altLang="en-US" sz="2000" b="0" dirty="0"/>
              <a:t>所属的类别</a:t>
            </a:r>
            <a:endParaRPr lang="en-US" altLang="zh-CN" sz="2000" b="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贝叶斯分类 </a:t>
            </a:r>
            <a:r>
              <a:rPr lang="en-US" altLang="zh-CN" dirty="0"/>
              <a:t>(2)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9957A11-3ABA-435D-93FE-42A7C7EB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213" y="2032001"/>
                <a:ext cx="5832003" cy="4421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w"/>
                </a:pPr>
                <a:r>
                  <a:rPr lang="zh-CN" altLang="en-US" sz="2200" dirty="0">
                    <a:solidFill>
                      <a:srgbClr val="0000FF"/>
                    </a:solidFill>
                  </a:rPr>
                  <a:t>贝叶斯分类的基本思想</a:t>
                </a:r>
                <a:endParaRPr lang="en-US" altLang="zh-CN" sz="2200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设数据集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D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={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baseline="-25000" dirty="0">
                    <a:effectLst/>
                    <a:ea typeface="黑体" panose="02010609060101010101" pitchFamily="49" charset="-122"/>
                  </a:rPr>
                  <a:t>1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,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 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…, 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>
                    <a:effectLst/>
                    <a:ea typeface="黑体" panose="02010609060101010101" pitchFamily="49" charset="-122"/>
                  </a:rPr>
                  <a:t>i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1800" b="0" i="1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zh-CN" altLang="zh-CN" sz="1800" b="0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}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，样本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>
                    <a:effectLst/>
                    <a:ea typeface="黑体" panose="02010609060101010101" pitchFamily="49" charset="-122"/>
                  </a:rPr>
                  <a:t>i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的属性集合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>
                    <a:effectLst/>
                    <a:ea typeface="黑体" panose="02010609060101010101" pitchFamily="49" charset="-122"/>
                  </a:rPr>
                  <a:t>i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={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>
                    <a:effectLst/>
                    <a:ea typeface="黑体" panose="02010609060101010101" pitchFamily="49" charset="-122"/>
                  </a:rPr>
                  <a:t>i</a:t>
                </a:r>
                <a:r>
                  <a:rPr lang="en-US" altLang="zh-CN" sz="1800" b="0" baseline="-25000" dirty="0">
                    <a:effectLst/>
                    <a:ea typeface="黑体" panose="02010609060101010101" pitchFamily="49" charset="-122"/>
                  </a:rPr>
                  <a:t>1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,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 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…, </a:t>
                </a:r>
                <a:r>
                  <a:rPr lang="en-US" altLang="zh-CN" sz="1800" b="0" i="1" dirty="0" err="1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 err="1">
                    <a:effectLst/>
                    <a:ea typeface="黑体" panose="02010609060101010101" pitchFamily="49" charset="-122"/>
                  </a:rPr>
                  <a:t>in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}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，类别集合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={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baseline="-25000" dirty="0">
                    <a:effectLst/>
                    <a:ea typeface="黑体" panose="02010609060101010101" pitchFamily="49" charset="-122"/>
                  </a:rPr>
                  <a:t>1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, 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baseline="-25000" dirty="0">
                    <a:effectLst/>
                    <a:ea typeface="黑体" panose="02010609060101010101" pitchFamily="49" charset="-122"/>
                  </a:rPr>
                  <a:t>2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…, 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i="1" baseline="-25000" dirty="0">
                    <a:effectLst/>
                    <a:ea typeface="黑体" panose="02010609060101010101" pitchFamily="49" charset="-122"/>
                  </a:rPr>
                  <a:t>m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}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，即</a:t>
                </a:r>
                <a:r>
                  <a:rPr lang="zh-CN" altLang="en-US" sz="1800" b="0" dirty="0">
                    <a:ea typeface="黑体" panose="02010609060101010101" pitchFamily="49" charset="-122"/>
                  </a:rPr>
                  <a:t>样本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可分为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m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个类别</a:t>
                </a:r>
                <a:endParaRPr lang="en-US" altLang="zh-CN" sz="18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网络结构含有属性集合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={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baseline="-25000" dirty="0">
                    <a:effectLst/>
                    <a:ea typeface="黑体" panose="02010609060101010101" pitchFamily="49" charset="-122"/>
                  </a:rPr>
                  <a:t>1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,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 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…, 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>
                    <a:effectLst/>
                    <a:ea typeface="黑体" panose="02010609060101010101" pitchFamily="49" charset="-122"/>
                  </a:rPr>
                  <a:t>i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,…, </a:t>
                </a:r>
                <a:r>
                  <a:rPr lang="en-US" altLang="zh-CN" sz="1800" b="0" i="1" dirty="0" err="1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 err="1">
                    <a:effectLst/>
                    <a:ea typeface="黑体" panose="02010609060101010101" pitchFamily="49" charset="-122"/>
                  </a:rPr>
                  <a:t>n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}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和类别集合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={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baseline="-25000" dirty="0">
                    <a:effectLst/>
                    <a:ea typeface="黑体" panose="02010609060101010101" pitchFamily="49" charset="-122"/>
                  </a:rPr>
                  <a:t>1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, …, 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i="1" baseline="-25000" dirty="0">
                    <a:effectLst/>
                    <a:ea typeface="黑体" panose="02010609060101010101" pitchFamily="49" charset="-122"/>
                  </a:rPr>
                  <a:t>k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, …, 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i="1" baseline="-25000" dirty="0">
                    <a:effectLst/>
                    <a:ea typeface="黑体" panose="02010609060101010101" pitchFamily="49" charset="-122"/>
                  </a:rPr>
                  <a:t>m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}</a:t>
                </a:r>
                <a:r>
                  <a:rPr lang="zh-CN" altLang="en-US" sz="18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。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对于属性集合为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{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baseline="-25000" dirty="0">
                    <a:effectLst/>
                    <a:ea typeface="黑体" panose="02010609060101010101" pitchFamily="49" charset="-122"/>
                  </a:rPr>
                  <a:t>1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,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 x</a:t>
                </a:r>
                <a:r>
                  <a:rPr lang="en-US" altLang="zh-CN" sz="1800" b="0" baseline="-25000" dirty="0">
                    <a:effectLst/>
                    <a:ea typeface="黑体" panose="02010609060101010101" pitchFamily="49" charset="-122"/>
                  </a:rPr>
                  <a:t>2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, …, </a:t>
                </a:r>
                <a:r>
                  <a:rPr lang="en-US" altLang="zh-CN" sz="1800" b="0" i="1" dirty="0" err="1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 err="1">
                    <a:effectLst/>
                    <a:ea typeface="黑体" panose="02010609060101010101" pitchFamily="49" charset="-122"/>
                  </a:rPr>
                  <a:t>n</a:t>
                </a:r>
                <a:r>
                  <a:rPr lang="en-US" altLang="zh-CN" sz="1800" b="0" dirty="0">
                    <a:effectLst/>
                    <a:ea typeface="黑体" panose="02010609060101010101" pitchFamily="49" charset="-122"/>
                  </a:rPr>
                  <a:t>}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的待预测数据样本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X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sz="1800" b="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使</a:t>
                </a:r>
                <a:r>
                  <a:rPr lang="en-US" altLang="zh-CN" sz="1800" b="0" i="1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i="1" baseline="-2500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k</a:t>
                </a:r>
                <a:r>
                  <a:rPr lang="en-US" altLang="zh-CN" sz="1800" b="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|</a:t>
                </a:r>
                <a:r>
                  <a:rPr lang="en-US" altLang="zh-CN" sz="1800" b="0" i="1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baseline="-2500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1</a:t>
                </a:r>
                <a:r>
                  <a:rPr lang="en-US" altLang="zh-CN" sz="1800" b="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, …, </a:t>
                </a:r>
                <a:r>
                  <a:rPr lang="en-US" altLang="zh-CN" sz="1800" b="0" i="1" dirty="0" err="1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 err="1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n</a:t>
                </a:r>
                <a:r>
                  <a:rPr lang="en-US" altLang="zh-CN" sz="1800" b="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solidFill>
                      <a:srgbClr val="FF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最大的分类任务称为贝叶斯分类</a:t>
                </a:r>
                <a:r>
                  <a:rPr lang="zh-CN" altLang="en-US" sz="1800" b="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1800" b="0" dirty="0"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altLang="zh-CN" sz="1800" b="0" i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arg</m:t>
                              </m:r>
                              <m:r>
                                <a:rPr lang="en-US" altLang="zh-CN" sz="1800" b="0" i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  <a:cs typeface="Times New Roman" panose="02020603050405020304" pitchFamily="18" charset="0"/>
                            </a:rPr>
                            <m:t>{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func>
                    </m:oMath>
                  </m:oMathPara>
                </a14:m>
                <a:endParaRPr lang="en-US" altLang="zh-CN" sz="18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eaLnBrk="0" hangingPunct="0"/>
                <a:r>
                  <a:rPr lang="en-US" altLang="zh-CN" sz="1800" b="0" i="1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              </a:t>
                </a:r>
                <a:r>
                  <a:rPr lang="en-US" altLang="zh-CN" sz="1800" b="0" i="1" dirty="0"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i="1" baseline="-25000" dirty="0">
                    <a:effectLst/>
                    <a:ea typeface="黑体" panose="02010609060101010101" pitchFamily="49" charset="-122"/>
                  </a:rPr>
                  <a:t>k</a:t>
                </a:r>
                <a:r>
                  <a:rPr lang="zh-CN" altLang="zh-CN" sz="1800" b="0" dirty="0"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的后验概率为：</a:t>
                </a:r>
                <a:endParaRPr lang="en-US" altLang="zh-CN" sz="2000" b="0" dirty="0"/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9957A11-3ABA-435D-93FE-42A7C7EB0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032001"/>
                <a:ext cx="5832003" cy="4421335"/>
              </a:xfrm>
              <a:prstGeom prst="rect">
                <a:avLst/>
              </a:prstGeom>
              <a:blipFill>
                <a:blip r:embed="rId2"/>
                <a:stretch>
                  <a:fillRect l="-1149" t="-1240" r="-52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B4C163-6964-4419-8DFB-FF5B4D62F341}"/>
                  </a:ext>
                </a:extLst>
              </p:cNvPr>
              <p:cNvSpPr txBox="1"/>
              <p:nvPr/>
            </p:nvSpPr>
            <p:spPr>
              <a:xfrm>
                <a:off x="1259632" y="6056077"/>
                <a:ext cx="6624736" cy="676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CN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zh-CN" sz="18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zh-CN" altLang="zh-CN"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CB4C163-6964-4419-8DFB-FF5B4D62F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6056077"/>
                <a:ext cx="6624736" cy="676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内容占位符 50">
            <a:extLst>
              <a:ext uri="{FF2B5EF4-FFF2-40B4-BE49-F238E27FC236}">
                <a16:creationId xmlns:a16="http://schemas.microsoft.com/office/drawing/2014/main" id="{C13E6832-304C-47F9-9386-C9182ED30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6912"/>
            <a:ext cx="2451096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4">
            <a:extLst>
              <a:ext uri="{FF2B5EF4-FFF2-40B4-BE49-F238E27FC236}">
                <a16:creationId xmlns:a16="http://schemas.microsoft.com/office/drawing/2014/main" id="{81858EEB-1798-4653-AC38-7A71BC109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4869160"/>
            <a:ext cx="2883143" cy="977366"/>
          </a:xfrm>
          <a:prstGeom prst="cloudCallout">
            <a:avLst>
              <a:gd name="adj1" fmla="val -55561"/>
              <a:gd name="adj2" fmla="val 6339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rIns="0"/>
          <a:lstStyle/>
          <a:p>
            <a:pPr algn="ctr">
              <a:lnSpc>
                <a:spcPts val="24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ea typeface="黑体" panose="02010609060101010101" pitchFamily="49" charset="-122"/>
              </a:rPr>
              <a:t>没有变量独立假设时计算需指数时间</a:t>
            </a:r>
            <a:endParaRPr lang="en-US" altLang="zh-CN" sz="1800" b="0" dirty="0">
              <a:solidFill>
                <a:schemeClr val="folHlink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057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贝叶斯分类 </a:t>
            </a:r>
            <a:r>
              <a:rPr lang="en-US" altLang="zh-CN" dirty="0"/>
              <a:t>(3)</a:t>
            </a:r>
            <a:endParaRPr lang="zh-CN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9957A11-3ABA-435D-93FE-42A7C7EB0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2"/>
            <a:ext cx="5832003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朴素贝叶斯分类的基本思想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zh-CN" sz="1800" b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zh-CN" altLang="zh-CN" sz="1800" b="0" dirty="0">
                <a:ea typeface="黑体" panose="02010609060101010101" pitchFamily="49" charset="-122"/>
              </a:rPr>
              <a:t>在给定类别变量下属性变量之间条件独立，</a:t>
            </a:r>
            <a:r>
              <a:rPr lang="zh-CN" altLang="zh-CN" sz="1800" b="0" dirty="0">
                <a:solidFill>
                  <a:srgbClr val="0000FF"/>
                </a:solidFill>
                <a:ea typeface="黑体" panose="02010609060101010101" pitchFamily="49" charset="-122"/>
              </a:rPr>
              <a:t>朴素贝叶斯分类</a:t>
            </a:r>
            <a:r>
              <a:rPr lang="zh-CN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使</a:t>
            </a:r>
            <a:r>
              <a:rPr lang="en-US" altLang="zh-CN" sz="1800" b="0" i="1" dirty="0">
                <a:solidFill>
                  <a:srgbClr val="FF0000"/>
                </a:solidFill>
                <a:ea typeface="黑体" panose="02010609060101010101" pitchFamily="49" charset="-122"/>
              </a:rPr>
              <a:t>P</a:t>
            </a:r>
            <a:r>
              <a:rPr lang="en-US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(</a:t>
            </a:r>
            <a:r>
              <a:rPr lang="en-US" altLang="zh-CN" sz="1800" b="0" i="1" dirty="0">
                <a:solidFill>
                  <a:srgbClr val="FF0000"/>
                </a:solidFill>
                <a:ea typeface="黑体" panose="02010609060101010101" pitchFamily="49" charset="-122"/>
              </a:rPr>
              <a:t>c</a:t>
            </a:r>
            <a:r>
              <a:rPr lang="en-US" altLang="zh-CN" sz="1800" b="0" i="1" baseline="-25000" dirty="0">
                <a:solidFill>
                  <a:srgbClr val="FF0000"/>
                </a:solidFill>
                <a:ea typeface="黑体" panose="02010609060101010101" pitchFamily="49" charset="-122"/>
              </a:rPr>
              <a:t>k</a:t>
            </a:r>
            <a:r>
              <a:rPr lang="en-US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|</a:t>
            </a:r>
            <a:r>
              <a:rPr lang="en-US" altLang="zh-CN" sz="1800" b="0" i="1" dirty="0">
                <a:solidFill>
                  <a:srgbClr val="FF0000"/>
                </a:solidFill>
                <a:ea typeface="黑体" panose="02010609060101010101" pitchFamily="49" charset="-122"/>
              </a:rPr>
              <a:t>x</a:t>
            </a:r>
            <a:r>
              <a:rPr lang="en-US" altLang="zh-CN" sz="1800" b="0" baseline="-25000" dirty="0">
                <a:solidFill>
                  <a:srgbClr val="FF0000"/>
                </a:solidFill>
                <a:ea typeface="黑体" panose="02010609060101010101" pitchFamily="49" charset="-122"/>
              </a:rPr>
              <a:t>1</a:t>
            </a:r>
            <a:r>
              <a:rPr lang="en-US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, …, </a:t>
            </a:r>
            <a:r>
              <a:rPr lang="en-US" altLang="zh-CN" sz="1800" b="0" i="1" dirty="0" err="1">
                <a:solidFill>
                  <a:srgbClr val="FF0000"/>
                </a:solidFill>
                <a:ea typeface="黑体" panose="02010609060101010101" pitchFamily="49" charset="-122"/>
              </a:rPr>
              <a:t>x</a:t>
            </a:r>
            <a:r>
              <a:rPr lang="en-US" altLang="zh-CN" sz="1800" b="0" i="1" baseline="-25000" dirty="0" err="1">
                <a:solidFill>
                  <a:srgbClr val="FF0000"/>
                </a:solidFill>
                <a:ea typeface="黑体" panose="02010609060101010101" pitchFamily="49" charset="-122"/>
              </a:rPr>
              <a:t>n</a:t>
            </a:r>
            <a:r>
              <a:rPr lang="en-US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)</a:t>
            </a:r>
            <a:r>
              <a:rPr lang="zh-CN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最大</a:t>
            </a:r>
            <a:endParaRPr lang="en-US" altLang="zh-CN" sz="1800" b="0" dirty="0">
              <a:ea typeface="黑体" panose="02010609060101010101" pitchFamily="49" charset="-122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1800" b="0" dirty="0">
                <a:ea typeface="黑体" panose="02010609060101010101" pitchFamily="49" charset="-122"/>
              </a:rPr>
              <a:t>在</a:t>
            </a:r>
            <a:r>
              <a:rPr lang="zh-CN" altLang="en-US" sz="1800" b="0" dirty="0">
                <a:solidFill>
                  <a:srgbClr val="0000FF"/>
                </a:solidFill>
                <a:ea typeface="黑体" panose="02010609060101010101" pitchFamily="49" charset="-122"/>
              </a:rPr>
              <a:t>条件独立性假设</a:t>
            </a:r>
            <a:r>
              <a:rPr lang="zh-CN" altLang="en-US" sz="1800" b="0" dirty="0">
                <a:ea typeface="黑体" panose="02010609060101010101" pitchFamily="49" charset="-122"/>
              </a:rPr>
              <a:t>下，朴素贝叶斯分类具有简单的星形结构</a:t>
            </a:r>
            <a:r>
              <a:rPr lang="zh-CN" altLang="zh-CN" sz="1800" b="0" dirty="0">
                <a:effectLst/>
                <a:ea typeface="黑体" panose="02010609060101010101" pitchFamily="49" charset="-122"/>
                <a:cs typeface="Times New Roman" panose="02020603050405020304" pitchFamily="18" charset="0"/>
              </a:rPr>
              <a:t>网络结构</a:t>
            </a:r>
            <a:endParaRPr lang="en-US" altLang="zh-CN" sz="1800" b="0" dirty="0">
              <a:effectLst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每个属性只有唯一的类</a:t>
            </a:r>
            <a:r>
              <a:rPr lang="en-US" altLang="zh-CN" sz="1800" b="0" i="1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1800" b="0" i="1" baseline="-2500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作为其父节点，这意味着给定类</a:t>
            </a:r>
            <a:r>
              <a:rPr lang="en-US" altLang="zh-CN" sz="1800" b="0" i="1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1800" b="0" i="1" baseline="-2500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k</a:t>
            </a: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时，</a:t>
            </a:r>
            <a:r>
              <a:rPr lang="en-US" altLang="zh-CN" sz="1800" b="0" i="1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1800" b="0" baseline="-2500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en-US" altLang="zh-CN" sz="1800" b="0" i="1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1800" b="0" baseline="-2500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, …, </a:t>
            </a:r>
            <a:r>
              <a:rPr lang="en-US" altLang="zh-CN" sz="1800" b="0" i="1" dirty="0" err="1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1800" b="0" i="1" baseline="-25000" dirty="0" err="1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zh-CN" altLang="zh-CN" sz="18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条件独立</a:t>
            </a:r>
            <a:r>
              <a:rPr lang="zh-CN" altLang="en-US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18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endParaRPr lang="en-US" altLang="zh-CN" sz="1800" b="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A316E0-0E1F-4D69-B7D3-2EB4DBE9F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2852936"/>
            <a:ext cx="2691017" cy="15323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B86E31-E291-445E-B745-D437529DB35A}"/>
                  </a:ext>
                </a:extLst>
              </p:cNvPr>
              <p:cNvSpPr txBox="1"/>
              <p:nvPr/>
            </p:nvSpPr>
            <p:spPr>
              <a:xfrm>
                <a:off x="2774950" y="5159280"/>
                <a:ext cx="4572000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limLoc m:val="undOvr"/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B86E31-E291-445E-B745-D437529DB3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950" y="5159280"/>
                <a:ext cx="4572000" cy="848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639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贝叶斯分类 </a:t>
            </a:r>
            <a:r>
              <a:rPr lang="en-US" altLang="zh-CN" dirty="0"/>
              <a:t>(4)</a:t>
            </a:r>
            <a:endParaRPr lang="zh-CN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9957A11-3ABA-435D-93FE-42A7C7EB0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7992244" cy="341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朴素贝叶斯分类的基本思想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zh-CN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为了降低</a:t>
            </a:r>
            <a:r>
              <a:rPr lang="en-US" altLang="zh-CN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P</a:t>
            </a:r>
            <a:r>
              <a:rPr lang="en-US" altLang="zh-CN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000" b="0" i="1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k </a:t>
            </a:r>
            <a:r>
              <a:rPr lang="en-US" altLang="zh-CN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| </a:t>
            </a:r>
            <a:r>
              <a:rPr lang="en-US" altLang="zh-CN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000" b="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, …, </a:t>
            </a:r>
            <a:r>
              <a:rPr lang="en-US" altLang="zh-CN" sz="2000" b="0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2000" b="0" i="1" baseline="-25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n</a:t>
            </a:r>
            <a:r>
              <a:rPr lang="en-US" altLang="zh-CN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000" b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的计算复杂度</a:t>
            </a:r>
            <a:r>
              <a:rPr lang="zh-CN" altLang="zh-CN" sz="20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，根据条件独立性将联合概率分解为：</a:t>
            </a:r>
            <a:endParaRPr lang="en-US" altLang="zh-CN" sz="2000" b="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zh-CN" sz="2000" b="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根据联合概率的分解形式，对于给定的待预测样本</a:t>
            </a:r>
            <a:r>
              <a:rPr lang="en-US" altLang="zh-CN" sz="2000" b="0" i="1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X</a:t>
            </a:r>
            <a:r>
              <a:rPr lang="zh-CN" altLang="zh-CN" sz="2000" b="0" kern="10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，朴素贝叶斯分类形式表示为：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D82DBC6-35EA-44D7-8345-9F5F3D0C4059}"/>
                  </a:ext>
                </a:extLst>
              </p:cNvPr>
              <p:cNvSpPr txBox="1"/>
              <p:nvPr/>
            </p:nvSpPr>
            <p:spPr>
              <a:xfrm>
                <a:off x="1449101" y="3394102"/>
                <a:ext cx="6750496" cy="84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∏"/>
                          <m:limLoc m:val="undOvr"/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D82DBC6-35EA-44D7-8345-9F5F3D0C4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101" y="3394102"/>
                <a:ext cx="6750496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354869-30B8-4998-A07E-390F6973F151}"/>
                  </a:ext>
                </a:extLst>
              </p:cNvPr>
              <p:cNvSpPr txBox="1"/>
              <p:nvPr/>
            </p:nvSpPr>
            <p:spPr>
              <a:xfrm>
                <a:off x="2286000" y="5236318"/>
                <a:ext cx="4572000" cy="9766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CN" sz="1800" b="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zh-CN" altLang="zh-CN" sz="1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1800" b="0" i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limLow>
                            <m:limLowPr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b="0" i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  <m:d>
                            <m:dPr>
                              <m:begChr m:val="{"/>
                              <m:endChr m:val="}"/>
                              <m:ctrlPr>
                                <a:rPr lang="zh-CN" altLang="zh-CN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nary>
                                <m:naryPr>
                                  <m:chr m:val="∏"/>
                                  <m:limLoc m:val="undOvr"/>
                                  <m:ctrlPr>
                                    <a:rPr lang="zh-CN" altLang="zh-CN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r>
                                    <a:rPr lang="en-US" altLang="zh-CN" sz="1800" b="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zh-CN" altLang="zh-CN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1800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354869-30B8-4998-A07E-390F6973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236318"/>
                <a:ext cx="4572000" cy="9766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065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贝叶斯分类 </a:t>
            </a:r>
            <a:r>
              <a:rPr lang="en-US" altLang="zh-CN" dirty="0"/>
              <a:t>(5)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9957A11-3ABA-435D-93FE-42A7C7EB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213" y="2032001"/>
                <a:ext cx="7992244" cy="3413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w"/>
                </a:pPr>
                <a:r>
                  <a:rPr lang="zh-CN" altLang="en-US" sz="2200" dirty="0">
                    <a:solidFill>
                      <a:srgbClr val="0000FF"/>
                    </a:solidFill>
                  </a:rPr>
                  <a:t>朴素贝叶斯分类的训练算法</a:t>
                </a:r>
                <a:endParaRPr lang="en-US" altLang="zh-CN" sz="2200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zh-CN" altLang="en-US" sz="20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关键步骤</a:t>
                </a:r>
                <a:r>
                  <a:rPr lang="zh-CN" altLang="zh-CN" sz="2000" b="0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b="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 typeface="+mj-ea"/>
                  <a:buAutoNum type="circleNumDbPlain"/>
                </a:pP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确定特征属性、获取样本数据集</a:t>
                </a:r>
                <a:endParaRPr lang="en-US" altLang="zh-CN" sz="1800" b="0" dirty="0">
                  <a:solidFill>
                    <a:srgbClr val="000000"/>
                  </a:solidFill>
                  <a:effectLst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 typeface="+mj-ea"/>
                  <a:buAutoNum type="circleNumDbPlain"/>
                </a:pP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训练分类器，分别计算每个类别的概率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i="1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k</a:t>
                </a: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)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和每个属性在该类别下的条件概率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P</a:t>
                </a: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(</a:t>
                </a:r>
                <a:r>
                  <a:rPr lang="en-US" altLang="zh-CN" sz="1800" b="0" i="1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x</a:t>
                </a:r>
                <a:r>
                  <a:rPr lang="en-US" altLang="zh-CN" sz="1800" b="0" i="1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i</a:t>
                </a:r>
                <a:r>
                  <a:rPr lang="en-US" altLang="zh-CN" sz="1800" b="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|</a:t>
                </a:r>
                <a:r>
                  <a:rPr lang="en-US" altLang="zh-CN" sz="1800" b="0" i="1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c</a:t>
                </a:r>
                <a:r>
                  <a:rPr lang="en-US" altLang="zh-CN" sz="1800" b="0" i="1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k</a:t>
                </a:r>
                <a:r>
                  <a:rPr lang="en-US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)</a:t>
                </a:r>
                <a:endParaRPr lang="en-US" altLang="zh-CN" sz="1800" b="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1257300" lvl="2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 typeface="+mj-ea"/>
                  <a:buAutoNum type="circleNumDbPlain"/>
                </a:pP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对每个类别计算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limLoc m:val="undOvr"/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，以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nary>
                      <m:naryPr>
                        <m:chr m:val="∏"/>
                        <m:limLoc m:val="undOvr"/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zh-CN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的最大项作为</a:t>
                </a:r>
                <a:r>
                  <a:rPr lang="en-US" altLang="zh-CN" sz="1800" b="0" i="1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</a:rPr>
                  <a:t>X</a:t>
                </a:r>
                <a:r>
                  <a:rPr lang="zh-CN" altLang="zh-CN" sz="1800" b="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所属的类别</a:t>
                </a:r>
                <a:endParaRPr lang="zh-CN" altLang="en-US" sz="1800" b="0" dirty="0">
                  <a:solidFill>
                    <a:srgbClr val="000000"/>
                  </a:solidFill>
                  <a:ea typeface="黑体" panose="02010609060101010101" pitchFamily="49" charset="-122"/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endParaRPr lang="en-US" altLang="zh-CN" sz="2000" b="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endParaRPr lang="en-US" altLang="zh-CN" sz="20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endParaRPr lang="en-US" altLang="zh-CN" sz="20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endParaRPr lang="en-US" altLang="zh-CN" sz="2000" b="0" dirty="0"/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9957A11-3ABA-435D-93FE-42A7C7EB0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032001"/>
                <a:ext cx="7992244" cy="3413223"/>
              </a:xfrm>
              <a:prstGeom prst="rect">
                <a:avLst/>
              </a:prstGeom>
              <a:blipFill>
                <a:blip r:embed="rId2"/>
                <a:stretch>
                  <a:fillRect l="-839" t="-1607" b="-1786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EF89431-CE8C-4D84-867F-32698B5A350B}"/>
                  </a:ext>
                </a:extLst>
              </p:cNvPr>
              <p:cNvSpPr txBox="1"/>
              <p:nvPr/>
            </p:nvSpPr>
            <p:spPr>
              <a:xfrm>
                <a:off x="971600" y="5238052"/>
                <a:ext cx="7789764" cy="414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 algn="ctr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zh-CN" altLang="zh-CN" sz="18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步骤</a:t>
                </a:r>
                <a:r>
                  <a:rPr lang="zh-CN" altLang="en-US" sz="18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②</a:t>
                </a:r>
                <a:r>
                  <a:rPr lang="zh-CN" altLang="zh-CN" sz="18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中</a:t>
                </a:r>
                <a:r>
                  <a:rPr lang="zh-CN" altLang="en-US" sz="18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的</a:t>
                </a:r>
                <a:r>
                  <a:rPr lang="zh-CN" altLang="zh-CN" sz="18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参数估计，包括</a:t>
                </a:r>
                <a:r>
                  <a:rPr lang="zh-CN" altLang="zh-CN" sz="1800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类别概率估计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8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800" b="0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lang="zh-CN" altLang="zh-CN" sz="1800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条件概率估计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8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800" b="0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k </a:t>
                </a:r>
                <a:r>
                  <a:rPr lang="en-US" altLang="zh-CN" sz="1800" b="0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| </a:t>
                </a:r>
                <a:r>
                  <a:rPr lang="en-US" altLang="zh-CN" sz="1800" b="0" i="1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b="0" i="1" kern="100" baseline="-250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800" b="0" kern="10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endParaRPr lang="zh-CN" altLang="en-US" sz="18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AEF89431-CE8C-4D84-867F-32698B5A3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238052"/>
                <a:ext cx="7789764" cy="414344"/>
              </a:xfrm>
              <a:prstGeom prst="rect">
                <a:avLst/>
              </a:prstGeom>
              <a:blipFill>
                <a:blip r:embed="rId3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513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贝叶斯分类 </a:t>
            </a:r>
            <a:r>
              <a:rPr lang="en-US" altLang="zh-CN" dirty="0"/>
              <a:t>(6)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9957A11-3ABA-435D-93FE-42A7C7EB0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213" y="2032001"/>
                <a:ext cx="7992244" cy="46373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w"/>
                </a:pPr>
                <a:r>
                  <a:rPr lang="zh-CN" altLang="en-US" sz="2200" dirty="0">
                    <a:solidFill>
                      <a:srgbClr val="0000FF"/>
                    </a:solidFill>
                  </a:rPr>
                  <a:t>朴素贝叶斯分类的训练算法</a:t>
                </a:r>
                <a:endParaRPr lang="en-US" altLang="zh-CN" sz="2200" dirty="0">
                  <a:solidFill>
                    <a:srgbClr val="0000FF"/>
                  </a:solidFill>
                </a:endParaRP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zh-CN" altLang="en-US" sz="20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属性值为</a:t>
                </a:r>
                <a:r>
                  <a:rPr lang="zh-CN" altLang="en-US" sz="2000" b="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离散型</a:t>
                </a:r>
                <a:r>
                  <a:rPr lang="zh-CN" altLang="zh-CN" sz="2000" b="0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b="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2">
                  <a:tabLst>
                    <a:tab pos="450215" algn="l"/>
                  </a:tabLst>
                </a:pPr>
                <a:r>
                  <a:rPr lang="zh-CN" altLang="zh-CN" sz="1800" kern="100" dirty="0">
                    <a:solidFill>
                      <a:srgbClr val="00B05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类别概率估计：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)/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其中，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为第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类中样本的数量，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为样本总数</a:t>
                </a:r>
              </a:p>
              <a:p>
                <a:pPr lvl="2">
                  <a:tabLst>
                    <a:tab pos="450215" algn="l"/>
                  </a:tabLst>
                </a:pPr>
                <a:r>
                  <a:rPr lang="zh-CN" altLang="zh-CN" sz="1800" kern="100" dirty="0">
                    <a:solidFill>
                      <a:srgbClr val="00B05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条件概率估计：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b="0" i="1" kern="100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800" b="0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b="0" i="1" kern="100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800" b="0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)/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其中，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b="0" i="1" kern="100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800" b="0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为第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类中属性为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的样本数量</a:t>
                </a:r>
              </a:p>
              <a:p>
                <a:pPr marL="800100" lvl="1" indent="-342900"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zh-CN" altLang="en-US" sz="2000" b="0" dirty="0">
                    <a:ea typeface="黑体" panose="02010609060101010101" pitchFamily="49" charset="-122"/>
                    <a:cs typeface="Times New Roman" panose="02020603050405020304" pitchFamily="18" charset="0"/>
                  </a:rPr>
                  <a:t>属性值为</a:t>
                </a:r>
                <a:r>
                  <a:rPr lang="zh-CN" altLang="en-US" sz="2000" b="0" dirty="0">
                    <a:solidFill>
                      <a:srgbClr val="FF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连续型</a:t>
                </a:r>
                <a:r>
                  <a:rPr lang="zh-CN" altLang="zh-CN" sz="2000" b="0" dirty="0">
                    <a:effectLst/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endParaRPr lang="en-US" altLang="zh-CN" sz="20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2">
                  <a:tabLst>
                    <a:tab pos="450215" algn="l"/>
                  </a:tabLst>
                </a:pPr>
                <a:r>
                  <a:rPr lang="zh-CN" altLang="zh-CN" sz="1800" kern="100" dirty="0">
                    <a:solidFill>
                      <a:srgbClr val="00B05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类别概率估计：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)=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)/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en-US" sz="1800" b="0" kern="100" dirty="0">
                    <a:solidFill>
                      <a:srgbClr val="000000"/>
                    </a:solidFill>
                    <a:ea typeface="黑体" panose="02010609060101010101" pitchFamily="49" charset="-122"/>
                    <a:cs typeface="Times New Roman" panose="02020603050405020304" pitchFamily="18" charset="0"/>
                  </a:rPr>
                  <a:t>；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其中，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为第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类中样本的数量，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D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为样本总数</a:t>
                </a:r>
                <a:endParaRPr lang="en-US" altLang="zh-CN" sz="1800" b="0" kern="100" dirty="0">
                  <a:solidFill>
                    <a:srgbClr val="000000"/>
                  </a:solidFill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lvl="2">
                  <a:spcBef>
                    <a:spcPts val="0"/>
                  </a:spcBef>
                  <a:tabLst>
                    <a:tab pos="450215" algn="l"/>
                  </a:tabLst>
                </a:pPr>
                <a:r>
                  <a:rPr lang="zh-CN" altLang="zh-CN" sz="1800" kern="100" dirty="0">
                    <a:solidFill>
                      <a:srgbClr val="00B05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条件概率估计：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m:rPr>
                        <m:nor/>
                      </m:rPr>
                      <a:rPr lang="en-US" altLang="zh-CN" sz="1800" b="0">
                        <a:solidFill>
                          <a:srgbClr val="000000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altLang="zh-CN" sz="1800" b="0" i="1">
                        <a:solidFill>
                          <a:srgbClr val="000000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altLang="zh-CN" sz="1800" b="0" i="1" baseline="-25000">
                        <a:solidFill>
                          <a:srgbClr val="000000"/>
                        </a:solidFill>
                      </a:rPr>
                      <m:t>i</m:t>
                    </m:r>
                    <m:r>
                      <m:rPr>
                        <m:nor/>
                      </m:rPr>
                      <a:rPr lang="en-US" altLang="zh-CN" sz="1800" b="0">
                        <a:solidFill>
                          <a:srgbClr val="000000"/>
                        </a:solidFill>
                      </a:rPr>
                      <m:t>|</m:t>
                    </m:r>
                    <m:r>
                      <m:rPr>
                        <m:nor/>
                      </m:rPr>
                      <a:rPr lang="en-US" altLang="zh-CN" sz="1800" b="0" i="1">
                        <a:solidFill>
                          <a:srgbClr val="000000"/>
                        </a:solidFill>
                      </a:rPr>
                      <m:t>c</m:t>
                    </m:r>
                    <m:r>
                      <m:rPr>
                        <m:nor/>
                      </m:rPr>
                      <a:rPr lang="en-US" altLang="zh-CN" sz="1800" b="0" i="1" baseline="-25000">
                        <a:solidFill>
                          <a:srgbClr val="000000"/>
                        </a:solidFill>
                      </a:rPr>
                      <m:t>k</m:t>
                    </m:r>
                    <m:r>
                      <m:rPr>
                        <m:nor/>
                      </m:rPr>
                      <a:rPr lang="en-US" altLang="zh-CN" sz="1800" b="0">
                        <a:solidFill>
                          <a:srgbClr val="000000"/>
                        </a:solidFill>
                      </a:rPr>
                      <m:t>)=</m:t>
                    </m:r>
                    <m:f>
                      <m:f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  <m:sSub>
                          <m:sSubPr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zh-CN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den>
                    </m:f>
                    <m:func>
                      <m:funcPr>
                        <m:ctrlPr>
                          <a:rPr lang="zh-CN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zh-CN" sz="18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zh-CN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zh-CN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zh-CN" altLang="zh-CN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zh-CN" altLang="zh-CN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zh-CN" altLang="zh-CN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CN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altLang="zh-CN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zh-CN" altLang="zh-CN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CN" sz="1800" b="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zh-CN" altLang="zh-CN" sz="1800" b="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b="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b="0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CN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1800" b="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Sup>
                                  <m:sSubSupPr>
                                    <m:ctrlPr>
                                      <a:rPr lang="zh-CN" altLang="zh-CN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zh-CN" altLang="zh-CN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en-US" altLang="zh-CN" sz="1800" b="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</m:func>
                    <m:r>
                      <a:rPr lang="zh-CN" altLang="en-US" sz="18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；</m:t>
                    </m:r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其中，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b="0" i="1" kern="100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en-US" altLang="zh-CN" sz="1800" b="0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|</a:t>
                </a:r>
                <a:r>
                  <a:rPr lang="en-US" altLang="zh-CN" sz="1800" b="0" i="1" kern="1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 err="1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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N</a:t>
                </a:r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r>
                      <a:rPr lang="en-US" altLang="zh-CN" sz="1800" b="0" i="1" kern="10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,</m:t>
                    </m:r>
                    <m:sSubSup>
                      <m:sSubSup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)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sSub>
                          <m:sSub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1800" b="0" i="1" kern="1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zh-CN" altLang="zh-CN" sz="1800" b="0" i="1" kern="1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800" b="0" i="1" kern="100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lang="en-US" altLang="zh-CN" sz="1800" b="0" i="1" kern="10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分别为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k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类中</a:t>
                </a:r>
                <a:r>
                  <a:rPr lang="en-US" altLang="zh-CN" sz="1800" b="0" i="1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1800" b="0" i="1" kern="100" baseline="-250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i</a:t>
                </a:r>
                <a:r>
                  <a:rPr lang="zh-CN" altLang="zh-CN" sz="1800" b="0" kern="100" dirty="0">
                    <a:solidFill>
                      <a:srgbClr val="000000"/>
                    </a:solidFill>
                    <a:effectLst/>
                    <a:ea typeface="黑体" panose="02010609060101010101" pitchFamily="49" charset="-122"/>
                    <a:cs typeface="Times New Roman" panose="02020603050405020304" pitchFamily="18" charset="0"/>
                  </a:rPr>
                  <a:t>的均值和方差</a:t>
                </a: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endParaRPr lang="en-US" altLang="zh-CN" sz="2000" b="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endParaRPr lang="en-US" altLang="zh-CN" sz="2000" b="0" dirty="0">
                  <a:effectLst/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endParaRPr lang="en-US" altLang="zh-CN" sz="20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endParaRPr lang="en-US" altLang="zh-CN" sz="2000" b="0" dirty="0"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marL="800100" lvl="1" indent="-342900">
                  <a:lnSpc>
                    <a:spcPts val="28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endParaRPr lang="en-US" altLang="zh-CN" sz="2000" b="0" dirty="0"/>
              </a:p>
            </p:txBody>
          </p:sp>
        </mc:Choice>
        <mc:Fallback xmlns=""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69957A11-3ABA-435D-93FE-42A7C7EB04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4213" y="2032001"/>
                <a:ext cx="7992244" cy="4637359"/>
              </a:xfrm>
              <a:prstGeom prst="rect">
                <a:avLst/>
              </a:prstGeom>
              <a:blipFill>
                <a:blip r:embed="rId2"/>
                <a:stretch>
                  <a:fillRect l="-839" t="-1183" r="-350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82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2842A5-A68A-4A0E-BAC6-46193EA9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分类算法概述 </a:t>
            </a:r>
            <a:r>
              <a:rPr lang="en-US" altLang="zh-CN" dirty="0"/>
              <a:t>(1)</a:t>
            </a:r>
            <a:endParaRPr lang="zh-CN" alt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5CEF47A4-DA73-4439-8B05-6B94DF87A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97779"/>
            <a:ext cx="2902326" cy="172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41A4583-8AAE-47BB-97CC-6A4AD0426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441" y="4597779"/>
            <a:ext cx="2863821" cy="1728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CB49F77-964F-4D10-B25F-662121AB1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0"/>
            <a:ext cx="8208962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  <a:latin typeface="黑体" pitchFamily="2" charset="-122"/>
              </a:rPr>
              <a:t>电商平台面临的实际问题</a:t>
            </a:r>
            <a:endParaRPr lang="en-US" altLang="zh-CN" sz="2200" dirty="0">
              <a:solidFill>
                <a:srgbClr val="0000FF"/>
              </a:solidFill>
              <a:latin typeface="黑体" pitchFamily="2" charset="-122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>
                <a:latin typeface="黑体" pitchFamily="2" charset="-122"/>
              </a:rPr>
              <a:t>如何</a:t>
            </a:r>
            <a:r>
              <a:rPr lang="zh-CN" altLang="en-US" sz="2000" b="0" dirty="0">
                <a:solidFill>
                  <a:srgbClr val="FF0000"/>
                </a:solidFill>
                <a:latin typeface="黑体" pitchFamily="2" charset="-122"/>
              </a:rPr>
              <a:t>快速精准地实现用户分群</a:t>
            </a:r>
            <a:r>
              <a:rPr lang="zh-CN" altLang="en-US" sz="2000" b="0" dirty="0">
                <a:latin typeface="黑体" pitchFamily="2" charset="-122"/>
              </a:rPr>
              <a:t>？（</a:t>
            </a:r>
            <a:r>
              <a:rPr lang="zh-CN" altLang="en-US" sz="2000" b="0" dirty="0">
                <a:solidFill>
                  <a:srgbClr val="00B050"/>
                </a:solidFill>
                <a:latin typeface="黑体" pitchFamily="2" charset="-122"/>
              </a:rPr>
              <a:t>预测流失或</a:t>
            </a:r>
            <a:r>
              <a:rPr lang="en-US" altLang="zh-CN" sz="2000" b="0" dirty="0">
                <a:solidFill>
                  <a:srgbClr val="00B050"/>
                </a:solidFill>
                <a:latin typeface="黑体" pitchFamily="2" charset="-122"/>
              </a:rPr>
              <a:t>VIP</a:t>
            </a:r>
            <a:r>
              <a:rPr lang="zh-CN" altLang="en-US" sz="2000" b="0" dirty="0">
                <a:solidFill>
                  <a:srgbClr val="00B050"/>
                </a:solidFill>
                <a:latin typeface="黑体" pitchFamily="2" charset="-122"/>
              </a:rPr>
              <a:t>客户</a:t>
            </a:r>
            <a:r>
              <a:rPr lang="zh-CN" altLang="en-US" sz="2000" b="0" dirty="0">
                <a:latin typeface="黑体" pitchFamily="2" charset="-122"/>
              </a:rPr>
              <a:t>）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>
                <a:latin typeface="黑体" pitchFamily="2" charset="-122"/>
              </a:rPr>
              <a:t>如何</a:t>
            </a:r>
            <a:r>
              <a:rPr lang="zh-CN" altLang="en-US" sz="2000" b="0" dirty="0">
                <a:solidFill>
                  <a:srgbClr val="FF0000"/>
                </a:solidFill>
                <a:latin typeface="黑体" pitchFamily="2" charset="-122"/>
              </a:rPr>
              <a:t>预测新产品的销量</a:t>
            </a:r>
            <a:r>
              <a:rPr lang="zh-CN" altLang="en-US" sz="2000" b="0" dirty="0">
                <a:latin typeface="黑体" pitchFamily="2" charset="-122"/>
              </a:rPr>
              <a:t>及喜爱该产品的客户？</a:t>
            </a: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zh-CN" altLang="en-US" sz="2000" b="0" dirty="0">
                <a:latin typeface="黑体" pitchFamily="2" charset="-122"/>
              </a:rPr>
              <a:t>如何</a:t>
            </a:r>
            <a:r>
              <a:rPr lang="zh-CN" altLang="en-US" sz="2000" b="0" dirty="0">
                <a:solidFill>
                  <a:srgbClr val="FF0000"/>
                </a:solidFill>
                <a:latin typeface="黑体" pitchFamily="2" charset="-122"/>
              </a:rPr>
              <a:t>对客户的某些特征进行分类</a:t>
            </a:r>
            <a:r>
              <a:rPr lang="zh-CN" altLang="en-US" sz="2000" b="0" dirty="0">
                <a:latin typeface="黑体" pitchFamily="2" charset="-122"/>
              </a:rPr>
              <a:t>（</a:t>
            </a:r>
            <a:r>
              <a:rPr lang="zh-CN" altLang="en-US" sz="2000" b="0" dirty="0">
                <a:solidFill>
                  <a:srgbClr val="00B050"/>
                </a:solidFill>
                <a:latin typeface="黑体" pitchFamily="2" charset="-122"/>
              </a:rPr>
              <a:t>圈选具有共同特征的用户，提供个性化的购物体验</a:t>
            </a:r>
            <a:r>
              <a:rPr lang="zh-CN" altLang="en-US" sz="2000" b="0" dirty="0">
                <a:latin typeface="黑体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424229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贝叶斯分类 </a:t>
            </a:r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9957A11-3ABA-435D-93FE-42A7C7EB0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7992244" cy="460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朴素贝叶斯分类的训练算法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/>
          </a:p>
        </p:txBody>
      </p:sp>
      <p:graphicFrame>
        <p:nvGraphicFramePr>
          <p:cNvPr id="4" name="表格 2">
            <a:extLst>
              <a:ext uri="{FF2B5EF4-FFF2-40B4-BE49-F238E27FC236}">
                <a16:creationId xmlns:a16="http://schemas.microsoft.com/office/drawing/2014/main" id="{92DB3EE2-34BA-46EC-91BB-C90B020CC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86113"/>
              </p:ext>
            </p:extLst>
          </p:nvPr>
        </p:nvGraphicFramePr>
        <p:xfrm>
          <a:off x="755576" y="2486050"/>
          <a:ext cx="4032448" cy="1341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836122878"/>
                    </a:ext>
                  </a:extLst>
                </a:gridCol>
              </a:tblGrid>
              <a:tr h="122084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zh-CN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输入：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D</a:t>
                      </a:r>
                      <a:r>
                        <a:rPr lang="zh-CN" altLang="en-US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数据样本集</a:t>
                      </a:r>
                      <a:r>
                        <a:rPr lang="zh-CN" altLang="en-US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；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X</a:t>
                      </a:r>
                      <a:r>
                        <a:rPr lang="zh-CN" altLang="en-US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待预测数据的属性集合</a:t>
                      </a:r>
                      <a:r>
                        <a:rPr lang="zh-CN" altLang="en-US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；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C</a:t>
                      </a:r>
                      <a:r>
                        <a:rPr lang="zh-CN" altLang="en-US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类别集合 </a:t>
                      </a:r>
                      <a:endParaRPr lang="en-US" altLang="zh-CN" sz="18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altLang="zh-CN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输出：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C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(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X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)</a:t>
                      </a:r>
                      <a:r>
                        <a:rPr lang="en-US" altLang="zh-CN" sz="1800" b="0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 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   //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以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P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(</a:t>
                      </a:r>
                      <a:r>
                        <a:rPr lang="en-US" altLang="zh-CN" sz="1800" b="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x</a:t>
                      </a:r>
                      <a:r>
                        <a:rPr lang="en-US" altLang="zh-CN" sz="1800" b="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|</a:t>
                      </a:r>
                      <a:r>
                        <a:rPr lang="en-US" altLang="zh-CN" sz="1800" b="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y</a:t>
                      </a:r>
                      <a:r>
                        <a:rPr lang="en-US" altLang="zh-CN" sz="1800" b="0" i="1" kern="120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i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)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P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(</a:t>
                      </a:r>
                      <a:r>
                        <a:rPr lang="en-US" altLang="zh-CN" sz="1800" b="0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y</a:t>
                      </a:r>
                      <a:r>
                        <a:rPr lang="en-US" altLang="zh-CN" sz="1800" b="0" i="1" kern="1200" baseline="-25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i</a:t>
                      </a:r>
                      <a:r>
                        <a:rPr lang="en-US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)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最大项作为</a:t>
                      </a:r>
                      <a:r>
                        <a:rPr lang="en-US" altLang="zh-CN" sz="1800" b="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X</a:t>
                      </a:r>
                      <a:r>
                        <a:rPr lang="zh-CN" altLang="zh-CN" sz="1800" b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所属类别</a:t>
                      </a:r>
                      <a:endParaRPr lang="zh-CN" altLang="en-US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444391"/>
                  </a:ext>
                </a:extLst>
              </a:tr>
            </a:tbl>
          </a:graphicData>
        </a:graphic>
      </p:graphicFrame>
      <p:graphicFrame>
        <p:nvGraphicFramePr>
          <p:cNvPr id="5" name="表格 6">
            <a:extLst>
              <a:ext uri="{FF2B5EF4-FFF2-40B4-BE49-F238E27FC236}">
                <a16:creationId xmlns:a16="http://schemas.microsoft.com/office/drawing/2014/main" id="{868D1A07-5164-4E73-BFB9-8115F32D8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414481"/>
              </p:ext>
            </p:extLst>
          </p:nvPr>
        </p:nvGraphicFramePr>
        <p:xfrm>
          <a:off x="755576" y="3831907"/>
          <a:ext cx="40324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val="11027436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步骤：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8650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格 7">
                <a:extLst>
                  <a:ext uri="{FF2B5EF4-FFF2-40B4-BE49-F238E27FC236}">
                    <a16:creationId xmlns:a16="http://schemas.microsoft.com/office/drawing/2014/main" id="{64397AB1-EA5C-4978-BC46-3B3FA76A4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18584"/>
                  </p:ext>
                </p:extLst>
              </p:nvPr>
            </p:nvGraphicFramePr>
            <p:xfrm>
              <a:off x="757591" y="4215212"/>
              <a:ext cx="4032448" cy="2400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>
                      <a:extLst>
                        <a:ext uri="{9D8B030D-6E8A-4147-A177-3AD203B41FA5}">
                          <a16:colId xmlns:a16="http://schemas.microsoft.com/office/drawing/2014/main" val="137812671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1. 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统计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D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中样本的总数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D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2. 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统计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D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中每类样本的数量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3. 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统计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D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中第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类中属性为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i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的样本数量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i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4.  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统计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zh-CN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中属性的总数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n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5.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i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  <a:sym typeface="Symbol" panose="05050102010706020507" pitchFamily="18" charset="2"/>
                            </a:rPr>
                            <a:t>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1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6. 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P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  <a:sym typeface="Symbol" panose="05050102010706020507" pitchFamily="18" charset="2"/>
                            </a:rPr>
                            <a:t> 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33501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格 7">
                <a:extLst>
                  <a:ext uri="{FF2B5EF4-FFF2-40B4-BE49-F238E27FC236}">
                    <a16:creationId xmlns:a16="http://schemas.microsoft.com/office/drawing/2014/main" id="{64397AB1-EA5C-4978-BC46-3B3FA76A40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18584"/>
                  </p:ext>
                </p:extLst>
              </p:nvPr>
            </p:nvGraphicFramePr>
            <p:xfrm>
              <a:off x="757591" y="4215212"/>
              <a:ext cx="4032448" cy="24000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>
                      <a:extLst>
                        <a:ext uri="{9D8B030D-6E8A-4147-A177-3AD203B41FA5}">
                          <a16:colId xmlns:a16="http://schemas.microsoft.com/office/drawing/2014/main" val="1378126713"/>
                        </a:ext>
                      </a:extLst>
                    </a:gridCol>
                  </a:tblGrid>
                  <a:tr h="240004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1" t="-1772" r="-302" b="-3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33501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313C9C34-4370-4034-A6B6-2CF1C7A09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600732"/>
                  </p:ext>
                </p:extLst>
              </p:nvPr>
            </p:nvGraphicFramePr>
            <p:xfrm>
              <a:off x="4932040" y="2503267"/>
              <a:ext cx="4032448" cy="31231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>
                      <a:extLst>
                        <a:ext uri="{9D8B030D-6E8A-4147-A177-3AD203B41FA5}">
                          <a16:colId xmlns:a16="http://schemas.microsoft.com/office/drawing/2014/main" val="615055382"/>
                        </a:ext>
                      </a:extLst>
                    </a:gridCol>
                  </a:tblGrid>
                  <a:tr h="231992">
                    <a:tc>
                      <a:txBody>
                        <a:bodyPr/>
                        <a:lstStyle/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7.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For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=0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To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Do</a:t>
                          </a:r>
                          <a:endParaRPr lang="zh-CN" altLang="zh-CN" sz="1800" b="1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 indent="0" algn="l"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8.  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  <a:sym typeface="Symbol" panose="05050102010706020507" pitchFamily="18" charset="2"/>
                            </a:rPr>
                            <a:t>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)/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D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   </a:t>
                          </a:r>
                          <a:r>
                            <a:rPr lang="en-US" altLang="zh-CN" sz="14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//</a:t>
                          </a:r>
                          <a:r>
                            <a:rPr lang="zh-CN" altLang="zh-CN" sz="14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类别概率估计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9.    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For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=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i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To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Do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10.</a:t>
                          </a:r>
                          <a:r>
                            <a:rPr lang="en-US" altLang="zh-CN" sz="1800" b="0" kern="1200" baseline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  <a:sym typeface="Symbol" panose="05050102010706020507" pitchFamily="18" charset="2"/>
                            </a:rPr>
                            <a:t>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)/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n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))×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 11.       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  <a:sym typeface="Symbol" panose="05050102010706020507" pitchFamily="18" charset="2"/>
                            </a:rPr>
                            <a:t>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)×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j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12.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        P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 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  <a:sym typeface="Symbol" panose="05050102010706020507" pitchFamily="18" charset="2"/>
                            </a:rPr>
                            <a:t> </a:t>
                          </a:r>
                          <a:r>
                            <a:rPr lang="en-US" altLang="zh-CN" sz="1800" b="0" i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P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mbria Math" panose="02040503050406030204" pitchFamily="18" charset="0"/>
                              <a:cs typeface="+mn-cs"/>
                              <a:sym typeface="Symbol" panose="05050102010706020507" pitchFamily="18" charset="2"/>
                            </a:rPr>
                            <a:t>⋃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zh-CN" altLang="zh-CN" sz="1800" b="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kern="120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𝑃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(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c</a:t>
                          </a:r>
                          <a:r>
                            <a:rPr lang="en-US" altLang="zh-CN" sz="1800" b="0" i="1" kern="1200" baseline="-250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k</a:t>
                          </a:r>
                          <a:r>
                            <a:rPr lang="en-US" altLang="zh-CN" sz="1800" b="0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|</a:t>
                          </a:r>
                          <a:r>
                            <a:rPr lang="en-US" altLang="zh-CN" sz="1800" b="0" i="1" kern="1200" dirty="0" err="1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X</a:t>
                          </a: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)</a:t>
                          </a:r>
                          <a:endParaRPr lang="zh-CN" altLang="zh-CN" sz="1800" b="0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13.    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End For</a:t>
                          </a:r>
                          <a:endParaRPr lang="zh-CN" altLang="zh-CN" sz="1800" b="1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14. </a:t>
                          </a:r>
                          <a:r>
                            <a:rPr lang="en-US" altLang="zh-CN" sz="1800" b="1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End For</a:t>
                          </a:r>
                          <a:endParaRPr lang="zh-CN" altLang="zh-CN" sz="1800" b="1" kern="120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黑体" panose="02010609060101010101" pitchFamily="49" charset="-122"/>
                            <a:cs typeface="+mn-cs"/>
                          </a:endParaRPr>
                        </a:p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800" b="0" kern="12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黑体" panose="02010609060101010101" pitchFamily="49" charset="-122"/>
                              <a:cs typeface="+mn-cs"/>
                            </a:rPr>
                            <a:t>15.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zh-CN" altLang="zh-CN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altLang="zh-CN" sz="1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d>
                                    <m:dPr>
                                      <m:ctrlPr>
                                        <a:rPr lang="zh-CN" altLang="zh-CN" sz="1800" b="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altLang="zh-CN" sz="1800" b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1800" b="0" i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zh-CN" altLang="zh-CN" sz="1800" b="0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i="1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49" charset="-122"/>
                                          <a:cs typeface="+mn-cs"/>
                                        </a:rPr>
                                        <m:t>P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49" charset="-122"/>
                                          <a:cs typeface="+mn-cs"/>
                                        </a:rPr>
                                        <m:t>(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i="1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49" charset="-122"/>
                                          <a:cs typeface="+mn-cs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i="1" kern="1200" baseline="-250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49" charset="-122"/>
                                          <a:cs typeface="+mn-cs"/>
                                        </a:rPr>
                                        <m:t>k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49" charset="-122"/>
                                          <a:cs typeface="+mn-cs"/>
                                        </a:rPr>
                                        <m:t>|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i="1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49" charset="-122"/>
                                          <a:cs typeface="+mn-cs"/>
                                        </a:rPr>
                                        <m:t>X</m:t>
                                      </m:r>
                                      <m:r>
                                        <m:rPr>
                                          <m:nor/>
                                        </m:rPr>
                                        <a:rPr lang="en-US" altLang="zh-CN" sz="1800" b="0" kern="120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+mn-lt"/>
                                          <a:ea typeface="黑体" panose="02010609060101010101" pitchFamily="49" charset="-122"/>
                                          <a:cs typeface="+mn-cs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zh-CN" altLang="en-US" b="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ea typeface="黑体" panose="02010609060101010101" pitchFamily="49" charset="-122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5987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8">
                <a:extLst>
                  <a:ext uri="{FF2B5EF4-FFF2-40B4-BE49-F238E27FC236}">
                    <a16:creationId xmlns:a16="http://schemas.microsoft.com/office/drawing/2014/main" id="{313C9C34-4370-4034-A6B6-2CF1C7A09A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4600732"/>
                  </p:ext>
                </p:extLst>
              </p:nvPr>
            </p:nvGraphicFramePr>
            <p:xfrm>
              <a:off x="4932040" y="2503267"/>
              <a:ext cx="4032448" cy="31231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32448">
                      <a:extLst>
                        <a:ext uri="{9D8B030D-6E8A-4147-A177-3AD203B41FA5}">
                          <a16:colId xmlns:a16="http://schemas.microsoft.com/office/drawing/2014/main" val="615055382"/>
                        </a:ext>
                      </a:extLst>
                    </a:gridCol>
                  </a:tblGrid>
                  <a:tr h="3123184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1" t="-975" r="-302" b="-33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55987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AutoShape 4">
            <a:extLst>
              <a:ext uri="{FF2B5EF4-FFF2-40B4-BE49-F238E27FC236}">
                <a16:creationId xmlns:a16="http://schemas.microsoft.com/office/drawing/2014/main" id="{D22FD071-7993-4A9F-8BDE-AE634AE7A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176" y="5729056"/>
            <a:ext cx="2160240" cy="1033064"/>
          </a:xfrm>
          <a:prstGeom prst="cloudCallout">
            <a:avLst>
              <a:gd name="adj1" fmla="val -75337"/>
              <a:gd name="adj2" fmla="val -520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ea typeface="黑体" panose="02010609060101010101" pitchFamily="49" charset="-122"/>
              </a:rPr>
              <a:t>时间复杂度</a:t>
            </a:r>
            <a:r>
              <a:rPr lang="en-US" altLang="zh-CN" sz="1800" b="0" i="1" dirty="0">
                <a:solidFill>
                  <a:srgbClr val="C00000"/>
                </a:solidFill>
                <a:ea typeface="等线" panose="02010600030101010101" pitchFamily="2" charset="-122"/>
              </a:rPr>
              <a:t>O</a:t>
            </a:r>
            <a:r>
              <a:rPr lang="en-US" altLang="zh-CN" sz="1800" b="0" dirty="0">
                <a:solidFill>
                  <a:srgbClr val="C00000"/>
                </a:solidFill>
                <a:ea typeface="等线" panose="02010600030101010101" pitchFamily="2" charset="-122"/>
              </a:rPr>
              <a:t>(</a:t>
            </a:r>
            <a:r>
              <a:rPr lang="en-US" altLang="zh-CN" sz="1800" b="0" i="1" dirty="0">
                <a:solidFill>
                  <a:srgbClr val="C00000"/>
                </a:solidFill>
                <a:ea typeface="等线" panose="02010600030101010101" pitchFamily="2" charset="-122"/>
              </a:rPr>
              <a:t>n</a:t>
            </a:r>
            <a:r>
              <a:rPr lang="en-US" altLang="zh-CN" sz="1800" b="0" dirty="0">
                <a:solidFill>
                  <a:srgbClr val="C00000"/>
                </a:solidFill>
                <a:ea typeface="等线" panose="02010600030101010101" pitchFamily="2" charset="-122"/>
              </a:rPr>
              <a:t>(</a:t>
            </a:r>
            <a:r>
              <a:rPr lang="en-US" altLang="zh-CN" sz="1800" b="0" i="1" dirty="0">
                <a:solidFill>
                  <a:srgbClr val="C00000"/>
                </a:solidFill>
                <a:ea typeface="等线" panose="02010600030101010101" pitchFamily="2" charset="-122"/>
              </a:rPr>
              <a:t>c</a:t>
            </a:r>
            <a:r>
              <a:rPr lang="en-US" altLang="zh-CN" sz="1800" b="0" i="1" baseline="-25000" dirty="0">
                <a:solidFill>
                  <a:srgbClr val="C00000"/>
                </a:solidFill>
                <a:ea typeface="等线" panose="02010600030101010101" pitchFamily="2" charset="-122"/>
              </a:rPr>
              <a:t>k</a:t>
            </a:r>
            <a:r>
              <a:rPr lang="en-US" altLang="zh-CN" sz="1800" b="0" dirty="0">
                <a:solidFill>
                  <a:srgbClr val="C00000"/>
                </a:solidFill>
                <a:ea typeface="等线" panose="02010600030101010101" pitchFamily="2" charset="-122"/>
              </a:rPr>
              <a:t>)×</a:t>
            </a:r>
            <a:r>
              <a:rPr lang="en-US" altLang="zh-CN" sz="1800" b="0" i="1" dirty="0">
                <a:solidFill>
                  <a:srgbClr val="C00000"/>
                </a:solidFill>
                <a:ea typeface="等线" panose="02010600030101010101" pitchFamily="2" charset="-122"/>
              </a:rPr>
              <a:t>n</a:t>
            </a:r>
            <a:r>
              <a:rPr lang="en-US" altLang="zh-CN" sz="1800" b="0" dirty="0">
                <a:solidFill>
                  <a:srgbClr val="C00000"/>
                </a:solidFill>
                <a:ea typeface="等线" panose="02010600030101010101" pitchFamily="2" charset="-122"/>
              </a:rPr>
              <a:t>)</a:t>
            </a:r>
            <a:endParaRPr lang="en-US" altLang="zh-CN" sz="1800" b="0" dirty="0">
              <a:solidFill>
                <a:schemeClr val="folHlink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46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/>
              <a:t>贝叶斯分类 </a:t>
            </a:r>
            <a:r>
              <a:rPr lang="en-US" altLang="zh-CN" dirty="0"/>
              <a:t>(8)</a:t>
            </a:r>
            <a:endParaRPr lang="zh-CN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9957A11-3ABA-435D-93FE-42A7C7EB0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7992244" cy="53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朴素贝叶斯分类示例</a:t>
            </a:r>
            <a:endParaRPr lang="en-US" altLang="zh-CN" sz="2000" b="0" dirty="0"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zh-CN" sz="2000" b="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792E706-F547-40BF-8A31-077380886AE7}"/>
              </a:ext>
            </a:extLst>
          </p:cNvPr>
          <p:cNvSpPr txBox="1"/>
          <p:nvPr/>
        </p:nvSpPr>
        <p:spPr>
          <a:xfrm>
            <a:off x="755576" y="2476751"/>
            <a:ext cx="820891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2060"/>
                </a:solidFill>
                <a:ea typeface="黑体" panose="02010609060101010101" pitchFamily="49" charset="-122"/>
                <a:cs typeface="Times New Roman" panose="02020603050405020304" pitchFamily="18" charset="0"/>
              </a:rPr>
              <a:t>任务：</a:t>
            </a:r>
            <a:r>
              <a:rPr lang="zh-CN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</a:t>
            </a:r>
            <a:r>
              <a:rPr lang="zh-CN" altLang="en-US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某人</a:t>
            </a:r>
            <a:r>
              <a:rPr lang="zh-CN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身高</a:t>
            </a: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高</a:t>
            </a: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、体重</a:t>
            </a: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和鞋码</a:t>
            </a: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中</a:t>
            </a:r>
            <a:r>
              <a:rPr lang="en-US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1600" b="0" dirty="0"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，预测其性别。</a:t>
            </a:r>
            <a:endParaRPr lang="en-US" altLang="zh-CN" sz="1600" b="0" dirty="0">
              <a:effectLst/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男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女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个类别，用</a:t>
            </a:r>
            <a:r>
              <a:rPr lang="en-US" altLang="zh-CN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16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16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表示；属性集合为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身高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体重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“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鞋码</a:t>
            </a:r>
            <a:r>
              <a:rPr lang="en-US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”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，用</a:t>
            </a:r>
            <a:r>
              <a:rPr lang="en-US" altLang="zh-CN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16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16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1600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x</a:t>
            </a:r>
            <a:r>
              <a:rPr lang="en-US" altLang="zh-CN" sz="1600" b="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160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表示。</a:t>
            </a:r>
            <a:r>
              <a:rPr lang="zh-CN" altLang="en-US" sz="1600" b="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分类</a:t>
            </a:r>
            <a:r>
              <a:rPr lang="zh-CN" altLang="zh-CN" sz="1600" b="0" kern="0" dirty="0">
                <a:solidFill>
                  <a:srgbClr val="000000"/>
                </a:solidFill>
                <a:cs typeface="Times New Roman" panose="02020603050405020304" pitchFamily="18" charset="0"/>
              </a:rPr>
              <a:t>步骤如下：</a:t>
            </a:r>
            <a:endParaRPr lang="en-US" altLang="zh-CN" sz="1600" b="0" kern="0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B85136F-52A2-4392-BB4D-A31332BF3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573649"/>
              </p:ext>
            </p:extLst>
          </p:nvPr>
        </p:nvGraphicFramePr>
        <p:xfrm>
          <a:off x="852946" y="3528433"/>
          <a:ext cx="3689291" cy="275346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684427">
                  <a:extLst>
                    <a:ext uri="{9D8B030D-6E8A-4147-A177-3AD203B41FA5}">
                      <a16:colId xmlns:a16="http://schemas.microsoft.com/office/drawing/2014/main" val="1338433358"/>
                    </a:ext>
                  </a:extLst>
                </a:gridCol>
                <a:gridCol w="751216">
                  <a:extLst>
                    <a:ext uri="{9D8B030D-6E8A-4147-A177-3AD203B41FA5}">
                      <a16:colId xmlns:a16="http://schemas.microsoft.com/office/drawing/2014/main" val="1238389157"/>
                    </a:ext>
                  </a:extLst>
                </a:gridCol>
                <a:gridCol w="751216">
                  <a:extLst>
                    <a:ext uri="{9D8B030D-6E8A-4147-A177-3AD203B41FA5}">
                      <a16:colId xmlns:a16="http://schemas.microsoft.com/office/drawing/2014/main" val="4128662076"/>
                    </a:ext>
                  </a:extLst>
                </a:gridCol>
                <a:gridCol w="751216">
                  <a:extLst>
                    <a:ext uri="{9D8B030D-6E8A-4147-A177-3AD203B41FA5}">
                      <a16:colId xmlns:a16="http://schemas.microsoft.com/office/drawing/2014/main" val="791453928"/>
                    </a:ext>
                  </a:extLst>
                </a:gridCol>
                <a:gridCol w="751216">
                  <a:extLst>
                    <a:ext uri="{9D8B030D-6E8A-4147-A177-3AD203B41FA5}">
                      <a16:colId xmlns:a16="http://schemas.microsoft.com/office/drawing/2014/main" val="941768058"/>
                    </a:ext>
                  </a:extLst>
                </a:gridCol>
              </a:tblGrid>
              <a:tr h="305940"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编号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身高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体重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鞋码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性别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3631997"/>
                  </a:ext>
                </a:extLst>
              </a:tr>
              <a:tr h="305940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1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高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重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大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男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117442"/>
                  </a:ext>
                </a:extLst>
              </a:tr>
              <a:tr h="305940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2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高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重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大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男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82885"/>
                  </a:ext>
                </a:extLst>
              </a:tr>
              <a:tr h="305940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3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中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中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大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男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5421626"/>
                  </a:ext>
                </a:extLst>
              </a:tr>
              <a:tr h="305940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4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中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中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中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男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5539286"/>
                  </a:ext>
                </a:extLst>
              </a:tr>
              <a:tr h="305940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5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矮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轻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小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女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717044"/>
                  </a:ext>
                </a:extLst>
              </a:tr>
              <a:tr h="305940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6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矮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轻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小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女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311673"/>
                  </a:ext>
                </a:extLst>
              </a:tr>
              <a:tr h="305940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7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矮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中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中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女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336026"/>
                  </a:ext>
                </a:extLst>
              </a:tr>
              <a:tr h="305940">
                <a:tc>
                  <a:txBody>
                    <a:bodyPr/>
                    <a:lstStyle/>
                    <a:p>
                      <a:pPr algn="ctr"/>
                      <a:r>
                        <a:rPr lang="en-US" sz="1600" kern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黑体" panose="02010609060101010101" pitchFamily="49" charset="-122"/>
                        </a:rPr>
                        <a:t>8</a:t>
                      </a:r>
                      <a:endParaRPr lang="zh-CN" sz="2000" kern="1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中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中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>
                          <a:effectLst/>
                          <a:latin typeface="+mn-lt"/>
                          <a:ea typeface="黑体" panose="02010609060101010101" pitchFamily="49" charset="-122"/>
                        </a:rPr>
                        <a:t>中</a:t>
                      </a:r>
                      <a:endParaRPr lang="zh-CN" sz="2000" kern="100" baseline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600" kern="0" baseline="0" dirty="0">
                          <a:effectLst/>
                          <a:latin typeface="+mn-lt"/>
                          <a:ea typeface="黑体" panose="02010609060101010101" pitchFamily="49" charset="-122"/>
                        </a:rPr>
                        <a:t>女</a:t>
                      </a:r>
                      <a:endParaRPr lang="zh-CN" sz="2000" kern="100" baseline="0" dirty="0">
                        <a:effectLst/>
                        <a:latin typeface="+mn-lt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112026" marR="1120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8613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4C7C3AD-30B7-4915-A54F-CCFF23B4B3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1764" y="3284984"/>
                <a:ext cx="4412159" cy="3240359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w"/>
                  <a:defRPr kumimoji="1" sz="2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55000"/>
                  <a:buFont typeface="Wingdings" pitchFamily="2" charset="2"/>
                  <a:buChar char="n"/>
                  <a:defRPr kumimoji="1"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2pPr>
                <a:lvl3pPr marL="10858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65000"/>
                  <a:buFont typeface="Wingdings" pitchFamily="2" charset="2"/>
                  <a:buChar char="l"/>
                  <a:defRPr kumimoji="1"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3pPr>
                <a:lvl4pPr marL="14287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Wingdings" pitchFamily="2" charset="2"/>
                  <a:buChar char="w"/>
                  <a:defRPr kumimoji="1"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4pPr>
                <a:lvl5pPr marL="177165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 sz="20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defRPr>
                </a:lvl5pPr>
                <a:lvl6pPr marL="22288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6860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1432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60045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§"/>
                  <a:defRPr kumimoji="1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zh-CN" altLang="en-US" sz="14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① </a:t>
                </a:r>
                <a:r>
                  <a:rPr lang="zh-CN" altLang="zh-CN" sz="14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类别概率估计：</a:t>
                </a:r>
                <a:endParaRPr lang="en-US" altLang="zh-CN" sz="1400" b="1" kern="100" dirty="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类别为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男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的概率为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4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(</a:t>
                </a:r>
                <a:r>
                  <a:rPr lang="en-US" altLang="zh-CN" sz="1400" b="0" i="1" kern="100" dirty="0">
                    <a:cs typeface="Times New Roman" panose="02020603050405020304" pitchFamily="18" charset="0"/>
                  </a:rPr>
                  <a:t>c</a:t>
                </a:r>
                <a:r>
                  <a:rPr lang="en-US" altLang="zh-CN" sz="1400" b="0" kern="100" baseline="-25000" dirty="0">
                    <a:cs typeface="Times New Roman" panose="02020603050405020304" pitchFamily="18" charset="0"/>
                  </a:rPr>
                  <a:t>1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)=1/2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，类别为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女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的概率为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400" b="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(</a:t>
                </a:r>
                <a:r>
                  <a:rPr lang="en-US" altLang="zh-CN" sz="1400" b="0" i="1" kern="100" dirty="0">
                    <a:cs typeface="Times New Roman" panose="02020603050405020304" pitchFamily="18" charset="0"/>
                  </a:rPr>
                  <a:t>c</a:t>
                </a:r>
                <a:r>
                  <a:rPr lang="en-US" altLang="zh-CN" sz="1400" b="0" kern="100" baseline="-25000" dirty="0">
                    <a:cs typeface="Times New Roman" panose="02020603050405020304" pitchFamily="18" charset="0"/>
                  </a:rPr>
                  <a:t>2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)=1/2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。</a:t>
                </a:r>
                <a:endParaRPr lang="en-US" altLang="zh-CN" sz="1400" b="0" kern="100" dirty="0"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zh-CN" altLang="en-US" sz="14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② </a:t>
                </a:r>
                <a:r>
                  <a:rPr lang="zh-CN" altLang="zh-CN" sz="14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条件概率估计：</a:t>
                </a:r>
                <a:endParaRPr lang="en-US" altLang="zh-CN" sz="1400" b="1" kern="100" dirty="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性别为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男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、身高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高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、体重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中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、鞋码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中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的概率为</a:t>
                </a:r>
                <a:endParaRPr lang="en-US" altLang="zh-CN" sz="1400" b="0" kern="100" dirty="0"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4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4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4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4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4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4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4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4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4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4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4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4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4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4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4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4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4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4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4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4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4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4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4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4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=(1/2)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(1/2)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:r>
                  <a:rPr lang="en-US" altLang="zh-CN" sz="14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(1/4)=1/16</a:t>
                </a:r>
              </a:p>
              <a:p>
                <a:pPr marL="0" indent="0">
                  <a:buFont typeface="Wingdings" pitchFamily="2" charset="2"/>
                  <a:buNone/>
                </a:pP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性别为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女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、身高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高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、体重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中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、鞋码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中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的概率为</a:t>
                </a:r>
                <a:endParaRPr lang="en-US" altLang="zh-CN" sz="1400" b="0" kern="100" dirty="0"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)=0</a:t>
                </a:r>
                <a:endParaRPr lang="en-US" altLang="zh-CN" sz="1400" b="0" kern="1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zh-CN" altLang="en-US" sz="14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③ </a:t>
                </a:r>
                <a:r>
                  <a:rPr lang="zh-CN" altLang="zh-CN" sz="1400" b="1" kern="1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类别预测：</a:t>
                </a:r>
                <a:endParaRPr lang="en-US" altLang="zh-CN" sz="1400" b="1" kern="100" dirty="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由于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b="0" i="1" kern="10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)&gt;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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kern="1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1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,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x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3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|</a:t>
                </a:r>
                <a:r>
                  <a:rPr lang="en-US" altLang="zh-CN" sz="1600" b="0" i="1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zh-CN" sz="1600" b="0" kern="100" baseline="-25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2</a:t>
                </a:r>
                <a:r>
                  <a:rPr lang="en-US" altLang="zh-CN" sz="1600" b="0" kern="1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，此人性别为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“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男</a:t>
                </a:r>
                <a:r>
                  <a:rPr lang="en-US" altLang="zh-CN" sz="1400" b="0" kern="100" dirty="0">
                    <a:cs typeface="Times New Roman" panose="02020603050405020304" pitchFamily="18" charset="0"/>
                  </a:rPr>
                  <a:t>”</a:t>
                </a:r>
                <a:r>
                  <a:rPr lang="zh-CN" altLang="zh-CN" sz="1400" b="0" kern="100" dirty="0">
                    <a:cs typeface="Times New Roman" panose="02020603050405020304" pitchFamily="18" charset="0"/>
                  </a:rPr>
                  <a:t>。</a:t>
                </a:r>
                <a:endParaRPr lang="en-US" sz="2000" b="0" kern="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4C7C3AD-30B7-4915-A54F-CCFF23B4B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764" y="3284984"/>
                <a:ext cx="4412159" cy="3240359"/>
              </a:xfrm>
              <a:prstGeom prst="rect">
                <a:avLst/>
              </a:prstGeom>
              <a:blipFill>
                <a:blip r:embed="rId2"/>
                <a:stretch>
                  <a:fillRect l="-414" t="-5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833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分类算法概述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决策树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支持向量机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贝叶斯分类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FF0000"/>
                </a:solidFill>
                <a:ea typeface="黑体" pitchFamily="2" charset="-122"/>
              </a:rPr>
              <a:t>总</a:t>
            </a: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结</a:t>
            </a:r>
            <a:endParaRPr lang="en-US" altLang="zh-CN" sz="2200" dirty="0">
              <a:solidFill>
                <a:srgbClr val="FF0000"/>
              </a:solidFill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41557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6973BE-9D3F-4230-906C-9D298899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总结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5A3CAA-55B0-4336-BDBC-1A952F62F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70547"/>
            <a:ext cx="8084195" cy="1574477"/>
          </a:xfrm>
        </p:spPr>
        <p:txBody>
          <a:bodyPr/>
          <a:lstStyle/>
          <a:p>
            <a:r>
              <a:rPr lang="zh-CN" altLang="en-US" b="1" dirty="0">
                <a:solidFill>
                  <a:srgbClr val="0000FF"/>
                </a:solidFill>
              </a:rPr>
              <a:t>决策树</a:t>
            </a:r>
            <a:endParaRPr lang="en-US" altLang="zh-CN" b="1" dirty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优点</a:t>
            </a:r>
            <a:r>
              <a:rPr lang="zh-CN" altLang="en-US" dirty="0"/>
              <a:t>：易于理解和解释，可处理混合类型的变量，对缺失值不敏感且灵活性好。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缺点</a:t>
            </a:r>
            <a:r>
              <a:rPr lang="zh-CN" altLang="en-US" dirty="0"/>
              <a:t>：贪心法的解可能不是最优值，会出现过拟合。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7225D4C-EA91-4C54-AAE6-15A29B526DD4}"/>
              </a:ext>
            </a:extLst>
          </p:cNvPr>
          <p:cNvSpPr txBox="1">
            <a:spLocks/>
          </p:cNvSpPr>
          <p:nvPr/>
        </p:nvSpPr>
        <p:spPr bwMode="auto">
          <a:xfrm>
            <a:off x="683568" y="3645023"/>
            <a:ext cx="817416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22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b="1" kern="0" dirty="0">
                <a:solidFill>
                  <a:srgbClr val="0000FF"/>
                </a:solidFill>
              </a:rPr>
              <a:t>支持向量机</a:t>
            </a:r>
            <a:endParaRPr lang="en-US" altLang="zh-CN" b="1" kern="0" dirty="0">
              <a:solidFill>
                <a:srgbClr val="0000FF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r>
              <a:rPr lang="zh-CN" altLang="en-US" b="0" kern="0" dirty="0">
                <a:solidFill>
                  <a:srgbClr val="FF0000"/>
                </a:solidFill>
              </a:rPr>
              <a:t>优点</a:t>
            </a:r>
            <a:r>
              <a:rPr lang="zh-CN" altLang="en-US" b="0" kern="0" dirty="0"/>
              <a:t>：</a:t>
            </a:r>
            <a:r>
              <a:rPr lang="zh-CN" altLang="en-US" b="0" dirty="0"/>
              <a:t>全局最优值，泛化能力强，算法简单且鲁棒</a:t>
            </a:r>
            <a:r>
              <a:rPr lang="zh-CN" altLang="en-US" b="0" kern="0" dirty="0"/>
              <a:t>。</a:t>
            </a:r>
            <a:endParaRPr lang="en-US" altLang="zh-CN" b="0" kern="0" dirty="0"/>
          </a:p>
          <a:p>
            <a:pPr marL="457200" lvl="1" indent="0">
              <a:buFont typeface="Wingdings" pitchFamily="2" charset="2"/>
              <a:buNone/>
            </a:pPr>
            <a:r>
              <a:rPr lang="zh-CN" altLang="en-US" b="0" kern="0" dirty="0">
                <a:solidFill>
                  <a:srgbClr val="FF0000"/>
                </a:solidFill>
              </a:rPr>
              <a:t>缺点</a:t>
            </a:r>
            <a:r>
              <a:rPr lang="zh-CN" altLang="en-US" b="0" kern="0" dirty="0"/>
              <a:t>：样本数量大时，存储和计算的开销较大。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63B80F8-B1A8-4202-93ED-5CD8DC46D2D0}"/>
              </a:ext>
            </a:extLst>
          </p:cNvPr>
          <p:cNvSpPr txBox="1">
            <a:spLocks/>
          </p:cNvSpPr>
          <p:nvPr/>
        </p:nvSpPr>
        <p:spPr bwMode="auto">
          <a:xfrm>
            <a:off x="683568" y="4941167"/>
            <a:ext cx="8246170" cy="157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w"/>
              <a:defRPr kumimoji="1" sz="22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Wingdings" pitchFamily="2" charset="2"/>
              <a:buChar char="l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itchFamily="2" charset="2"/>
              <a:buChar char="w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 sz="2000" baseline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§"/>
              <a:defRPr kumimoj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b="1" kern="0" dirty="0">
                <a:solidFill>
                  <a:srgbClr val="0000FF"/>
                </a:solidFill>
              </a:rPr>
              <a:t>朴素贝叶斯</a:t>
            </a:r>
            <a:endParaRPr lang="en-US" altLang="zh-CN" b="1" kern="0" dirty="0">
              <a:solidFill>
                <a:srgbClr val="0000FF"/>
              </a:solidFill>
            </a:endParaRPr>
          </a:p>
          <a:p>
            <a:pPr marL="457200" lvl="1" indent="0">
              <a:buFont typeface="Wingdings" pitchFamily="2" charset="2"/>
              <a:buNone/>
            </a:pPr>
            <a:r>
              <a:rPr lang="zh-CN" altLang="en-US" b="0" kern="0" dirty="0">
                <a:solidFill>
                  <a:srgbClr val="FF0000"/>
                </a:solidFill>
              </a:rPr>
              <a:t>优点</a:t>
            </a:r>
            <a:r>
              <a:rPr lang="zh-CN" altLang="en-US" b="0" kern="0" dirty="0"/>
              <a:t>：</a:t>
            </a:r>
            <a:r>
              <a:rPr lang="zh-CN" altLang="en-US" b="0" dirty="0"/>
              <a:t>时空开销小，能处理多分类任务，对缺失数据不太敏感，结果可解释、容易理解</a:t>
            </a:r>
            <a:r>
              <a:rPr lang="zh-CN" altLang="en-US" b="0" kern="0" dirty="0"/>
              <a:t>。</a:t>
            </a:r>
            <a:endParaRPr lang="en-US" altLang="zh-CN" b="0" kern="0" dirty="0"/>
          </a:p>
          <a:p>
            <a:pPr marL="457200" lvl="1" indent="0">
              <a:buFont typeface="Wingdings" pitchFamily="2" charset="2"/>
              <a:buNone/>
            </a:pPr>
            <a:r>
              <a:rPr lang="zh-CN" altLang="en-US" b="0" kern="0" dirty="0">
                <a:solidFill>
                  <a:srgbClr val="FF0000"/>
                </a:solidFill>
              </a:rPr>
              <a:t>缺点</a:t>
            </a:r>
            <a:r>
              <a:rPr lang="zh-CN" altLang="en-US" b="0" kern="0" dirty="0"/>
              <a:t>：决策存在错误率，对输入数据的表达形式很敏感。</a:t>
            </a:r>
          </a:p>
        </p:txBody>
      </p:sp>
    </p:spTree>
    <p:extLst>
      <p:ext uri="{BB962C8B-B14F-4D97-AF65-F5344CB8AC3E}">
        <p14:creationId xmlns:p14="http://schemas.microsoft.com/office/powerpoint/2010/main" val="4227092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dirty="0">
                <a:ea typeface="黑体" pitchFamily="2" charset="-122"/>
              </a:rPr>
              <a:t>结语</a:t>
            </a:r>
            <a:endParaRPr lang="en-US" altLang="zh-CN" dirty="0">
              <a:ea typeface="黑体" pitchFamily="2" charset="-122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214563"/>
            <a:ext cx="7580313" cy="38814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itchFamily="2" charset="2"/>
              <a:buNone/>
            </a:pPr>
            <a:endParaRPr lang="en-US" altLang="zh-CN" sz="4400" b="1" dirty="0"/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4400" b="1" dirty="0">
                <a:latin typeface="黑体" pitchFamily="2" charset="-122"/>
                <a:ea typeface="黑体" pitchFamily="2" charset="-122"/>
              </a:rPr>
              <a:t>谢谢</a:t>
            </a:r>
            <a:r>
              <a:rPr lang="zh-CN" altLang="en-US" sz="4400" b="1" dirty="0"/>
              <a:t>！</a:t>
            </a:r>
            <a:endParaRPr lang="en-US" altLang="zh-CN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2842A5-A68A-4A0E-BAC6-46193EA9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分类算法概述 </a:t>
            </a:r>
            <a:r>
              <a:rPr lang="en-US" altLang="zh-CN" dirty="0"/>
              <a:t>(2)</a:t>
            </a:r>
            <a:endParaRPr lang="zh-CN" altLang="en-US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CB49F77-964F-4D10-B25F-662121AB1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280276" cy="154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数据分类（</a:t>
            </a:r>
            <a:r>
              <a:rPr lang="en-US" altLang="zh-CN" sz="2200" dirty="0">
                <a:solidFill>
                  <a:srgbClr val="0000FF"/>
                </a:solidFill>
              </a:rPr>
              <a:t>Classification</a:t>
            </a:r>
            <a:r>
              <a:rPr lang="zh-CN" altLang="en-US" sz="2200" dirty="0">
                <a:solidFill>
                  <a:srgbClr val="0000FF"/>
                </a:solidFill>
              </a:rPr>
              <a:t>）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0" dirty="0"/>
              <a:t>目的：根据新数据样本的属性为其</a:t>
            </a:r>
            <a:r>
              <a:rPr lang="zh-CN" altLang="en-US" sz="2000" b="0" dirty="0">
                <a:solidFill>
                  <a:srgbClr val="FF0000"/>
                </a:solidFill>
              </a:rPr>
              <a:t>分配一个正确的类别</a:t>
            </a:r>
            <a:endParaRPr lang="en-US" altLang="zh-CN" sz="2000" b="0" dirty="0"/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000" b="0" dirty="0"/>
              <a:t>应用：图片识别、信誉证实、医疗诊断、异常检测、情感分析</a:t>
            </a:r>
            <a:r>
              <a:rPr lang="en-US" altLang="zh-CN" sz="2000" b="0" dirty="0"/>
              <a:t>…</a:t>
            </a:r>
            <a:endParaRPr lang="zh-CN" altLang="en-US" sz="2000" b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C7ECE87-E8DA-4D3D-8FA5-B79EF0022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45150"/>
            <a:ext cx="575999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经典的单一分类算法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决策树（</a:t>
            </a:r>
            <a:r>
              <a:rPr lang="en-US" altLang="zh-CN" sz="2000" b="0" dirty="0"/>
              <a:t>Decision Tree</a:t>
            </a:r>
            <a:r>
              <a:rPr lang="zh-CN" altLang="en-US" sz="2000" b="0" dirty="0"/>
              <a:t>）</a:t>
            </a:r>
            <a:endParaRPr lang="en-US" altLang="zh-CN" sz="2000" b="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altLang="zh-CN" sz="2000" b="0" dirty="0"/>
              <a:t>k-</a:t>
            </a:r>
            <a:r>
              <a:rPr lang="zh-CN" altLang="en-US" sz="2000" b="0" dirty="0"/>
              <a:t>近邻（</a:t>
            </a:r>
            <a:r>
              <a:rPr lang="en-US" altLang="zh-CN" sz="2000" b="0" dirty="0"/>
              <a:t>k-Nearest Neighbor</a:t>
            </a:r>
            <a:r>
              <a:rPr lang="zh-CN" altLang="en-US" sz="2000" b="0" dirty="0"/>
              <a:t>）</a:t>
            </a:r>
            <a:endParaRPr lang="en-US" altLang="zh-CN" sz="2000" b="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支持向量机（</a:t>
            </a:r>
            <a:r>
              <a:rPr lang="en-US" altLang="zh-CN" sz="2000" b="0" dirty="0"/>
              <a:t>Support Vector Machine, SVM</a:t>
            </a:r>
            <a:r>
              <a:rPr lang="zh-CN" altLang="en-US" sz="2000" b="0" dirty="0"/>
              <a:t>）</a:t>
            </a:r>
            <a:endParaRPr lang="en-US" altLang="zh-CN" sz="2000" b="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贝叶斯（</a:t>
            </a:r>
            <a:r>
              <a:rPr lang="en-US" altLang="zh-CN" sz="2000" b="0" dirty="0"/>
              <a:t>Bayesian</a:t>
            </a:r>
            <a:r>
              <a:rPr lang="zh-CN" altLang="en-US" sz="2000" b="0" dirty="0"/>
              <a:t>）分类</a:t>
            </a:r>
            <a:endParaRPr lang="en-US" altLang="zh-CN" sz="2000" b="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人工神经网络（</a:t>
            </a:r>
            <a:r>
              <a:rPr lang="en-US" altLang="zh-CN" sz="2000" b="0" dirty="0"/>
              <a:t>Neural Network</a:t>
            </a:r>
            <a:r>
              <a:rPr lang="zh-CN" altLang="en-US" sz="2000" b="0" dirty="0"/>
              <a:t>）</a:t>
            </a:r>
            <a:endParaRPr lang="en-US" altLang="zh-CN" sz="2000" b="0" dirty="0"/>
          </a:p>
          <a:p>
            <a:pPr marL="800100" lvl="1" indent="-34290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关联分类（</a:t>
            </a:r>
            <a:r>
              <a:rPr lang="en-US" altLang="zh-CN" sz="2000" b="0" dirty="0"/>
              <a:t>Association Classification</a:t>
            </a:r>
            <a:r>
              <a:rPr lang="zh-CN" altLang="en-US" sz="2000" b="0" dirty="0"/>
              <a:t>）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6C25378-48AF-467E-A2BD-AFB89CF7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224" y="4474097"/>
            <a:ext cx="2304256" cy="1224136"/>
          </a:xfrm>
          <a:prstGeom prst="cloudCallout">
            <a:avLst>
              <a:gd name="adj1" fmla="val -65846"/>
              <a:gd name="adj2" fmla="val -9632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ea typeface="黑体" panose="02010609060101010101" pitchFamily="49" charset="-122"/>
              </a:rPr>
              <a:t>监督学习（</a:t>
            </a:r>
            <a:r>
              <a:rPr lang="en-US" altLang="zh-CN" sz="1800" b="0" dirty="0">
                <a:ea typeface="黑体" panose="02010609060101010101" pitchFamily="49" charset="-122"/>
              </a:rPr>
              <a:t>Supervised Learning</a:t>
            </a:r>
            <a:r>
              <a:rPr lang="zh-CN" altLang="en-US" sz="1800" b="0" dirty="0">
                <a:ea typeface="黑体" panose="02010609060101010101" pitchFamily="49" charset="-122"/>
              </a:rPr>
              <a:t>）</a:t>
            </a:r>
            <a:endParaRPr lang="en-US" altLang="zh-CN" sz="1800" b="0" dirty="0">
              <a:solidFill>
                <a:schemeClr val="folHlink"/>
              </a:solidFill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9846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dirty="0">
                <a:ea typeface="黑体" pitchFamily="2" charset="-122"/>
              </a:rPr>
              <a:t>提纲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214563"/>
            <a:ext cx="6253163" cy="3881437"/>
          </a:xfrm>
        </p:spPr>
        <p:txBody>
          <a:bodyPr/>
          <a:lstStyle/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分类算法概述</a:t>
            </a: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solidFill>
                  <a:srgbClr val="FF0000"/>
                </a:solidFill>
                <a:ea typeface="黑体" pitchFamily="2" charset="-122"/>
              </a:rPr>
              <a:t>决策树</a:t>
            </a:r>
            <a:endParaRPr lang="en-US" altLang="zh-CN" sz="2200" dirty="0">
              <a:solidFill>
                <a:srgbClr val="FF0000"/>
              </a:solidFill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支持向量机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200" dirty="0">
                <a:ea typeface="黑体" pitchFamily="2" charset="-122"/>
              </a:rPr>
              <a:t>贝叶斯分类</a:t>
            </a:r>
            <a:endParaRPr lang="en-US" altLang="zh-CN" sz="2200" dirty="0">
              <a:ea typeface="黑体" pitchFamily="2" charset="-122"/>
            </a:endParaRPr>
          </a:p>
          <a:p>
            <a:pPr eaLnBrk="1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dirty="0">
                <a:ea typeface="黑体" pitchFamily="2" charset="-122"/>
              </a:rPr>
              <a:t>总</a:t>
            </a:r>
            <a:r>
              <a:rPr lang="zh-CN" altLang="en-US" sz="2200" dirty="0">
                <a:ea typeface="黑体" pitchFamily="2" charset="-122"/>
              </a:rPr>
              <a:t>结</a:t>
            </a:r>
            <a:endParaRPr lang="en-US" altLang="zh-CN" sz="2200" dirty="0">
              <a:ea typeface="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967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1E7E-4291-4CF9-850B-69C4FD4F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 </a:t>
            </a:r>
            <a:r>
              <a:rPr lang="en-US" altLang="zh-CN" dirty="0"/>
              <a:t>(1)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22CD53-E3A6-4F95-9CD2-0F9EDABF0D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540060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64D4A925-CEF9-4FB6-9C4D-23BEDA09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2032001"/>
            <a:ext cx="8640315" cy="276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基本概念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从实例中构造表示分类规则的决策树（</a:t>
            </a:r>
            <a:r>
              <a:rPr lang="zh-CN" altLang="en-US" sz="2000" b="0" dirty="0">
                <a:solidFill>
                  <a:srgbClr val="00B050"/>
                </a:solidFill>
              </a:rPr>
              <a:t>描述属性与类别的关系</a:t>
            </a:r>
            <a:r>
              <a:rPr lang="zh-CN" altLang="en-US" sz="2000" b="0" dirty="0"/>
              <a:t>）</a:t>
            </a:r>
            <a:endParaRPr lang="en-US" altLang="zh-CN" sz="2000" b="0" dirty="0"/>
          </a:p>
          <a:p>
            <a:pPr marL="800100" lvl="1" indent="-342900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zh-CN" altLang="en-US" sz="2000" b="0" dirty="0"/>
              <a:t>类似于流程图的树结构</a:t>
            </a:r>
            <a:endParaRPr lang="en-US" altLang="zh-CN" sz="2000" b="0" dirty="0"/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800" b="0" dirty="0">
                <a:solidFill>
                  <a:srgbClr val="00B050"/>
                </a:solidFill>
              </a:rPr>
              <a:t>内部节点：</a:t>
            </a:r>
            <a:r>
              <a:rPr lang="zh-CN" altLang="en-US" sz="1800" b="0" dirty="0">
                <a:solidFill>
                  <a:srgbClr val="000000"/>
                </a:solidFill>
              </a:rPr>
              <a:t>一个属性变量上的测试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800" b="0" dirty="0">
                <a:solidFill>
                  <a:srgbClr val="00B050"/>
                </a:solidFill>
              </a:rPr>
              <a:t>分枝：</a:t>
            </a:r>
            <a:r>
              <a:rPr lang="zh-CN" altLang="en-US" sz="1800" b="0" dirty="0">
                <a:solidFill>
                  <a:srgbClr val="000000"/>
                </a:solidFill>
              </a:rPr>
              <a:t>一个测试输出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pPr lvl="2">
              <a:lnSpc>
                <a:spcPts val="24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1800" b="0" dirty="0">
                <a:solidFill>
                  <a:srgbClr val="00B050"/>
                </a:solidFill>
              </a:rPr>
              <a:t>叶子节点：</a:t>
            </a:r>
            <a:r>
              <a:rPr lang="zh-CN" altLang="en-US" sz="1800" b="0" dirty="0">
                <a:solidFill>
                  <a:srgbClr val="000000"/>
                </a:solidFill>
              </a:rPr>
              <a:t>类或分布</a:t>
            </a:r>
          </a:p>
        </p:txBody>
      </p:sp>
      <p:sp>
        <p:nvSpPr>
          <p:cNvPr id="4" name="对话气泡: 圆角矩形 3">
            <a:extLst>
              <a:ext uri="{FF2B5EF4-FFF2-40B4-BE49-F238E27FC236}">
                <a16:creationId xmlns:a16="http://schemas.microsoft.com/office/drawing/2014/main" id="{0CAD2532-83E7-4208-929F-23A26B5CAA6E}"/>
              </a:ext>
            </a:extLst>
          </p:cNvPr>
          <p:cNvSpPr/>
          <p:nvPr/>
        </p:nvSpPr>
        <p:spPr bwMode="auto">
          <a:xfrm>
            <a:off x="1371600" y="5084912"/>
            <a:ext cx="2435572" cy="720080"/>
          </a:xfrm>
          <a:prstGeom prst="wedgeRoundRectCallout">
            <a:avLst>
              <a:gd name="adj1" fmla="val 47946"/>
              <a:gd name="adj2" fmla="val -9094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1800" b="0" dirty="0">
                <a:solidFill>
                  <a:srgbClr val="002060"/>
                </a:solidFill>
                <a:cs typeface="Times New Roman" pitchFamily="18" charset="0"/>
              </a:rPr>
              <a:t>描述“</a:t>
            </a:r>
            <a:r>
              <a:rPr lang="en-US" altLang="zh-CN" sz="1800" b="0" dirty="0" err="1">
                <a:solidFill>
                  <a:srgbClr val="002060"/>
                </a:solidFill>
                <a:cs typeface="Times New Roman" pitchFamily="18" charset="0"/>
              </a:rPr>
              <a:t>buys_computer</a:t>
            </a:r>
            <a:r>
              <a:rPr lang="en-US" altLang="zh-CN" sz="1800" b="0" dirty="0">
                <a:solidFill>
                  <a:srgbClr val="002060"/>
                </a:solidFill>
                <a:cs typeface="Times New Roman" pitchFamily="18" charset="0"/>
              </a:rPr>
              <a:t>”</a:t>
            </a:r>
            <a:r>
              <a:rPr lang="zh-CN" altLang="en-US" sz="1800" b="0" dirty="0">
                <a:solidFill>
                  <a:srgbClr val="002060"/>
                </a:solidFill>
                <a:cs typeface="Times New Roman" pitchFamily="18" charset="0"/>
              </a:rPr>
              <a:t>的决策树</a:t>
            </a:r>
            <a:endParaRPr lang="en-GB" altLang="zh-CN" sz="1800" b="0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380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1E7E-4291-4CF9-850B-69C4FD4F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 </a:t>
            </a:r>
            <a:r>
              <a:rPr lang="en-US" altLang="zh-CN" dirty="0"/>
              <a:t>(2)</a:t>
            </a:r>
            <a:endParaRPr lang="zh-CN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D4A925-CEF9-4FB6-9C4D-23BEDA09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2" y="2032001"/>
            <a:ext cx="8640315" cy="427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决策树构造算法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b="0" dirty="0"/>
              <a:t>基本思想：</a:t>
            </a:r>
            <a:r>
              <a:rPr lang="zh-CN" altLang="en-US" sz="2000" b="0" dirty="0">
                <a:solidFill>
                  <a:srgbClr val="FF0000"/>
                </a:solidFill>
              </a:rPr>
              <a:t>基于贪心法递归地分裂输入变量空间的各个单元</a:t>
            </a:r>
            <a:endParaRPr lang="en-US" altLang="zh-CN" sz="2000" b="0" dirty="0">
              <a:solidFill>
                <a:srgbClr val="FF0000"/>
              </a:solidFill>
            </a:endParaRPr>
          </a:p>
          <a:p>
            <a:pPr lvl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</a:pPr>
            <a:r>
              <a:rPr lang="zh-CN" altLang="en-US" sz="2000" b="0" dirty="0"/>
              <a:t>关键步骤（</a:t>
            </a:r>
            <a:r>
              <a:rPr lang="zh-CN" altLang="en-US" sz="2000" b="0" dirty="0">
                <a:solidFill>
                  <a:srgbClr val="00B050"/>
                </a:solidFill>
              </a:rPr>
              <a:t>以</a:t>
            </a:r>
            <a:r>
              <a:rPr lang="en-US" altLang="zh-CN" sz="2000" b="0" dirty="0">
                <a:solidFill>
                  <a:srgbClr val="00B050"/>
                </a:solidFill>
              </a:rPr>
              <a:t>ID3</a:t>
            </a:r>
            <a:r>
              <a:rPr lang="zh-CN" altLang="en-US" sz="2000" b="0" dirty="0">
                <a:solidFill>
                  <a:srgbClr val="00B050"/>
                </a:solidFill>
              </a:rPr>
              <a:t>为例</a:t>
            </a:r>
            <a:r>
              <a:rPr lang="zh-CN" altLang="en-US" sz="2000" b="0" dirty="0"/>
              <a:t>）：</a:t>
            </a:r>
            <a:endParaRPr lang="en-US" altLang="zh-CN" sz="2000" b="0" dirty="0"/>
          </a:p>
          <a:p>
            <a:pPr lvl="2">
              <a:spcBef>
                <a:spcPts val="600"/>
              </a:spcBef>
            </a:pPr>
            <a:r>
              <a:rPr lang="zh-CN" altLang="en-US" sz="1800" b="0" dirty="0">
                <a:solidFill>
                  <a:srgbClr val="000000"/>
                </a:solidFill>
              </a:rPr>
              <a:t>（</a:t>
            </a:r>
            <a:r>
              <a:rPr lang="en-US" altLang="zh-CN" sz="1800" b="0" dirty="0">
                <a:solidFill>
                  <a:srgbClr val="000000"/>
                </a:solidFill>
              </a:rPr>
              <a:t>1</a:t>
            </a:r>
            <a:r>
              <a:rPr lang="zh-CN" altLang="en-US" sz="1800" b="0" dirty="0">
                <a:solidFill>
                  <a:srgbClr val="000000"/>
                </a:solidFill>
              </a:rPr>
              <a:t>）选择测试变量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pPr marL="1257300" lvl="3">
              <a:spcBef>
                <a:spcPts val="600"/>
              </a:spcBef>
            </a:pPr>
            <a:r>
              <a:rPr lang="zh-CN" altLang="zh-CN" sz="1800" b="0" dirty="0">
                <a:solidFill>
                  <a:srgbClr val="0000FF"/>
                </a:solidFill>
              </a:rPr>
              <a:t>①</a:t>
            </a:r>
            <a:r>
              <a:rPr lang="en-US" altLang="zh-CN" sz="1800" b="0" dirty="0">
                <a:solidFill>
                  <a:srgbClr val="0000FF"/>
                </a:solidFill>
              </a:rPr>
              <a:t> </a:t>
            </a:r>
            <a:r>
              <a:rPr lang="zh-CN" altLang="en-US" sz="1800" b="0" dirty="0">
                <a:solidFill>
                  <a:srgbClr val="0000FF"/>
                </a:solidFill>
              </a:rPr>
              <a:t>如果样本都在同一个类，则该节点成为叶子节点</a:t>
            </a:r>
            <a:endParaRPr lang="en-US" altLang="zh-CN" sz="1800" b="0" dirty="0">
              <a:solidFill>
                <a:srgbClr val="0000FF"/>
              </a:solidFill>
            </a:endParaRPr>
          </a:p>
          <a:p>
            <a:pPr marL="1257300" lvl="3">
              <a:spcBef>
                <a:spcPts val="600"/>
              </a:spcBef>
            </a:pPr>
            <a:r>
              <a:rPr lang="zh-CN" altLang="en-US" sz="1800" b="0" dirty="0">
                <a:solidFill>
                  <a:srgbClr val="0000FF"/>
                </a:solidFill>
              </a:rPr>
              <a:t>②</a:t>
            </a:r>
            <a:r>
              <a:rPr lang="en-US" altLang="zh-CN" sz="1800" b="0" dirty="0">
                <a:solidFill>
                  <a:srgbClr val="0000FF"/>
                </a:solidFill>
              </a:rPr>
              <a:t> </a:t>
            </a:r>
            <a:r>
              <a:rPr lang="zh-CN" altLang="en-US" sz="1800" b="0" dirty="0">
                <a:solidFill>
                  <a:srgbClr val="0000FF"/>
                </a:solidFill>
              </a:rPr>
              <a:t>否则，选择信息增益最高的变量作为该节点的测试变量</a:t>
            </a:r>
            <a:endParaRPr lang="en-US" altLang="zh-CN" sz="1800" b="0" dirty="0">
              <a:solidFill>
                <a:srgbClr val="0000FF"/>
              </a:solidFill>
            </a:endParaRPr>
          </a:p>
          <a:p>
            <a:pPr lvl="2">
              <a:spcBef>
                <a:spcPts val="600"/>
              </a:spcBef>
            </a:pPr>
            <a:r>
              <a:rPr lang="zh-CN" altLang="en-US" sz="1800" b="0" dirty="0">
                <a:solidFill>
                  <a:srgbClr val="000000"/>
                </a:solidFill>
              </a:rPr>
              <a:t>（</a:t>
            </a:r>
            <a:r>
              <a:rPr lang="en-US" altLang="zh-CN" sz="1800" b="0" dirty="0">
                <a:solidFill>
                  <a:srgbClr val="000000"/>
                </a:solidFill>
              </a:rPr>
              <a:t>2</a:t>
            </a:r>
            <a:r>
              <a:rPr lang="zh-CN" altLang="en-US" sz="1800" b="0" dirty="0">
                <a:solidFill>
                  <a:srgbClr val="000000"/>
                </a:solidFill>
              </a:rPr>
              <a:t>）递归分裂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pPr lvl="2">
              <a:spcBef>
                <a:spcPts val="600"/>
              </a:spcBef>
            </a:pPr>
            <a:r>
              <a:rPr lang="zh-CN" altLang="en-US" sz="1800" b="0" dirty="0">
                <a:solidFill>
                  <a:srgbClr val="000000"/>
                </a:solidFill>
              </a:rPr>
              <a:t>（</a:t>
            </a:r>
            <a:r>
              <a:rPr lang="en-US" altLang="zh-CN" sz="1800" b="0" dirty="0">
                <a:solidFill>
                  <a:srgbClr val="000000"/>
                </a:solidFill>
              </a:rPr>
              <a:t>3</a:t>
            </a:r>
            <a:r>
              <a:rPr lang="zh-CN" altLang="en-US" sz="1800" b="0" dirty="0">
                <a:solidFill>
                  <a:srgbClr val="000000"/>
                </a:solidFill>
              </a:rPr>
              <a:t>）递归分裂步骤停止，仅当下列条件之一成立</a:t>
            </a:r>
            <a:endParaRPr lang="en-US" altLang="zh-CN" sz="1800" b="0" dirty="0">
              <a:solidFill>
                <a:srgbClr val="000000"/>
              </a:solidFill>
            </a:endParaRPr>
          </a:p>
          <a:p>
            <a:pPr marL="1257300" lvl="3">
              <a:spcBef>
                <a:spcPts val="600"/>
              </a:spcBef>
            </a:pPr>
            <a:r>
              <a:rPr lang="zh-CN" altLang="zh-CN" sz="1800" b="0" dirty="0">
                <a:solidFill>
                  <a:srgbClr val="0000FF"/>
                </a:solidFill>
              </a:rPr>
              <a:t>①</a:t>
            </a:r>
            <a:r>
              <a:rPr lang="en-US" altLang="zh-CN" sz="1800" b="0" dirty="0">
                <a:solidFill>
                  <a:srgbClr val="0000FF"/>
                </a:solidFill>
              </a:rPr>
              <a:t> </a:t>
            </a:r>
            <a:r>
              <a:rPr lang="zh-CN" altLang="en-US" sz="1800" b="0" dirty="0">
                <a:solidFill>
                  <a:srgbClr val="0000FF"/>
                </a:solidFill>
              </a:rPr>
              <a:t>给定节点的所有样本属于同一类</a:t>
            </a:r>
            <a:endParaRPr lang="en-US" altLang="zh-CN" sz="1800" b="0" dirty="0">
              <a:solidFill>
                <a:srgbClr val="0000FF"/>
              </a:solidFill>
            </a:endParaRPr>
          </a:p>
          <a:p>
            <a:pPr marL="1257300" lvl="3">
              <a:spcBef>
                <a:spcPts val="600"/>
              </a:spcBef>
            </a:pPr>
            <a:r>
              <a:rPr lang="zh-CN" altLang="en-US" sz="1800" b="0" dirty="0">
                <a:solidFill>
                  <a:srgbClr val="0000FF"/>
                </a:solidFill>
              </a:rPr>
              <a:t>② 没有剩余属性变量可用来进一步分裂样本</a:t>
            </a:r>
            <a:endParaRPr lang="en-US" altLang="zh-CN" sz="1800" b="0" dirty="0">
              <a:solidFill>
                <a:srgbClr val="0000FF"/>
              </a:solidFill>
            </a:endParaRPr>
          </a:p>
          <a:p>
            <a:pPr marL="1257300" lvl="3">
              <a:spcBef>
                <a:spcPts val="600"/>
              </a:spcBef>
            </a:pPr>
            <a:r>
              <a:rPr lang="zh-CN" altLang="en-US" sz="1800" b="0" dirty="0">
                <a:solidFill>
                  <a:srgbClr val="0000FF"/>
                </a:solidFill>
              </a:rPr>
              <a:t>③  一个分枝没有样本</a:t>
            </a:r>
            <a:endParaRPr lang="en-US" altLang="zh-CN" sz="1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0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CEF7391-A13A-4F6F-B497-70BF2411E5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31640" y="2852936"/>
                <a:ext cx="7344816" cy="3816423"/>
              </a:xfrm>
            </p:spPr>
            <p:txBody>
              <a:bodyPr/>
              <a:lstStyle/>
              <a:p>
                <a:pPr marL="5715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zh-CN" altLang="en-US" sz="1800" dirty="0">
                    <a:solidFill>
                      <a:srgbClr val="000000"/>
                    </a:solidFill>
                  </a:rPr>
                  <a:t>设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S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是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s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个带类标记的数据样本的集合，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F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是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n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个属性变量的集合，有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m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个类</a:t>
                </a:r>
                <a:r>
                  <a:rPr lang="en-US" altLang="zh-CN" sz="1800" dirty="0">
                    <a:solidFill>
                      <a:srgbClr val="000000"/>
                    </a:solidFill>
                  </a:rPr>
                  <a:t>{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zh-CN" sz="1800" baseline="-25000" dirty="0">
                    <a:solidFill>
                      <a:srgbClr val="000000"/>
                    </a:solidFill>
                  </a:rPr>
                  <a:t>1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+mn-lt"/>
                  </a:rPr>
                  <a:t>,</a:t>
                </a:r>
                <a:r>
                  <a:rPr lang="en-US" altLang="zh-CN" sz="1800" dirty="0">
                    <a:solidFill>
                      <a:srgbClr val="000000"/>
                    </a:solidFill>
                  </a:rPr>
                  <a:t>… , 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zh-CN" sz="1800" i="1" baseline="-25000" dirty="0">
                    <a:solidFill>
                      <a:srgbClr val="000000"/>
                    </a:solidFill>
                  </a:rPr>
                  <a:t>m</a:t>
                </a:r>
                <a:r>
                  <a:rPr lang="en-US" altLang="zh-CN" sz="1800" dirty="0">
                    <a:solidFill>
                      <a:srgbClr val="000000"/>
                    </a:solidFill>
                  </a:rPr>
                  <a:t>}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，</a:t>
                </a:r>
                <a:r>
                  <a:rPr lang="en-US" altLang="zh-CN" sz="1800" i="1" dirty="0" err="1">
                    <a:solidFill>
                      <a:srgbClr val="000000"/>
                    </a:solidFill>
                  </a:rPr>
                  <a:t>s</a:t>
                </a:r>
                <a:r>
                  <a:rPr lang="en-US" altLang="zh-CN" sz="1800" i="1" baseline="-25000" dirty="0" err="1">
                    <a:solidFill>
                      <a:srgbClr val="000000"/>
                    </a:solidFill>
                  </a:rPr>
                  <a:t>i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是类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c</a:t>
                </a:r>
                <a:r>
                  <a:rPr lang="en-US" altLang="zh-CN" sz="1800" i="1" baseline="-25000" dirty="0">
                    <a:solidFill>
                      <a:srgbClr val="000000"/>
                    </a:solidFill>
                  </a:rPr>
                  <a:t>i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中的样本数，对每个样本分类的期望信息为：</a:t>
                </a:r>
                <a:endParaRPr lang="en-US" altLang="zh-CN" sz="1800" dirty="0">
                  <a:solidFill>
                    <a:srgbClr val="000000"/>
                  </a:solidFill>
                </a:endParaRPr>
              </a:p>
              <a:p>
                <a:pPr marL="45720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zh-CN" altLang="zh-CN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zh-CN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altLang="zh-CN" sz="18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zh-CN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altLang="zh-CN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ctrlPr>
                                <a:rPr lang="zh-CN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zh-CN" altLang="zh-CN" sz="18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8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18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i="0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  <m:sSub>
                                <m:sSubPr>
                                  <m:ctrlPr>
                                    <a:rPr lang="zh-CN" altLang="zh-CN" sz="18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8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CN" sz="1800" i="1" dirty="0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1800" dirty="0"/>
              </a:p>
              <a:p>
                <a:pPr marL="5715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zh-CN" altLang="en-US" sz="1800" dirty="0">
                    <a:solidFill>
                      <a:srgbClr val="000000"/>
                    </a:solidFill>
                  </a:rPr>
                  <a:t>设属性变量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8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⋯</m:t>
                        </m:r>
                        <m:r>
                          <a:rPr lang="en-US" altLang="zh-CN" sz="1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CN" sz="18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18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</a:rPr>
                  <a:t>（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A</a:t>
                </a:r>
                <a:r>
                  <a:rPr lang="en-US" altLang="zh-CN" sz="1800" dirty="0">
                    <a:solidFill>
                      <a:srgbClr val="000000"/>
                    </a:solidFill>
                    <a:latin typeface="+mn-lt"/>
                    <a:ea typeface="Cambria Math" panose="02040503050406030204" pitchFamily="18" charset="0"/>
                  </a:rPr>
                  <a:t>∈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F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），可用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A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将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S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划分为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v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个子集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⋯</m:t>
                    </m:r>
                    <m:r>
                      <a:rPr lang="en-US" altLang="zh-CN" sz="18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sz="18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1800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altLang="zh-CN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1800" dirty="0">
                    <a:solidFill>
                      <a:srgbClr val="000000"/>
                    </a:solidFill>
                  </a:rPr>
                  <a:t>的熵或期望信息为：</a:t>
                </a:r>
                <a:endParaRPr lang="en-US" altLang="zh-CN" sz="1800" dirty="0">
                  <a:solidFill>
                    <a:srgbClr val="000000"/>
                  </a:solidFill>
                </a:endParaRPr>
              </a:p>
              <a:p>
                <a:pPr marL="457200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altLang="zh-CN" sz="18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𝑣</m:t>
                          </m:r>
                        </m:sup>
                        <m:e>
                          <m:f>
                            <m:fPr>
                              <m:ctrlPr>
                                <a:rPr lang="zh-CN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zh-CN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zh-CN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等线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𝑚𝑗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nary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𝐼</m:t>
                      </m:r>
                      <m:d>
                        <m:dPr>
                          <m:ctrlPr>
                            <a:rPr lang="zh-CN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zh-CN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等线" panose="02010600030101010101" pitchFamily="2" charset="-122"/>
                                  <a:cs typeface="Times New Roman" panose="02020603050405020304" pitchFamily="18" charset="0"/>
                                </a:rPr>
                                <m:t>𝑚𝑗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1800" dirty="0"/>
              </a:p>
              <a:p>
                <a:pPr marL="5715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zh-CN" altLang="en-US" sz="1800" dirty="0">
                    <a:solidFill>
                      <a:srgbClr val="000000"/>
                    </a:solidFill>
                  </a:rPr>
                  <a:t>以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A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作为测试变量（即在</a:t>
                </a:r>
                <a:r>
                  <a:rPr lang="en-US" altLang="zh-CN" sz="1800" i="1" dirty="0">
                    <a:solidFill>
                      <a:srgbClr val="000000"/>
                    </a:solidFill>
                  </a:rPr>
                  <a:t>A</a:t>
                </a:r>
                <a:r>
                  <a:rPr lang="zh-CN" altLang="en-US" sz="1800" dirty="0">
                    <a:solidFill>
                      <a:srgbClr val="000000"/>
                    </a:solidFill>
                  </a:rPr>
                  <a:t>上分裂）所获得的信息增益为：</a:t>
                </a:r>
                <a:endParaRPr lang="en-US" altLang="zh-CN" sz="1800" dirty="0">
                  <a:solidFill>
                    <a:srgbClr val="000000"/>
                  </a:solidFill>
                </a:endParaRPr>
              </a:p>
              <a:p>
                <a:pPr marL="5715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𝐺𝑎𝑖𝑛</m:t>
                      </m:r>
                      <m:d>
                        <m:dPr>
                          <m:begChr m:val=""/>
                          <m:ctrlP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"/>
                          <m:ctrlP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⋯,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altLang="zh-CN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"/>
                          <m:ctrlPr>
                            <a:rPr lang="en-US" altLang="zh-CN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endChr m:val=""/>
                              <m:ctrlP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内容占位符 2">
                <a:extLst>
                  <a:ext uri="{FF2B5EF4-FFF2-40B4-BE49-F238E27FC236}">
                    <a16:creationId xmlns:a16="http://schemas.microsoft.com/office/drawing/2014/main" id="{3CEF7391-A13A-4F6F-B497-70BF2411E5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1640" y="2852936"/>
                <a:ext cx="7344816" cy="3816423"/>
              </a:xfrm>
              <a:blipFill>
                <a:blip r:embed="rId2"/>
                <a:stretch>
                  <a:fillRect t="-1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79581E7E-4291-4CF9-850B-69C4FD4F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 </a:t>
            </a:r>
            <a:r>
              <a:rPr lang="en-US" altLang="zh-CN" dirty="0"/>
              <a:t>(3)</a:t>
            </a:r>
            <a:endParaRPr lang="zh-CN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D4A925-CEF9-4FB6-9C4D-23BEDA09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136260" cy="89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决策树构造算法</a:t>
            </a:r>
            <a:endParaRPr lang="en-US" altLang="zh-CN" sz="2200" dirty="0">
              <a:solidFill>
                <a:srgbClr val="0000FF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zh-CN" altLang="en-US" sz="2000" b="0" dirty="0"/>
              <a:t>   选择测试变量：</a:t>
            </a:r>
            <a:endParaRPr lang="en-US" altLang="zh-CN" sz="18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59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581E7E-4291-4CF9-850B-69C4FD4F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决策树 </a:t>
            </a:r>
            <a:r>
              <a:rPr lang="en-US" altLang="zh-CN" dirty="0"/>
              <a:t>(4)</a:t>
            </a:r>
            <a:endParaRPr lang="zh-CN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4D4A925-CEF9-4FB6-9C4D-23BEDA09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032001"/>
            <a:ext cx="8136260" cy="532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w"/>
            </a:pPr>
            <a:r>
              <a:rPr lang="zh-CN" altLang="en-US" sz="2200" dirty="0">
                <a:solidFill>
                  <a:srgbClr val="0000FF"/>
                </a:solidFill>
              </a:rPr>
              <a:t>决策树构造算法</a:t>
            </a:r>
            <a:endParaRPr lang="en-US" altLang="zh-CN" sz="2200" dirty="0">
              <a:solidFill>
                <a:srgbClr val="0000FF"/>
              </a:solidFill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E46566A4-13C1-443C-8EF0-C056EFB60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24077"/>
              </p:ext>
            </p:extLst>
          </p:nvPr>
        </p:nvGraphicFramePr>
        <p:xfrm>
          <a:off x="684768" y="2492896"/>
          <a:ext cx="417646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6">
                  <a:extLst>
                    <a:ext uri="{9D8B030D-6E8A-4147-A177-3AD203B41FA5}">
                      <a16:colId xmlns:a16="http://schemas.microsoft.com/office/drawing/2014/main" val="3446046527"/>
                    </a:ext>
                  </a:extLst>
                </a:gridCol>
              </a:tblGrid>
              <a:tr h="908303">
                <a:tc>
                  <a:txBody>
                    <a:bodyPr/>
                    <a:lstStyle/>
                    <a:p>
                      <a:pPr marL="539750" indent="-539750">
                        <a:buNone/>
                      </a:pPr>
                      <a:r>
                        <a:rPr lang="zh-CN" altLang="en-US" sz="1800" b="1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输入：</a:t>
                      </a:r>
                      <a:r>
                        <a:rPr lang="en-US" altLang="zh-CN" sz="1800" b="0" i="1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S</a:t>
                      </a:r>
                      <a:r>
                        <a:rPr lang="zh-CN" altLang="en-US" sz="1800" b="0" i="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altLang="en-US" sz="1800" b="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带有类标记的训练数据集；</a:t>
                      </a:r>
                      <a:endParaRPr lang="en-US" altLang="zh-CN" sz="1800" b="0" kern="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  <a:p>
                      <a:pPr marL="539750" indent="-539750">
                        <a:buNone/>
                      </a:pPr>
                      <a:r>
                        <a:rPr lang="en-US" altLang="zh-CN" sz="1800" b="0" i="1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       F</a:t>
                      </a:r>
                      <a:r>
                        <a:rPr lang="zh-CN" altLang="en-US" sz="1800" b="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：属性变量集；</a:t>
                      </a:r>
                      <a:r>
                        <a:rPr lang="en-US" altLang="zh-CN" sz="1800" b="0" i="1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ε</a:t>
                      </a:r>
                      <a:r>
                        <a:rPr lang="zh-CN" altLang="en-US" sz="1800" b="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：信息增益阈值</a:t>
                      </a:r>
                      <a:endParaRPr lang="en-US" altLang="zh-CN" sz="1800" b="0" kern="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  <a:p>
                      <a:pPr marL="0" indent="0">
                        <a:buNone/>
                      </a:pPr>
                      <a:r>
                        <a:rPr lang="zh-CN" altLang="en-US" sz="1800" b="1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输出：</a:t>
                      </a:r>
                      <a:r>
                        <a:rPr lang="en-US" altLang="zh-CN" sz="1800" b="0" i="1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T</a:t>
                      </a:r>
                      <a:r>
                        <a:rPr lang="zh-CN" altLang="en-US" sz="1800" b="0" i="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，</a:t>
                      </a:r>
                      <a:r>
                        <a:rPr lang="zh-CN" altLang="en-US" sz="1800" b="0" kern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决策树（类标记）</a:t>
                      </a:r>
                      <a:endParaRPr lang="en-US" altLang="zh-CN" sz="1800" b="0" kern="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94168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D78CA128-998B-4CCA-8A5C-981F35856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3333"/>
              </p:ext>
            </p:extLst>
          </p:nvPr>
        </p:nvGraphicFramePr>
        <p:xfrm>
          <a:off x="4861233" y="2492896"/>
          <a:ext cx="4247272" cy="4104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272">
                  <a:extLst>
                    <a:ext uri="{9D8B030D-6E8A-4147-A177-3AD203B41FA5}">
                      <a16:colId xmlns:a16="http://schemas.microsoft.com/office/drawing/2014/main" val="3446046527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pPr marL="269875" indent="-269875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114300" algn="l"/>
                          <a:tab pos="269875" algn="l"/>
                          <a:tab pos="342900" algn="l"/>
                        </a:tabLst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9.  </a:t>
                      </a:r>
                      <a:r>
                        <a:rPr lang="en-US" altLang="zh-CN" sz="1800" b="0" i="1" kern="1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1800" b="0" i="1" kern="100" baseline="-25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1800" b="0" kern="1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</a:t>
                      </a:r>
                      <a:r>
                        <a:rPr lang="en-US" altLang="zh-CN" sz="1800" b="0" kern="1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arg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max{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Gain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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}</a:t>
                      </a:r>
                      <a:endParaRPr lang="zh-CN" altLang="zh-CN" sz="1800" b="0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10.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Gain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1800" b="0" i="1" kern="10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)&lt;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Then</a:t>
                      </a:r>
                      <a:endParaRPr lang="zh-CN" altLang="zh-CN" sz="1800" b="1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447675" indent="-447675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11. 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为单节点树，通过多数表决将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中实例最多的类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800" b="0" i="1" kern="10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作为该节点的类标记</a:t>
                      </a:r>
                      <a:endParaRPr lang="zh-CN" altLang="zh-CN" sz="1800" b="0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12.  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Return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zh-CN" sz="1800" b="0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13.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Else </a:t>
                      </a:r>
                      <a:endParaRPr lang="zh-CN" altLang="zh-CN" sz="1800" b="1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355600" indent="-35560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14.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For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=0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Do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//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考察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1800" b="0" i="1" kern="10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的每一个可能取值</a:t>
                      </a:r>
                      <a:endParaRPr lang="zh-CN" altLang="zh-CN" sz="1800" b="0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895350" indent="-89535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15.    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得到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中在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1800" b="0" i="1" kern="10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上具有</a:t>
                      </a:r>
                      <a:r>
                        <a:rPr lang="en-US" altLang="zh-CN" sz="1800" b="0" i="1" kern="1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1800" b="0" i="1" kern="100" baseline="-25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值得样本集</a:t>
                      </a:r>
                      <a:r>
                        <a:rPr lang="en-US" altLang="zh-CN" sz="1800" b="0" i="1" kern="1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800" b="0" i="1" kern="100" baseline="-25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j</a:t>
                      </a:r>
                      <a:endParaRPr lang="zh-CN" altLang="zh-CN" sz="1800" b="0" kern="100" baseline="-25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539750" indent="-53975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16.   </a:t>
                      </a:r>
                      <a:r>
                        <a:rPr lang="en-US" altLang="zh-CN" sz="1800" b="0" kern="1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createDecisionTree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CN" sz="1800" b="0" i="1" kern="100" baseline="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800" b="0" i="1" kern="100" baseline="-25000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\{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zh-CN" sz="1800" b="0" i="1" kern="10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},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800" b="0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200"/>
                        </a:spcBef>
                        <a:buNone/>
                      </a:pPr>
                      <a:r>
                        <a:rPr lang="en-US" altLang="zh-CN" sz="1800" b="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17. </a:t>
                      </a:r>
                      <a:r>
                        <a:rPr lang="en-US" altLang="zh-CN" sz="1800" b="1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</a:rPr>
                        <a:t>End For</a:t>
                      </a:r>
                      <a:endParaRPr lang="en-US" altLang="zh-CN" sz="1800" b="1" kern="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94168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2DB173A7-780B-4A21-9F3D-EC7F35757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386455"/>
              </p:ext>
            </p:extLst>
          </p:nvPr>
        </p:nvGraphicFramePr>
        <p:xfrm>
          <a:off x="684768" y="3407296"/>
          <a:ext cx="4176464" cy="319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3446046527"/>
                    </a:ext>
                  </a:extLst>
                </a:gridCol>
              </a:tblGrid>
              <a:tr h="39078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zh-CN" altLang="en-US" sz="1800" b="1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+mn-cs"/>
                        </a:rPr>
                        <a:t>步骤：</a:t>
                      </a:r>
                      <a:endParaRPr lang="en-US" altLang="zh-CN" sz="1800" b="1" kern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74627"/>
                  </a:ext>
                </a:extLst>
              </a:tr>
              <a:tr h="2799272">
                <a:tc>
                  <a:txBody>
                    <a:bodyPr/>
                    <a:lstStyle/>
                    <a:p>
                      <a:pPr marL="88900" indent="-8890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342900" algn="l"/>
                        </a:tabLst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If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所有样本属于同个类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800" b="0" i="1" kern="10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altLang="en-US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Then</a:t>
                      </a:r>
                      <a:endParaRPr lang="zh-CN" altLang="zh-CN" sz="1800" b="1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539750" indent="-53975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2.   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为单节点树，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800" b="0" i="1" kern="10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为该节点的类标记</a:t>
                      </a:r>
                      <a:endParaRPr lang="zh-CN" altLang="zh-CN" sz="1800" b="0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3.   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Return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zh-CN" sz="1800" b="0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End if</a:t>
                      </a:r>
                      <a:endParaRPr lang="zh-CN" altLang="zh-CN" sz="1800" b="1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266700" indent="-26670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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Then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60000" indent="-36000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6.  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为单节点树，将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中实例最多的类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 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altLang="zh-CN" sz="1800" b="0" i="1" kern="100" baseline="-25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zh-CN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宋体" panose="02010600030101010101" pitchFamily="2" charset="-122"/>
                        </a:rPr>
                        <a:t>作为该节点的类标记</a:t>
                      </a:r>
                      <a:endParaRPr lang="en-US" altLang="zh-CN" sz="1800" b="0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宋体" panose="02010600030101010101" pitchFamily="2" charset="-122"/>
                      </a:endParaRPr>
                    </a:p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7.  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Return</a:t>
                      </a: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800" b="0" i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T</a:t>
                      </a:r>
                      <a:endParaRPr lang="zh-CN" altLang="zh-CN" sz="1800" b="0" kern="100" baseline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spcBef>
                          <a:spcPts val="200"/>
                        </a:spcBef>
                        <a:spcAft>
                          <a:spcPts val="0"/>
                        </a:spcAft>
                        <a:buNone/>
                        <a:tabLst>
                          <a:tab pos="114300" algn="l"/>
                          <a:tab pos="228600" algn="l"/>
                          <a:tab pos="342900" algn="l"/>
                        </a:tabLst>
                      </a:pPr>
                      <a:r>
                        <a:rPr lang="en-US" altLang="zh-CN" sz="1800" b="0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8. </a:t>
                      </a:r>
                      <a:r>
                        <a:rPr lang="en-US" altLang="zh-CN" sz="1800" b="1" kern="100" baseline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End If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94168"/>
                  </a:ext>
                </a:extLst>
              </a:tr>
            </a:tbl>
          </a:graphicData>
        </a:graphic>
      </p:graphicFrame>
      <p:sp>
        <p:nvSpPr>
          <p:cNvPr id="13" name="AutoShape 4">
            <a:extLst>
              <a:ext uri="{FF2B5EF4-FFF2-40B4-BE49-F238E27FC236}">
                <a16:creationId xmlns:a16="http://schemas.microsoft.com/office/drawing/2014/main" id="{0ECED349-399A-46F2-9DE4-5B12BB650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1" y="5805264"/>
            <a:ext cx="2448272" cy="709587"/>
          </a:xfrm>
          <a:prstGeom prst="cloudCallout">
            <a:avLst>
              <a:gd name="adj1" fmla="val -42664"/>
              <a:gd name="adj2" fmla="val -7855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zh-CN" altLang="en-US" sz="1800" b="0" dirty="0">
                <a:ea typeface="黑体" panose="02010609060101010101" pitchFamily="49" charset="-122"/>
              </a:rPr>
              <a:t>复杂度</a:t>
            </a:r>
            <a:r>
              <a:rPr lang="en-US" altLang="zh-CN" sz="1800" b="0" i="1" dirty="0">
                <a:solidFill>
                  <a:srgbClr val="FF0000"/>
                </a:solidFill>
                <a:ea typeface="黑体" panose="02010609060101010101" pitchFamily="49" charset="-122"/>
              </a:rPr>
              <a:t>O</a:t>
            </a:r>
            <a:r>
              <a:rPr lang="en-US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(</a:t>
            </a:r>
            <a:r>
              <a:rPr lang="en-US" altLang="zh-CN" sz="1800" b="0" i="1" dirty="0" err="1">
                <a:solidFill>
                  <a:srgbClr val="FF0000"/>
                </a:solidFill>
                <a:ea typeface="黑体" panose="02010609060101010101" pitchFamily="49" charset="-122"/>
              </a:rPr>
              <a:t>sn</a:t>
            </a:r>
            <a:r>
              <a:rPr lang="en-US" altLang="zh-CN" sz="1800" b="0" dirty="0" err="1">
                <a:solidFill>
                  <a:srgbClr val="FF0000"/>
                </a:solidFill>
                <a:ea typeface="黑体" panose="02010609060101010101" pitchFamily="49" charset="-122"/>
              </a:rPr>
              <a:t>|</a:t>
            </a:r>
            <a:r>
              <a:rPr lang="en-US" altLang="zh-CN" sz="1800" b="0" i="1" dirty="0" err="1">
                <a:solidFill>
                  <a:srgbClr val="FF0000"/>
                </a:solidFill>
                <a:ea typeface="黑体" panose="02010609060101010101" pitchFamily="49" charset="-122"/>
              </a:rPr>
              <a:t>T</a:t>
            </a:r>
            <a:r>
              <a:rPr lang="en-US" altLang="zh-CN" sz="1800" b="0" dirty="0">
                <a:solidFill>
                  <a:srgbClr val="FF0000"/>
                </a:solidFill>
                <a:ea typeface="黑体" panose="02010609060101010101" pitchFamily="49" charset="-122"/>
              </a:rPr>
              <a:t>|)</a:t>
            </a:r>
          </a:p>
        </p:txBody>
      </p:sp>
    </p:spTree>
    <p:extLst>
      <p:ext uri="{BB962C8B-B14F-4D97-AF65-F5344CB8AC3E}">
        <p14:creationId xmlns:p14="http://schemas.microsoft.com/office/powerpoint/2010/main" val="4166509287"/>
      </p:ext>
    </p:extLst>
  </p:cSld>
  <p:clrMapOvr>
    <a:masterClrMapping/>
  </p:clrMapOvr>
</p:sld>
</file>

<file path=ppt/theme/theme1.xml><?xml version="1.0" encoding="utf-8"?>
<a:theme xmlns:a="http://schemas.openxmlformats.org/drawingml/2006/main" name="Straight Edge">
  <a:themeElements>
    <a:clrScheme name="Straight Edge 2">
      <a:dk1>
        <a:srgbClr val="003366"/>
      </a:dk1>
      <a:lt1>
        <a:srgbClr val="FFFFFF"/>
      </a:lt1>
      <a:dk2>
        <a:srgbClr val="003366"/>
      </a:dk2>
      <a:lt2>
        <a:srgbClr val="E3E2C7"/>
      </a:lt2>
      <a:accent1>
        <a:srgbClr val="CCCC99"/>
      </a:accent1>
      <a:accent2>
        <a:srgbClr val="003366"/>
      </a:accent2>
      <a:accent3>
        <a:srgbClr val="FFFFFF"/>
      </a:accent3>
      <a:accent4>
        <a:srgbClr val="002A56"/>
      </a:accent4>
      <a:accent5>
        <a:srgbClr val="E2E2CA"/>
      </a:accent5>
      <a:accent6>
        <a:srgbClr val="002D5C"/>
      </a:accent6>
      <a:hlink>
        <a:srgbClr val="003366"/>
      </a:hlink>
      <a:folHlink>
        <a:srgbClr val="800000"/>
      </a:folHlink>
    </a:clrScheme>
    <a:fontScheme name="Straight Edg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1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黑体" pitchFamily="2" charset="-122"/>
          </a:defRPr>
        </a:defPPr>
      </a:lstStyle>
    </a:lnDef>
  </a:objectDefaults>
  <a:extraClrSchemeLst>
    <a:extraClrScheme>
      <a:clrScheme name="Straight Edge 1">
        <a:dk1>
          <a:srgbClr val="008080"/>
        </a:dk1>
        <a:lt1>
          <a:srgbClr val="FFFFCC"/>
        </a:lt1>
        <a:dk2>
          <a:srgbClr val="009999"/>
        </a:dk2>
        <a:lt2>
          <a:srgbClr val="FFFF99"/>
        </a:lt2>
        <a:accent1>
          <a:srgbClr val="336699"/>
        </a:accent1>
        <a:accent2>
          <a:srgbClr val="FFFF99"/>
        </a:accent2>
        <a:accent3>
          <a:srgbClr val="AACACA"/>
        </a:accent3>
        <a:accent4>
          <a:srgbClr val="DADAAE"/>
        </a:accent4>
        <a:accent5>
          <a:srgbClr val="ADB8CA"/>
        </a:accent5>
        <a:accent6>
          <a:srgbClr val="E7E78A"/>
        </a:accent6>
        <a:hlink>
          <a:srgbClr val="FFFFCC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ight Edge 2">
        <a:dk1>
          <a:srgbClr val="003366"/>
        </a:dk1>
        <a:lt1>
          <a:srgbClr val="FFFFFF"/>
        </a:lt1>
        <a:dk2>
          <a:srgbClr val="003366"/>
        </a:dk2>
        <a:lt2>
          <a:srgbClr val="E3E2C7"/>
        </a:lt2>
        <a:accent1>
          <a:srgbClr val="CCCC99"/>
        </a:accent1>
        <a:accent2>
          <a:srgbClr val="003366"/>
        </a:accent2>
        <a:accent3>
          <a:srgbClr val="FFFFFF"/>
        </a:accent3>
        <a:accent4>
          <a:srgbClr val="002A56"/>
        </a:accent4>
        <a:accent5>
          <a:srgbClr val="E2E2CA"/>
        </a:accent5>
        <a:accent6>
          <a:srgbClr val="002D5C"/>
        </a:accent6>
        <a:hlink>
          <a:srgbClr val="003366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2D2D2D"/>
        </a:accent6>
        <a:hlink>
          <a:srgbClr val="80808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ight Edge 4">
        <a:dk1>
          <a:srgbClr val="5F5F5F"/>
        </a:dk1>
        <a:lt1>
          <a:srgbClr val="FFFFFF"/>
        </a:lt1>
        <a:dk2>
          <a:srgbClr val="003366"/>
        </a:dk2>
        <a:lt2>
          <a:srgbClr val="FFFFFF"/>
        </a:lt2>
        <a:accent1>
          <a:srgbClr val="7E003F"/>
        </a:accent1>
        <a:accent2>
          <a:srgbClr val="DDDDDD"/>
        </a:accent2>
        <a:accent3>
          <a:srgbClr val="AAADB8"/>
        </a:accent3>
        <a:accent4>
          <a:srgbClr val="DADADA"/>
        </a:accent4>
        <a:accent5>
          <a:srgbClr val="C0AAAF"/>
        </a:accent5>
        <a:accent6>
          <a:srgbClr val="C8C8C8"/>
        </a:accent6>
        <a:hlink>
          <a:srgbClr val="969696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Designs\Straight Edge.pot</Template>
  <TotalTime>4028</TotalTime>
  <Words>3474</Words>
  <Application>Microsoft Office PowerPoint</Application>
  <PresentationFormat>全屏显示(4:3)</PresentationFormat>
  <Paragraphs>433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等线</vt:lpstr>
      <vt:lpstr>黑体</vt:lpstr>
      <vt:lpstr>宋体</vt:lpstr>
      <vt:lpstr>Arial</vt:lpstr>
      <vt:lpstr>Cambria Math</vt:lpstr>
      <vt:lpstr>Symbol</vt:lpstr>
      <vt:lpstr>Times New Roman</vt:lpstr>
      <vt:lpstr>Wingdings</vt:lpstr>
      <vt:lpstr>Straight Edge</vt:lpstr>
      <vt:lpstr>第8章 分类算法 </vt:lpstr>
      <vt:lpstr>提纲</vt:lpstr>
      <vt:lpstr>分类算法概述 (1)</vt:lpstr>
      <vt:lpstr>分类算法概述 (2)</vt:lpstr>
      <vt:lpstr>提纲</vt:lpstr>
      <vt:lpstr>决策树 (1)</vt:lpstr>
      <vt:lpstr>决策树 (2)</vt:lpstr>
      <vt:lpstr>决策树 (3)</vt:lpstr>
      <vt:lpstr>决策树 (4)</vt:lpstr>
      <vt:lpstr>决策树 (5)</vt:lpstr>
      <vt:lpstr>决策树 (6)</vt:lpstr>
      <vt:lpstr>决策树 (7)</vt:lpstr>
      <vt:lpstr>决策树 (8)</vt:lpstr>
      <vt:lpstr>提纲</vt:lpstr>
      <vt:lpstr>支持向量机 (1)</vt:lpstr>
      <vt:lpstr>支持向量机 (2)</vt:lpstr>
      <vt:lpstr>支持向量机 (3)</vt:lpstr>
      <vt:lpstr>支持向量机 (4)</vt:lpstr>
      <vt:lpstr>支持向量机 (5)</vt:lpstr>
      <vt:lpstr>支持向量机 (6)</vt:lpstr>
      <vt:lpstr>支持向量机 (7)</vt:lpstr>
      <vt:lpstr>支持向量机 (8)</vt:lpstr>
      <vt:lpstr>提纲</vt:lpstr>
      <vt:lpstr>贝叶斯分类 (1)</vt:lpstr>
      <vt:lpstr>贝叶斯分类 (2)</vt:lpstr>
      <vt:lpstr>贝叶斯分类 (3)</vt:lpstr>
      <vt:lpstr>贝叶斯分类 (4)</vt:lpstr>
      <vt:lpstr>贝叶斯分类 (5)</vt:lpstr>
      <vt:lpstr>贝叶斯分类 (6)</vt:lpstr>
      <vt:lpstr>贝叶斯分类 (7)</vt:lpstr>
      <vt:lpstr>贝叶斯分类 (8)</vt:lpstr>
      <vt:lpstr>提纲</vt:lpstr>
      <vt:lpstr>总结</vt:lpstr>
      <vt:lpstr>结语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Kun Yue</dc:creator>
  <cp:lastModifiedBy>Kun Yue</cp:lastModifiedBy>
  <cp:revision>258</cp:revision>
  <dcterms:created xsi:type="dcterms:W3CDTF">1601-01-01T00:00:00Z</dcterms:created>
  <dcterms:modified xsi:type="dcterms:W3CDTF">2022-07-19T01:24:53Z</dcterms:modified>
</cp:coreProperties>
</file>