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sldIdLst>
    <p:sldId id="256" r:id="rId2"/>
    <p:sldId id="257" r:id="rId3"/>
    <p:sldId id="258" r:id="rId4"/>
    <p:sldId id="259" r:id="rId5"/>
    <p:sldId id="260" r:id="rId6"/>
    <p:sldId id="261" r:id="rId7"/>
    <p:sldId id="271" r:id="rId8"/>
    <p:sldId id="272" r:id="rId9"/>
    <p:sldId id="282" r:id="rId10"/>
    <p:sldId id="273" r:id="rId11"/>
    <p:sldId id="276" r:id="rId12"/>
    <p:sldId id="283" r:id="rId13"/>
    <p:sldId id="278" r:id="rId14"/>
    <p:sldId id="279" r:id="rId15"/>
    <p:sldId id="280" r:id="rId16"/>
    <p:sldId id="281" r:id="rId17"/>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kumimoji="1" sz="2400" kern="1200">
        <a:solidFill>
          <a:schemeClr val="tx1"/>
        </a:solidFill>
        <a:latin typeface="Times New Roman" pitchFamily="18" charset="0"/>
        <a:ea typeface="宋体" pitchFamily="2" charset="-122"/>
        <a:cs typeface="+mn-cs"/>
      </a:defRPr>
    </a:lvl5pPr>
    <a:lvl6pPr marL="2286000" algn="l" defTabSz="914400" rtl="0" eaLnBrk="1" latinLnBrk="0" hangingPunct="1">
      <a:defRPr kumimoji="1" sz="2400" kern="1200">
        <a:solidFill>
          <a:schemeClr val="tx1"/>
        </a:solidFill>
        <a:latin typeface="Times New Roman" pitchFamily="18" charset="0"/>
        <a:ea typeface="宋体" pitchFamily="2" charset="-122"/>
        <a:cs typeface="+mn-cs"/>
      </a:defRPr>
    </a:lvl6pPr>
    <a:lvl7pPr marL="2743200" algn="l" defTabSz="914400" rtl="0" eaLnBrk="1" latinLnBrk="0" hangingPunct="1">
      <a:defRPr kumimoji="1" sz="2400" kern="1200">
        <a:solidFill>
          <a:schemeClr val="tx1"/>
        </a:solidFill>
        <a:latin typeface="Times New Roman" pitchFamily="18" charset="0"/>
        <a:ea typeface="宋体" pitchFamily="2" charset="-122"/>
        <a:cs typeface="+mn-cs"/>
      </a:defRPr>
    </a:lvl7pPr>
    <a:lvl8pPr marL="3200400" algn="l" defTabSz="914400" rtl="0" eaLnBrk="1" latinLnBrk="0" hangingPunct="1">
      <a:defRPr kumimoji="1" sz="2400" kern="1200">
        <a:solidFill>
          <a:schemeClr val="tx1"/>
        </a:solidFill>
        <a:latin typeface="Times New Roman" pitchFamily="18" charset="0"/>
        <a:ea typeface="宋体" pitchFamily="2" charset="-122"/>
        <a:cs typeface="+mn-cs"/>
      </a:defRPr>
    </a:lvl8pPr>
    <a:lvl9pPr marL="3657600" algn="l" defTabSz="914400" rtl="0" eaLnBrk="1" latinLnBrk="0" hangingPunct="1">
      <a:defRPr kumimoji="1" sz="2400" kern="1200">
        <a:solidFill>
          <a:schemeClr val="tx1"/>
        </a:solidFill>
        <a:latin typeface="Times New Roman" pitchFamily="18"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4D4D4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0" autoAdjust="0"/>
    <p:restoredTop sz="99558" autoAdjust="0"/>
  </p:normalViewPr>
  <p:slideViewPr>
    <p:cSldViewPr>
      <p:cViewPr varScale="1">
        <p:scale>
          <a:sx n="67" d="100"/>
          <a:sy n="67" d="100"/>
        </p:scale>
        <p:origin x="1056" y="2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5.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4.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3.xml"/><Relationship Id="rId5" Type="http://schemas.openxmlformats.org/officeDocument/2006/relationships/slide" Target="slides/slide5.xml"/><Relationship Id="rId10" Type="http://schemas.openxmlformats.org/officeDocument/2006/relationships/slide" Target="slides/slide11.xml"/><Relationship Id="rId4" Type="http://schemas.openxmlformats.org/officeDocument/2006/relationships/slide" Target="slides/slide4.xml"/><Relationship Id="rId9" Type="http://schemas.openxmlformats.org/officeDocument/2006/relationships/slide" Target="slides/slide10.xml"/><Relationship Id="rId14"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zh-CN" altLang="en-US"/>
          </a:p>
        </p:txBody>
      </p:sp>
      <p:sp>
        <p:nvSpPr>
          <p:cNvPr id="717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DF2B99F-2D18-45B5-AF40-6B36D3C7C126}" type="slidenum">
              <a:rPr lang="zh-CN" altLang="en-US"/>
              <a:pPr/>
              <a:t>‹#›</a:t>
            </a:fld>
            <a:endParaRPr lang="en-US" altLang="zh-CN"/>
          </a:p>
        </p:txBody>
      </p:sp>
    </p:spTree>
    <p:extLst>
      <p:ext uri="{BB962C8B-B14F-4D97-AF65-F5344CB8AC3E}">
        <p14:creationId xmlns:p14="http://schemas.microsoft.com/office/powerpoint/2010/main" val="22951620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6146" name="Group 1026"/>
          <p:cNvGrpSpPr>
            <a:grpSpLocks/>
          </p:cNvGrpSpPr>
          <p:nvPr/>
        </p:nvGrpSpPr>
        <p:grpSpPr bwMode="auto">
          <a:xfrm>
            <a:off x="0" y="68263"/>
            <a:ext cx="8678863" cy="6713537"/>
            <a:chOff x="0" y="43"/>
            <a:chExt cx="5467" cy="4229"/>
          </a:xfrm>
        </p:grpSpPr>
        <p:sp>
          <p:nvSpPr>
            <p:cNvPr id="6147" name="Rectangle 1027"/>
            <p:cNvSpPr>
              <a:spLocks noChangeArrowheads="1"/>
            </p:cNvSpPr>
            <p:nvPr userDrawn="1"/>
          </p:nvSpPr>
          <p:spPr bwMode="auto">
            <a:xfrm>
              <a:off x="692" y="494"/>
              <a:ext cx="4775" cy="93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6148" name="Group 1028"/>
            <p:cNvGrpSpPr>
              <a:grpSpLocks/>
            </p:cNvGrpSpPr>
            <p:nvPr userDrawn="1"/>
          </p:nvGrpSpPr>
          <p:grpSpPr bwMode="auto">
            <a:xfrm>
              <a:off x="0" y="43"/>
              <a:ext cx="624" cy="4229"/>
              <a:chOff x="0" y="43"/>
              <a:chExt cx="624" cy="4229"/>
            </a:xfrm>
          </p:grpSpPr>
          <p:sp>
            <p:nvSpPr>
              <p:cNvPr id="6149" name="Line 1029"/>
              <p:cNvSpPr>
                <a:spLocks noChangeShapeType="1"/>
              </p:cNvSpPr>
              <p:nvPr userDrawn="1"/>
            </p:nvSpPr>
            <p:spPr bwMode="auto">
              <a:xfrm>
                <a:off x="0" y="420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0" name="Line 1030"/>
              <p:cNvSpPr>
                <a:spLocks noChangeShapeType="1"/>
              </p:cNvSpPr>
              <p:nvPr userDrawn="1"/>
            </p:nvSpPr>
            <p:spPr bwMode="auto">
              <a:xfrm>
                <a:off x="0" y="42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1" name="Line 1031"/>
              <p:cNvSpPr>
                <a:spLocks noChangeShapeType="1"/>
              </p:cNvSpPr>
              <p:nvPr userDrawn="1"/>
            </p:nvSpPr>
            <p:spPr bwMode="auto">
              <a:xfrm>
                <a:off x="0" y="427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2" name="Line 1032"/>
              <p:cNvSpPr>
                <a:spLocks noChangeShapeType="1"/>
              </p:cNvSpPr>
              <p:nvPr userDrawn="1"/>
            </p:nvSpPr>
            <p:spPr bwMode="auto">
              <a:xfrm>
                <a:off x="0" y="4113"/>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3" name="Line 1033"/>
              <p:cNvSpPr>
                <a:spLocks noChangeShapeType="1"/>
              </p:cNvSpPr>
              <p:nvPr userDrawn="1"/>
            </p:nvSpPr>
            <p:spPr bwMode="auto">
              <a:xfrm>
                <a:off x="0" y="406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4" name="Line 1034"/>
              <p:cNvSpPr>
                <a:spLocks noChangeShapeType="1"/>
              </p:cNvSpPr>
              <p:nvPr userDrawn="1"/>
            </p:nvSpPr>
            <p:spPr bwMode="auto">
              <a:xfrm>
                <a:off x="0" y="41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5" name="Line 1035"/>
              <p:cNvSpPr>
                <a:spLocks noChangeShapeType="1"/>
              </p:cNvSpPr>
              <p:nvPr userDrawn="1"/>
            </p:nvSpPr>
            <p:spPr bwMode="auto">
              <a:xfrm>
                <a:off x="0" y="366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6" name="Line 1036"/>
              <p:cNvSpPr>
                <a:spLocks noChangeShapeType="1"/>
              </p:cNvSpPr>
              <p:nvPr userDrawn="1"/>
            </p:nvSpPr>
            <p:spPr bwMode="auto">
              <a:xfrm>
                <a:off x="0" y="36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7" name="Line 1037"/>
              <p:cNvSpPr>
                <a:spLocks noChangeShapeType="1"/>
              </p:cNvSpPr>
              <p:nvPr userDrawn="1"/>
            </p:nvSpPr>
            <p:spPr bwMode="auto">
              <a:xfrm>
                <a:off x="0" y="402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8" name="Line 1038"/>
              <p:cNvSpPr>
                <a:spLocks noChangeShapeType="1"/>
              </p:cNvSpPr>
              <p:nvPr userDrawn="1"/>
            </p:nvSpPr>
            <p:spPr bwMode="auto">
              <a:xfrm>
                <a:off x="0" y="389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59" name="Line 1039"/>
              <p:cNvSpPr>
                <a:spLocks noChangeShapeType="1"/>
              </p:cNvSpPr>
              <p:nvPr userDrawn="1"/>
            </p:nvSpPr>
            <p:spPr bwMode="auto">
              <a:xfrm>
                <a:off x="0" y="381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0" name="Line 1040"/>
              <p:cNvSpPr>
                <a:spLocks noChangeShapeType="1"/>
              </p:cNvSpPr>
              <p:nvPr userDrawn="1"/>
            </p:nvSpPr>
            <p:spPr bwMode="auto">
              <a:xfrm>
                <a:off x="0" y="399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1" name="Line 1041"/>
              <p:cNvSpPr>
                <a:spLocks noChangeShapeType="1"/>
              </p:cNvSpPr>
              <p:nvPr userDrawn="1"/>
            </p:nvSpPr>
            <p:spPr bwMode="auto">
              <a:xfrm>
                <a:off x="0" y="368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2" name="Line 1042"/>
              <p:cNvSpPr>
                <a:spLocks noChangeShapeType="1"/>
              </p:cNvSpPr>
              <p:nvPr userDrawn="1"/>
            </p:nvSpPr>
            <p:spPr bwMode="auto">
              <a:xfrm>
                <a:off x="0" y="374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3" name="Line 1043"/>
              <p:cNvSpPr>
                <a:spLocks noChangeShapeType="1"/>
              </p:cNvSpPr>
              <p:nvPr userDrawn="1"/>
            </p:nvSpPr>
            <p:spPr bwMode="auto">
              <a:xfrm>
                <a:off x="0" y="39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4" name="Line 1044"/>
              <p:cNvSpPr>
                <a:spLocks noChangeShapeType="1"/>
              </p:cNvSpPr>
              <p:nvPr userDrawn="1"/>
            </p:nvSpPr>
            <p:spPr bwMode="auto">
              <a:xfrm>
                <a:off x="0" y="39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5" name="Line 1045"/>
              <p:cNvSpPr>
                <a:spLocks noChangeShapeType="1"/>
              </p:cNvSpPr>
              <p:nvPr userDrawn="1"/>
            </p:nvSpPr>
            <p:spPr bwMode="auto">
              <a:xfrm>
                <a:off x="0" y="351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6" name="Line 1046"/>
              <p:cNvSpPr>
                <a:spLocks noChangeShapeType="1"/>
              </p:cNvSpPr>
              <p:nvPr userDrawn="1"/>
            </p:nvSpPr>
            <p:spPr bwMode="auto">
              <a:xfrm>
                <a:off x="0" y="35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7" name="Line 1047"/>
              <p:cNvSpPr>
                <a:spLocks noChangeShapeType="1"/>
              </p:cNvSpPr>
              <p:nvPr userDrawn="1"/>
            </p:nvSpPr>
            <p:spPr bwMode="auto">
              <a:xfrm>
                <a:off x="0" y="357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8" name="Line 1048"/>
              <p:cNvSpPr>
                <a:spLocks noChangeShapeType="1"/>
              </p:cNvSpPr>
              <p:nvPr userDrawn="1"/>
            </p:nvSpPr>
            <p:spPr bwMode="auto">
              <a:xfrm>
                <a:off x="0" y="342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69" name="Line 1049"/>
              <p:cNvSpPr>
                <a:spLocks noChangeShapeType="1"/>
              </p:cNvSpPr>
              <p:nvPr userDrawn="1"/>
            </p:nvSpPr>
            <p:spPr bwMode="auto">
              <a:xfrm>
                <a:off x="0" y="337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0" name="Line 1050"/>
              <p:cNvSpPr>
                <a:spLocks noChangeShapeType="1"/>
              </p:cNvSpPr>
              <p:nvPr userDrawn="1"/>
            </p:nvSpPr>
            <p:spPr bwMode="auto">
              <a:xfrm>
                <a:off x="0" y="346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1" name="Line 1051"/>
              <p:cNvSpPr>
                <a:spLocks noChangeShapeType="1"/>
              </p:cNvSpPr>
              <p:nvPr userDrawn="1"/>
            </p:nvSpPr>
            <p:spPr bwMode="auto">
              <a:xfrm>
                <a:off x="0" y="297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2" name="Line 1052"/>
              <p:cNvSpPr>
                <a:spLocks noChangeShapeType="1"/>
              </p:cNvSpPr>
              <p:nvPr userDrawn="1"/>
            </p:nvSpPr>
            <p:spPr bwMode="auto">
              <a:xfrm>
                <a:off x="0" y="29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3" name="Line 1053"/>
              <p:cNvSpPr>
                <a:spLocks noChangeShapeType="1"/>
              </p:cNvSpPr>
              <p:nvPr userDrawn="1"/>
            </p:nvSpPr>
            <p:spPr bwMode="auto">
              <a:xfrm>
                <a:off x="0" y="332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4" name="Line 1054"/>
              <p:cNvSpPr>
                <a:spLocks noChangeShapeType="1"/>
              </p:cNvSpPr>
              <p:nvPr userDrawn="1"/>
            </p:nvSpPr>
            <p:spPr bwMode="auto">
              <a:xfrm>
                <a:off x="0" y="320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5" name="Line 1055"/>
              <p:cNvSpPr>
                <a:spLocks noChangeShapeType="1"/>
              </p:cNvSpPr>
              <p:nvPr userDrawn="1"/>
            </p:nvSpPr>
            <p:spPr bwMode="auto">
              <a:xfrm>
                <a:off x="0" y="312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6" name="Line 1056"/>
              <p:cNvSpPr>
                <a:spLocks noChangeShapeType="1"/>
              </p:cNvSpPr>
              <p:nvPr userDrawn="1"/>
            </p:nvSpPr>
            <p:spPr bwMode="auto">
              <a:xfrm>
                <a:off x="0" y="330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7" name="Line 1057"/>
              <p:cNvSpPr>
                <a:spLocks noChangeShapeType="1"/>
              </p:cNvSpPr>
              <p:nvPr userDrawn="1"/>
            </p:nvSpPr>
            <p:spPr bwMode="auto">
              <a:xfrm>
                <a:off x="0" y="299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8" name="Line 1058"/>
              <p:cNvSpPr>
                <a:spLocks noChangeShapeType="1"/>
              </p:cNvSpPr>
              <p:nvPr userDrawn="1"/>
            </p:nvSpPr>
            <p:spPr bwMode="auto">
              <a:xfrm>
                <a:off x="0" y="304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79" name="Line 1059"/>
              <p:cNvSpPr>
                <a:spLocks noChangeShapeType="1"/>
              </p:cNvSpPr>
              <p:nvPr userDrawn="1"/>
            </p:nvSpPr>
            <p:spPr bwMode="auto">
              <a:xfrm>
                <a:off x="0" y="324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0" name="Line 1060"/>
              <p:cNvSpPr>
                <a:spLocks noChangeShapeType="1"/>
              </p:cNvSpPr>
              <p:nvPr userDrawn="1"/>
            </p:nvSpPr>
            <p:spPr bwMode="auto">
              <a:xfrm>
                <a:off x="0" y="322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1" name="Line 1061"/>
              <p:cNvSpPr>
                <a:spLocks noChangeShapeType="1"/>
              </p:cNvSpPr>
              <p:nvPr userDrawn="1"/>
            </p:nvSpPr>
            <p:spPr bwMode="auto">
              <a:xfrm>
                <a:off x="0" y="283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2" name="Line 1062"/>
              <p:cNvSpPr>
                <a:spLocks noChangeShapeType="1"/>
              </p:cNvSpPr>
              <p:nvPr userDrawn="1"/>
            </p:nvSpPr>
            <p:spPr bwMode="auto">
              <a:xfrm>
                <a:off x="0" y="275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3" name="Line 1063"/>
              <p:cNvSpPr>
                <a:spLocks noChangeShapeType="1"/>
              </p:cNvSpPr>
              <p:nvPr userDrawn="1"/>
            </p:nvSpPr>
            <p:spPr bwMode="auto">
              <a:xfrm>
                <a:off x="0" y="267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4" name="Line 1064"/>
              <p:cNvSpPr>
                <a:spLocks noChangeShapeType="1"/>
              </p:cNvSpPr>
              <p:nvPr userDrawn="1"/>
            </p:nvSpPr>
            <p:spPr bwMode="auto">
              <a:xfrm>
                <a:off x="0" y="287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5" name="Line 1065"/>
              <p:cNvSpPr>
                <a:spLocks noChangeShapeType="1"/>
              </p:cNvSpPr>
              <p:nvPr userDrawn="1"/>
            </p:nvSpPr>
            <p:spPr bwMode="auto">
              <a:xfrm>
                <a:off x="0" y="285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6" name="Line 1066"/>
              <p:cNvSpPr>
                <a:spLocks noChangeShapeType="1"/>
              </p:cNvSpPr>
              <p:nvPr userDrawn="1"/>
            </p:nvSpPr>
            <p:spPr bwMode="auto">
              <a:xfrm>
                <a:off x="0" y="2554"/>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7" name="Line 1067"/>
              <p:cNvSpPr>
                <a:spLocks noChangeShapeType="1"/>
              </p:cNvSpPr>
              <p:nvPr userDrawn="1"/>
            </p:nvSpPr>
            <p:spPr bwMode="auto">
              <a:xfrm>
                <a:off x="0" y="2590"/>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8" name="Line 1068"/>
              <p:cNvSpPr>
                <a:spLocks noChangeShapeType="1"/>
              </p:cNvSpPr>
              <p:nvPr userDrawn="1"/>
            </p:nvSpPr>
            <p:spPr bwMode="auto">
              <a:xfrm>
                <a:off x="0" y="2623"/>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89" name="Line 1069"/>
              <p:cNvSpPr>
                <a:spLocks noChangeShapeType="1"/>
              </p:cNvSpPr>
              <p:nvPr userDrawn="1"/>
            </p:nvSpPr>
            <p:spPr bwMode="auto">
              <a:xfrm>
                <a:off x="0" y="246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0" name="Line 1070"/>
              <p:cNvSpPr>
                <a:spLocks noChangeShapeType="1"/>
              </p:cNvSpPr>
              <p:nvPr userDrawn="1"/>
            </p:nvSpPr>
            <p:spPr bwMode="auto">
              <a:xfrm>
                <a:off x="0" y="241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1" name="Line 1071"/>
              <p:cNvSpPr>
                <a:spLocks noChangeShapeType="1"/>
              </p:cNvSpPr>
              <p:nvPr userDrawn="1"/>
            </p:nvSpPr>
            <p:spPr bwMode="auto">
              <a:xfrm>
                <a:off x="0" y="250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2" name="Line 1072"/>
              <p:cNvSpPr>
                <a:spLocks noChangeShapeType="1"/>
              </p:cNvSpPr>
              <p:nvPr userDrawn="1"/>
            </p:nvSpPr>
            <p:spPr bwMode="auto">
              <a:xfrm>
                <a:off x="0" y="237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3" name="Line 1073"/>
              <p:cNvSpPr>
                <a:spLocks noChangeShapeType="1"/>
              </p:cNvSpPr>
              <p:nvPr userDrawn="1"/>
            </p:nvSpPr>
            <p:spPr bwMode="auto">
              <a:xfrm>
                <a:off x="0" y="2245"/>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4" name="Line 1074"/>
              <p:cNvSpPr>
                <a:spLocks noChangeShapeType="1"/>
              </p:cNvSpPr>
              <p:nvPr userDrawn="1"/>
            </p:nvSpPr>
            <p:spPr bwMode="auto">
              <a:xfrm>
                <a:off x="0" y="235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5" name="Line 1075"/>
              <p:cNvSpPr>
                <a:spLocks noChangeShapeType="1"/>
              </p:cNvSpPr>
              <p:nvPr userDrawn="1"/>
            </p:nvSpPr>
            <p:spPr bwMode="auto">
              <a:xfrm>
                <a:off x="0" y="229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6" name="Line 1076"/>
              <p:cNvSpPr>
                <a:spLocks noChangeShapeType="1"/>
              </p:cNvSpPr>
              <p:nvPr userDrawn="1"/>
            </p:nvSpPr>
            <p:spPr bwMode="auto">
              <a:xfrm>
                <a:off x="0" y="226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7" name="Line 1077"/>
              <p:cNvSpPr>
                <a:spLocks noChangeShapeType="1"/>
              </p:cNvSpPr>
              <p:nvPr userDrawn="1"/>
            </p:nvSpPr>
            <p:spPr bwMode="auto">
              <a:xfrm>
                <a:off x="0" y="213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8" name="Line 1078"/>
              <p:cNvSpPr>
                <a:spLocks noChangeShapeType="1"/>
              </p:cNvSpPr>
              <p:nvPr userDrawn="1"/>
            </p:nvSpPr>
            <p:spPr bwMode="auto">
              <a:xfrm>
                <a:off x="0" y="21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199" name="Line 1079"/>
              <p:cNvSpPr>
                <a:spLocks noChangeShapeType="1"/>
              </p:cNvSpPr>
              <p:nvPr userDrawn="1"/>
            </p:nvSpPr>
            <p:spPr bwMode="auto">
              <a:xfrm>
                <a:off x="0" y="219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0" name="Line 1080"/>
              <p:cNvSpPr>
                <a:spLocks noChangeShapeType="1"/>
              </p:cNvSpPr>
              <p:nvPr userDrawn="1"/>
            </p:nvSpPr>
            <p:spPr bwMode="auto">
              <a:xfrm>
                <a:off x="0" y="204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1" name="Line 1081"/>
              <p:cNvSpPr>
                <a:spLocks noChangeShapeType="1"/>
              </p:cNvSpPr>
              <p:nvPr userDrawn="1"/>
            </p:nvSpPr>
            <p:spPr bwMode="auto">
              <a:xfrm>
                <a:off x="0" y="199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2" name="Line 1082"/>
              <p:cNvSpPr>
                <a:spLocks noChangeShapeType="1"/>
              </p:cNvSpPr>
              <p:nvPr userDrawn="1"/>
            </p:nvSpPr>
            <p:spPr bwMode="auto">
              <a:xfrm>
                <a:off x="0" y="208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3" name="Line 1083"/>
              <p:cNvSpPr>
                <a:spLocks noChangeShapeType="1"/>
              </p:cNvSpPr>
              <p:nvPr userDrawn="1"/>
            </p:nvSpPr>
            <p:spPr bwMode="auto">
              <a:xfrm>
                <a:off x="0" y="159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4" name="Line 1084"/>
              <p:cNvSpPr>
                <a:spLocks noChangeShapeType="1"/>
              </p:cNvSpPr>
              <p:nvPr userDrawn="1"/>
            </p:nvSpPr>
            <p:spPr bwMode="auto">
              <a:xfrm>
                <a:off x="0" y="15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5" name="Line 1085"/>
              <p:cNvSpPr>
                <a:spLocks noChangeShapeType="1"/>
              </p:cNvSpPr>
              <p:nvPr userDrawn="1"/>
            </p:nvSpPr>
            <p:spPr bwMode="auto">
              <a:xfrm>
                <a:off x="0" y="194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6" name="Line 1086"/>
              <p:cNvSpPr>
                <a:spLocks noChangeShapeType="1"/>
              </p:cNvSpPr>
              <p:nvPr userDrawn="1"/>
            </p:nvSpPr>
            <p:spPr bwMode="auto">
              <a:xfrm>
                <a:off x="0" y="182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7" name="Line 1087"/>
              <p:cNvSpPr>
                <a:spLocks noChangeShapeType="1"/>
              </p:cNvSpPr>
              <p:nvPr userDrawn="1"/>
            </p:nvSpPr>
            <p:spPr bwMode="auto">
              <a:xfrm>
                <a:off x="0" y="174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8" name="Line 1088"/>
              <p:cNvSpPr>
                <a:spLocks noChangeShapeType="1"/>
              </p:cNvSpPr>
              <p:nvPr userDrawn="1"/>
            </p:nvSpPr>
            <p:spPr bwMode="auto">
              <a:xfrm>
                <a:off x="0" y="192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09" name="Line 1089"/>
              <p:cNvSpPr>
                <a:spLocks noChangeShapeType="1"/>
              </p:cNvSpPr>
              <p:nvPr userDrawn="1"/>
            </p:nvSpPr>
            <p:spPr bwMode="auto">
              <a:xfrm>
                <a:off x="0" y="161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0" name="Line 1090"/>
              <p:cNvSpPr>
                <a:spLocks noChangeShapeType="1"/>
              </p:cNvSpPr>
              <p:nvPr userDrawn="1"/>
            </p:nvSpPr>
            <p:spPr bwMode="auto">
              <a:xfrm>
                <a:off x="0" y="166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1" name="Line 1091"/>
              <p:cNvSpPr>
                <a:spLocks noChangeShapeType="1"/>
              </p:cNvSpPr>
              <p:nvPr userDrawn="1"/>
            </p:nvSpPr>
            <p:spPr bwMode="auto">
              <a:xfrm>
                <a:off x="0" y="186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2" name="Line 1092"/>
              <p:cNvSpPr>
                <a:spLocks noChangeShapeType="1"/>
              </p:cNvSpPr>
              <p:nvPr userDrawn="1"/>
            </p:nvSpPr>
            <p:spPr bwMode="auto">
              <a:xfrm>
                <a:off x="0" y="184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3" name="Line 1093"/>
              <p:cNvSpPr>
                <a:spLocks noChangeShapeType="1"/>
              </p:cNvSpPr>
              <p:nvPr userDrawn="1"/>
            </p:nvSpPr>
            <p:spPr bwMode="auto">
              <a:xfrm>
                <a:off x="0" y="1437"/>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4" name="Line 1094"/>
              <p:cNvSpPr>
                <a:spLocks noChangeShapeType="1"/>
              </p:cNvSpPr>
              <p:nvPr userDrawn="1"/>
            </p:nvSpPr>
            <p:spPr bwMode="auto">
              <a:xfrm>
                <a:off x="0" y="147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5" name="Line 1095"/>
              <p:cNvSpPr>
                <a:spLocks noChangeShapeType="1"/>
              </p:cNvSpPr>
              <p:nvPr userDrawn="1"/>
            </p:nvSpPr>
            <p:spPr bwMode="auto">
              <a:xfrm>
                <a:off x="0" y="150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6" name="Line 1096"/>
              <p:cNvSpPr>
                <a:spLocks noChangeShapeType="1"/>
              </p:cNvSpPr>
              <p:nvPr userDrawn="1"/>
            </p:nvSpPr>
            <p:spPr bwMode="auto">
              <a:xfrm>
                <a:off x="0" y="1347"/>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7" name="Line 1097"/>
              <p:cNvSpPr>
                <a:spLocks noChangeShapeType="1"/>
              </p:cNvSpPr>
              <p:nvPr userDrawn="1"/>
            </p:nvSpPr>
            <p:spPr bwMode="auto">
              <a:xfrm>
                <a:off x="0" y="139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8" name="Line 1098"/>
              <p:cNvSpPr>
                <a:spLocks noChangeShapeType="1"/>
              </p:cNvSpPr>
              <p:nvPr userDrawn="1"/>
            </p:nvSpPr>
            <p:spPr bwMode="auto">
              <a:xfrm>
                <a:off x="0" y="101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19" name="Line 1099"/>
              <p:cNvSpPr>
                <a:spLocks noChangeShapeType="1"/>
              </p:cNvSpPr>
              <p:nvPr userDrawn="1"/>
            </p:nvSpPr>
            <p:spPr bwMode="auto">
              <a:xfrm>
                <a:off x="0" y="98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0" name="Line 1100"/>
              <p:cNvSpPr>
                <a:spLocks noChangeShapeType="1"/>
              </p:cNvSpPr>
              <p:nvPr userDrawn="1"/>
            </p:nvSpPr>
            <p:spPr bwMode="auto">
              <a:xfrm>
                <a:off x="0" y="124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1" name="Line 1101"/>
              <p:cNvSpPr>
                <a:spLocks noChangeShapeType="1"/>
              </p:cNvSpPr>
              <p:nvPr userDrawn="1"/>
            </p:nvSpPr>
            <p:spPr bwMode="auto">
              <a:xfrm>
                <a:off x="0" y="116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2" name="Line 1102"/>
              <p:cNvSpPr>
                <a:spLocks noChangeShapeType="1"/>
              </p:cNvSpPr>
              <p:nvPr userDrawn="1"/>
            </p:nvSpPr>
            <p:spPr bwMode="auto">
              <a:xfrm>
                <a:off x="0" y="103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3" name="Line 1103"/>
              <p:cNvSpPr>
                <a:spLocks noChangeShapeType="1"/>
              </p:cNvSpPr>
              <p:nvPr userDrawn="1"/>
            </p:nvSpPr>
            <p:spPr bwMode="auto">
              <a:xfrm>
                <a:off x="0" y="10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4" name="Line 1104"/>
              <p:cNvSpPr>
                <a:spLocks noChangeShapeType="1"/>
              </p:cNvSpPr>
              <p:nvPr userDrawn="1"/>
            </p:nvSpPr>
            <p:spPr bwMode="auto">
              <a:xfrm>
                <a:off x="0" y="128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5" name="Line 1105"/>
              <p:cNvSpPr>
                <a:spLocks noChangeShapeType="1"/>
              </p:cNvSpPr>
              <p:nvPr userDrawn="1"/>
            </p:nvSpPr>
            <p:spPr bwMode="auto">
              <a:xfrm>
                <a:off x="0" y="126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6" name="Line 1106"/>
              <p:cNvSpPr>
                <a:spLocks noChangeShapeType="1"/>
              </p:cNvSpPr>
              <p:nvPr userDrawn="1"/>
            </p:nvSpPr>
            <p:spPr bwMode="auto">
              <a:xfrm>
                <a:off x="0" y="86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7" name="Line 1107"/>
              <p:cNvSpPr>
                <a:spLocks noChangeShapeType="1"/>
              </p:cNvSpPr>
              <p:nvPr userDrawn="1"/>
            </p:nvSpPr>
            <p:spPr bwMode="auto">
              <a:xfrm>
                <a:off x="0" y="89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8" name="Line 1108"/>
              <p:cNvSpPr>
                <a:spLocks noChangeShapeType="1"/>
              </p:cNvSpPr>
              <p:nvPr userDrawn="1"/>
            </p:nvSpPr>
            <p:spPr bwMode="auto">
              <a:xfrm>
                <a:off x="0" y="92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29" name="Line 1109"/>
              <p:cNvSpPr>
                <a:spLocks noChangeShapeType="1"/>
              </p:cNvSpPr>
              <p:nvPr userDrawn="1"/>
            </p:nvSpPr>
            <p:spPr bwMode="auto">
              <a:xfrm>
                <a:off x="0" y="77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0" name="Line 1110"/>
              <p:cNvSpPr>
                <a:spLocks noChangeShapeType="1"/>
              </p:cNvSpPr>
              <p:nvPr userDrawn="1"/>
            </p:nvSpPr>
            <p:spPr bwMode="auto">
              <a:xfrm>
                <a:off x="0" y="81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1" name="Line 1111"/>
              <p:cNvSpPr>
                <a:spLocks noChangeShapeType="1"/>
              </p:cNvSpPr>
              <p:nvPr userDrawn="1"/>
            </p:nvSpPr>
            <p:spPr bwMode="auto">
              <a:xfrm>
                <a:off x="0" y="71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2" name="Line 1112"/>
              <p:cNvSpPr>
                <a:spLocks noChangeShapeType="1"/>
              </p:cNvSpPr>
              <p:nvPr userDrawn="1"/>
            </p:nvSpPr>
            <p:spPr bwMode="auto">
              <a:xfrm>
                <a:off x="0" y="64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3" name="Line 1113"/>
              <p:cNvSpPr>
                <a:spLocks noChangeShapeType="1"/>
              </p:cNvSpPr>
              <p:nvPr userDrawn="1"/>
            </p:nvSpPr>
            <p:spPr bwMode="auto">
              <a:xfrm>
                <a:off x="0" y="522"/>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4" name="Line 1114"/>
              <p:cNvSpPr>
                <a:spLocks noChangeShapeType="1"/>
              </p:cNvSpPr>
              <p:nvPr userDrawn="1"/>
            </p:nvSpPr>
            <p:spPr bwMode="auto">
              <a:xfrm>
                <a:off x="0" y="558"/>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5" name="Line 1115"/>
              <p:cNvSpPr>
                <a:spLocks noChangeShapeType="1"/>
              </p:cNvSpPr>
              <p:nvPr userDrawn="1"/>
            </p:nvSpPr>
            <p:spPr bwMode="auto">
              <a:xfrm>
                <a:off x="0" y="59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6" name="Line 1116"/>
              <p:cNvSpPr>
                <a:spLocks noChangeShapeType="1"/>
              </p:cNvSpPr>
              <p:nvPr userDrawn="1"/>
            </p:nvSpPr>
            <p:spPr bwMode="auto">
              <a:xfrm>
                <a:off x="0" y="432"/>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7" name="Line 1117"/>
              <p:cNvSpPr>
                <a:spLocks noChangeShapeType="1"/>
              </p:cNvSpPr>
              <p:nvPr userDrawn="1"/>
            </p:nvSpPr>
            <p:spPr bwMode="auto">
              <a:xfrm>
                <a:off x="0" y="38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8" name="Line 1118"/>
              <p:cNvSpPr>
                <a:spLocks noChangeShapeType="1"/>
              </p:cNvSpPr>
              <p:nvPr userDrawn="1"/>
            </p:nvSpPr>
            <p:spPr bwMode="auto">
              <a:xfrm>
                <a:off x="0" y="47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39" name="Line 1119"/>
              <p:cNvSpPr>
                <a:spLocks noChangeShapeType="1"/>
              </p:cNvSpPr>
              <p:nvPr userDrawn="1"/>
            </p:nvSpPr>
            <p:spPr bwMode="auto">
              <a:xfrm>
                <a:off x="0" y="3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0" name="Line 1120"/>
              <p:cNvSpPr>
                <a:spLocks noChangeShapeType="1"/>
              </p:cNvSpPr>
              <p:nvPr userDrawn="1"/>
            </p:nvSpPr>
            <p:spPr bwMode="auto">
              <a:xfrm>
                <a:off x="0" y="3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1" name="Line 1121"/>
              <p:cNvSpPr>
                <a:spLocks noChangeShapeType="1"/>
              </p:cNvSpPr>
              <p:nvPr userDrawn="1"/>
            </p:nvSpPr>
            <p:spPr bwMode="auto">
              <a:xfrm>
                <a:off x="0" y="2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2" name="Line 1122"/>
              <p:cNvSpPr>
                <a:spLocks noChangeShapeType="1"/>
              </p:cNvSpPr>
              <p:nvPr userDrawn="1"/>
            </p:nvSpPr>
            <p:spPr bwMode="auto">
              <a:xfrm>
                <a:off x="0" y="7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3" name="Line 1123"/>
              <p:cNvSpPr>
                <a:spLocks noChangeShapeType="1"/>
              </p:cNvSpPr>
              <p:nvPr userDrawn="1"/>
            </p:nvSpPr>
            <p:spPr bwMode="auto">
              <a:xfrm>
                <a:off x="0" y="4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4" name="Line 1124"/>
              <p:cNvSpPr>
                <a:spLocks noChangeShapeType="1"/>
              </p:cNvSpPr>
              <p:nvPr userDrawn="1"/>
            </p:nvSpPr>
            <p:spPr bwMode="auto">
              <a:xfrm>
                <a:off x="0" y="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5" name="Line 1125"/>
              <p:cNvSpPr>
                <a:spLocks noChangeShapeType="1"/>
              </p:cNvSpPr>
              <p:nvPr userDrawn="1"/>
            </p:nvSpPr>
            <p:spPr bwMode="auto">
              <a:xfrm>
                <a:off x="0" y="14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246" name="Line 1126"/>
              <p:cNvSpPr>
                <a:spLocks noChangeShapeType="1"/>
              </p:cNvSpPr>
              <p:nvPr userDrawn="1"/>
            </p:nvSpPr>
            <p:spPr bwMode="auto">
              <a:xfrm>
                <a:off x="0" y="202"/>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6247" name="Rectangle 1127"/>
          <p:cNvSpPr>
            <a:spLocks noGrp="1" noChangeArrowheads="1"/>
          </p:cNvSpPr>
          <p:nvPr>
            <p:ph type="dt" sz="half" idx="2"/>
          </p:nvPr>
        </p:nvSpPr>
        <p:spPr>
          <a:xfrm>
            <a:off x="1387475" y="6357938"/>
            <a:ext cx="1905000" cy="457200"/>
          </a:xfrm>
          <a:extLst>
            <a:ext uri="{909E8E84-426E-40DD-AFC4-6F175D3DCCD1}">
              <a14:hiddenFill xmlns:a14="http://schemas.microsoft.com/office/drawing/2010/main">
                <a:solidFill>
                  <a:schemeClr val="accent1"/>
                </a:solidFill>
              </a14:hiddenFill>
            </a:ext>
          </a:extLst>
        </p:spPr>
        <p:txBody>
          <a:bodyPr/>
          <a:lstStyle>
            <a:lvl1pPr>
              <a:defRPr/>
            </a:lvl1pPr>
          </a:lstStyle>
          <a:p>
            <a:endParaRPr lang="en-US" altLang="zh-CN"/>
          </a:p>
        </p:txBody>
      </p:sp>
      <p:sp>
        <p:nvSpPr>
          <p:cNvPr id="6248" name="Rectangle 1128"/>
          <p:cNvSpPr>
            <a:spLocks noGrp="1" noChangeArrowheads="1"/>
          </p:cNvSpPr>
          <p:nvPr>
            <p:ph type="ftr" sz="quarter" idx="3"/>
          </p:nvPr>
        </p:nvSpPr>
        <p:spPr>
          <a:xfrm>
            <a:off x="3722688" y="6357938"/>
            <a:ext cx="2271712" cy="457200"/>
          </a:xfrm>
        </p:spPr>
        <p:txBody>
          <a:bodyPr/>
          <a:lstStyle>
            <a:lvl1pPr>
              <a:defRPr/>
            </a:lvl1pPr>
          </a:lstStyle>
          <a:p>
            <a:r>
              <a:rPr lang="zh-CN" altLang="en-US"/>
              <a:t>分支限界法</a:t>
            </a:r>
            <a:endParaRPr lang="en-US" altLang="zh-CN"/>
          </a:p>
        </p:txBody>
      </p:sp>
      <p:sp>
        <p:nvSpPr>
          <p:cNvPr id="6249" name="Rectangle 1129"/>
          <p:cNvSpPr>
            <a:spLocks noGrp="1" noChangeArrowheads="1"/>
          </p:cNvSpPr>
          <p:nvPr>
            <p:ph type="sldNum" sz="quarter" idx="4"/>
          </p:nvPr>
        </p:nvSpPr>
        <p:spPr>
          <a:xfrm>
            <a:off x="6464300" y="6361113"/>
            <a:ext cx="1906588" cy="457200"/>
          </a:xfrm>
        </p:spPr>
        <p:txBody>
          <a:bodyPr/>
          <a:lstStyle>
            <a:lvl1pPr>
              <a:defRPr/>
            </a:lvl1pPr>
          </a:lstStyle>
          <a:p>
            <a:fld id="{EBC8247B-49C9-46E7-BA20-99FF223D8F44}" type="slidenum">
              <a:rPr lang="zh-CN" altLang="en-US"/>
              <a:pPr/>
              <a:t>‹#›</a:t>
            </a:fld>
            <a:endParaRPr lang="en-US" altLang="zh-CN"/>
          </a:p>
        </p:txBody>
      </p:sp>
      <p:sp>
        <p:nvSpPr>
          <p:cNvPr id="6250" name="Rectangle 1130"/>
          <p:cNvSpPr>
            <a:spLocks noGrp="1" noChangeArrowheads="1"/>
          </p:cNvSpPr>
          <p:nvPr>
            <p:ph type="ctrTitle"/>
          </p:nvPr>
        </p:nvSpPr>
        <p:spPr>
          <a:xfrm>
            <a:off x="1169988" y="1046163"/>
            <a:ext cx="7380287" cy="1012825"/>
          </a:xfrm>
        </p:spPr>
        <p:txBody>
          <a:bodyPr/>
          <a:lstStyle>
            <a:lvl1pPr>
              <a:defRPr sz="4000"/>
            </a:lvl1pPr>
          </a:lstStyle>
          <a:p>
            <a:pPr lvl="0"/>
            <a:r>
              <a:rPr lang="zh-CN" altLang="en-US" noProof="0"/>
              <a:t>单击此处编辑母版标题样式</a:t>
            </a:r>
          </a:p>
        </p:txBody>
      </p:sp>
      <p:sp>
        <p:nvSpPr>
          <p:cNvPr id="6251" name="Rectangle 1131"/>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pPr lvl="0"/>
            <a:r>
              <a:rPr lang="zh-CN" altLang="en-US" noProof="0"/>
              <a:t>单击此处编辑母版副标题样式</a:t>
            </a:r>
          </a:p>
        </p:txBody>
      </p:sp>
      <p:sp>
        <p:nvSpPr>
          <p:cNvPr id="6252" name="Rectangle 1132"/>
          <p:cNvSpPr>
            <a:spLocks noChangeArrowheads="1"/>
          </p:cNvSpPr>
          <p:nvPr/>
        </p:nvSpPr>
        <p:spPr bwMode="auto">
          <a:xfrm>
            <a:off x="3017838" y="2120900"/>
            <a:ext cx="5662612" cy="777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p>
        </p:txBody>
      </p:sp>
      <p:sp>
        <p:nvSpPr>
          <p:cNvPr id="6253" name="Rectangle 1133"/>
          <p:cNvSpPr>
            <a:spLocks noChangeArrowheads="1"/>
          </p:cNvSpPr>
          <p:nvPr/>
        </p:nvSpPr>
        <p:spPr bwMode="auto">
          <a:xfrm>
            <a:off x="1098550" y="862013"/>
            <a:ext cx="5662613" cy="77787"/>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6253"/>
                                        </p:tgtEl>
                                        <p:attrNameLst>
                                          <p:attrName>style.visibility</p:attrName>
                                        </p:attrNameLst>
                                      </p:cBhvr>
                                      <p:to>
                                        <p:strVal val="visible"/>
                                      </p:to>
                                    </p:set>
                                    <p:animEffect transition="in" filter="slide(fromLeft)">
                                      <p:cBhvr>
                                        <p:cTn id="7" dur="500"/>
                                        <p:tgtEl>
                                          <p:spTgt spid="6253"/>
                                        </p:tgtEl>
                                      </p:cBhvr>
                                    </p:animEffect>
                                  </p:childTnLst>
                                </p:cTn>
                              </p:par>
                            </p:childTnLst>
                          </p:cTn>
                        </p:par>
                        <p:par>
                          <p:cTn id="8" fill="hold" nodeType="afterGroup">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6252"/>
                                        </p:tgtEl>
                                        <p:attrNameLst>
                                          <p:attrName>style.visibility</p:attrName>
                                        </p:attrNameLst>
                                      </p:cBhvr>
                                      <p:to>
                                        <p:strVal val="visible"/>
                                      </p:to>
                                    </p:set>
                                    <p:animEffect transition="in" filter="slide(fromRight)">
                                      <p:cBhvr>
                                        <p:cTn id="11" dur="500"/>
                                        <p:tgtEl>
                                          <p:spTgt spid="6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2" grpId="0" animBg="1" autoUpdateAnimBg="0"/>
      <p:bldP spid="6253"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r>
              <a:rPr lang="zh-CN" altLang="en-US"/>
              <a:t>分支限界法</a:t>
            </a:r>
            <a:endParaRPr lang="en-US" altLang="zh-CN"/>
          </a:p>
        </p:txBody>
      </p:sp>
      <p:sp>
        <p:nvSpPr>
          <p:cNvPr id="6" name="灯片编号占位符 5"/>
          <p:cNvSpPr>
            <a:spLocks noGrp="1"/>
          </p:cNvSpPr>
          <p:nvPr>
            <p:ph type="sldNum" sz="quarter" idx="12"/>
          </p:nvPr>
        </p:nvSpPr>
        <p:spPr/>
        <p:txBody>
          <a:bodyPr/>
          <a:lstStyle>
            <a:lvl1pPr>
              <a:defRPr/>
            </a:lvl1pPr>
          </a:lstStyle>
          <a:p>
            <a:fld id="{FDFC10E9-92C2-4F29-A3EF-A84A7B73F410}" type="slidenum">
              <a:rPr lang="zh-CN" altLang="en-US"/>
              <a:pPr/>
              <a:t>‹#›</a:t>
            </a:fld>
            <a:endParaRPr lang="en-US" altLang="zh-CN"/>
          </a:p>
        </p:txBody>
      </p:sp>
    </p:spTree>
    <p:extLst>
      <p:ext uri="{BB962C8B-B14F-4D97-AF65-F5344CB8AC3E}">
        <p14:creationId xmlns:p14="http://schemas.microsoft.com/office/powerpoint/2010/main" val="3953937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78625" y="609600"/>
            <a:ext cx="1989138" cy="54864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09625" y="609600"/>
            <a:ext cx="5816600" cy="5486400"/>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r>
              <a:rPr lang="zh-CN" altLang="en-US"/>
              <a:t>分支限界法</a:t>
            </a:r>
            <a:endParaRPr lang="en-US" altLang="zh-CN"/>
          </a:p>
        </p:txBody>
      </p:sp>
      <p:sp>
        <p:nvSpPr>
          <p:cNvPr id="6" name="灯片编号占位符 5"/>
          <p:cNvSpPr>
            <a:spLocks noGrp="1"/>
          </p:cNvSpPr>
          <p:nvPr>
            <p:ph type="sldNum" sz="quarter" idx="12"/>
          </p:nvPr>
        </p:nvSpPr>
        <p:spPr/>
        <p:txBody>
          <a:bodyPr/>
          <a:lstStyle>
            <a:lvl1pPr>
              <a:defRPr/>
            </a:lvl1pPr>
          </a:lstStyle>
          <a:p>
            <a:fld id="{DB28EBF1-8888-48D2-AF8F-3A21A7B15BB2}" type="slidenum">
              <a:rPr lang="zh-CN" altLang="en-US"/>
              <a:pPr/>
              <a:t>‹#›</a:t>
            </a:fld>
            <a:endParaRPr lang="en-US" altLang="zh-CN"/>
          </a:p>
        </p:txBody>
      </p:sp>
    </p:spTree>
    <p:extLst>
      <p:ext uri="{BB962C8B-B14F-4D97-AF65-F5344CB8AC3E}">
        <p14:creationId xmlns:p14="http://schemas.microsoft.com/office/powerpoint/2010/main" val="2457449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r>
              <a:rPr lang="zh-CN" altLang="en-US"/>
              <a:t>分支限界法</a:t>
            </a:r>
            <a:endParaRPr lang="en-US" altLang="zh-CN"/>
          </a:p>
        </p:txBody>
      </p:sp>
      <p:sp>
        <p:nvSpPr>
          <p:cNvPr id="6" name="灯片编号占位符 5"/>
          <p:cNvSpPr>
            <a:spLocks noGrp="1"/>
          </p:cNvSpPr>
          <p:nvPr>
            <p:ph type="sldNum" sz="quarter" idx="12"/>
          </p:nvPr>
        </p:nvSpPr>
        <p:spPr/>
        <p:txBody>
          <a:bodyPr/>
          <a:lstStyle>
            <a:lvl1pPr>
              <a:defRPr/>
            </a:lvl1pPr>
          </a:lstStyle>
          <a:p>
            <a:fld id="{054EC7E7-46DA-4102-8E84-39979989B152}" type="slidenum">
              <a:rPr lang="zh-CN" altLang="en-US"/>
              <a:pPr/>
              <a:t>‹#›</a:t>
            </a:fld>
            <a:endParaRPr lang="en-US" altLang="zh-CN"/>
          </a:p>
        </p:txBody>
      </p:sp>
    </p:spTree>
    <p:extLst>
      <p:ext uri="{BB962C8B-B14F-4D97-AF65-F5344CB8AC3E}">
        <p14:creationId xmlns:p14="http://schemas.microsoft.com/office/powerpoint/2010/main" val="1445574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r>
              <a:rPr lang="zh-CN" altLang="en-US"/>
              <a:t>分支限界法</a:t>
            </a:r>
            <a:endParaRPr lang="en-US" altLang="zh-CN"/>
          </a:p>
        </p:txBody>
      </p:sp>
      <p:sp>
        <p:nvSpPr>
          <p:cNvPr id="6" name="灯片编号占位符 5"/>
          <p:cNvSpPr>
            <a:spLocks noGrp="1"/>
          </p:cNvSpPr>
          <p:nvPr>
            <p:ph type="sldNum" sz="quarter" idx="12"/>
          </p:nvPr>
        </p:nvSpPr>
        <p:spPr/>
        <p:txBody>
          <a:bodyPr/>
          <a:lstStyle>
            <a:lvl1pPr>
              <a:defRPr/>
            </a:lvl1pPr>
          </a:lstStyle>
          <a:p>
            <a:fld id="{3C100EBB-7D42-4666-8682-75B6203EBE85}" type="slidenum">
              <a:rPr lang="zh-CN" altLang="en-US"/>
              <a:pPr/>
              <a:t>‹#›</a:t>
            </a:fld>
            <a:endParaRPr lang="en-US" altLang="zh-CN"/>
          </a:p>
        </p:txBody>
      </p:sp>
    </p:spTree>
    <p:extLst>
      <p:ext uri="{BB962C8B-B14F-4D97-AF65-F5344CB8AC3E}">
        <p14:creationId xmlns:p14="http://schemas.microsoft.com/office/powerpoint/2010/main" val="2667831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r>
              <a:rPr lang="zh-CN" altLang="en-US"/>
              <a:t>分支限界法</a:t>
            </a:r>
            <a:endParaRPr lang="en-US" altLang="zh-CN"/>
          </a:p>
        </p:txBody>
      </p:sp>
      <p:sp>
        <p:nvSpPr>
          <p:cNvPr id="7" name="灯片编号占位符 6"/>
          <p:cNvSpPr>
            <a:spLocks noGrp="1"/>
          </p:cNvSpPr>
          <p:nvPr>
            <p:ph type="sldNum" sz="quarter" idx="12"/>
          </p:nvPr>
        </p:nvSpPr>
        <p:spPr/>
        <p:txBody>
          <a:bodyPr/>
          <a:lstStyle>
            <a:lvl1pPr>
              <a:defRPr/>
            </a:lvl1pPr>
          </a:lstStyle>
          <a:p>
            <a:fld id="{44A92655-7524-4D71-A9AA-77479BC3EB98}" type="slidenum">
              <a:rPr lang="zh-CN" altLang="en-US"/>
              <a:pPr/>
              <a:t>‹#›</a:t>
            </a:fld>
            <a:endParaRPr lang="en-US" altLang="zh-CN"/>
          </a:p>
        </p:txBody>
      </p:sp>
    </p:spTree>
    <p:extLst>
      <p:ext uri="{BB962C8B-B14F-4D97-AF65-F5344CB8AC3E}">
        <p14:creationId xmlns:p14="http://schemas.microsoft.com/office/powerpoint/2010/main" val="133708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r>
              <a:rPr lang="zh-CN" altLang="en-US"/>
              <a:t>分支限界法</a:t>
            </a:r>
            <a:endParaRPr lang="en-US" altLang="zh-CN"/>
          </a:p>
        </p:txBody>
      </p:sp>
      <p:sp>
        <p:nvSpPr>
          <p:cNvPr id="9" name="灯片编号占位符 8"/>
          <p:cNvSpPr>
            <a:spLocks noGrp="1"/>
          </p:cNvSpPr>
          <p:nvPr>
            <p:ph type="sldNum" sz="quarter" idx="12"/>
          </p:nvPr>
        </p:nvSpPr>
        <p:spPr/>
        <p:txBody>
          <a:bodyPr/>
          <a:lstStyle>
            <a:lvl1pPr>
              <a:defRPr/>
            </a:lvl1pPr>
          </a:lstStyle>
          <a:p>
            <a:fld id="{5D1A64F8-FBEB-44EE-9B51-4F44783D492E}" type="slidenum">
              <a:rPr lang="zh-CN" altLang="en-US"/>
              <a:pPr/>
              <a:t>‹#›</a:t>
            </a:fld>
            <a:endParaRPr lang="en-US" altLang="zh-CN"/>
          </a:p>
        </p:txBody>
      </p:sp>
    </p:spTree>
    <p:extLst>
      <p:ext uri="{BB962C8B-B14F-4D97-AF65-F5344CB8AC3E}">
        <p14:creationId xmlns:p14="http://schemas.microsoft.com/office/powerpoint/2010/main" val="340614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r>
              <a:rPr lang="zh-CN" altLang="en-US"/>
              <a:t>分支限界法</a:t>
            </a:r>
            <a:endParaRPr lang="en-US" altLang="zh-CN"/>
          </a:p>
        </p:txBody>
      </p:sp>
      <p:sp>
        <p:nvSpPr>
          <p:cNvPr id="5" name="灯片编号占位符 4"/>
          <p:cNvSpPr>
            <a:spLocks noGrp="1"/>
          </p:cNvSpPr>
          <p:nvPr>
            <p:ph type="sldNum" sz="quarter" idx="12"/>
          </p:nvPr>
        </p:nvSpPr>
        <p:spPr/>
        <p:txBody>
          <a:bodyPr/>
          <a:lstStyle>
            <a:lvl1pPr>
              <a:defRPr/>
            </a:lvl1pPr>
          </a:lstStyle>
          <a:p>
            <a:fld id="{3C09371A-96B9-4111-A52C-B2FB2010C7BA}" type="slidenum">
              <a:rPr lang="zh-CN" altLang="en-US"/>
              <a:pPr/>
              <a:t>‹#›</a:t>
            </a:fld>
            <a:endParaRPr lang="en-US" altLang="zh-CN"/>
          </a:p>
        </p:txBody>
      </p:sp>
    </p:spTree>
    <p:extLst>
      <p:ext uri="{BB962C8B-B14F-4D97-AF65-F5344CB8AC3E}">
        <p14:creationId xmlns:p14="http://schemas.microsoft.com/office/powerpoint/2010/main" val="542617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r>
              <a:rPr lang="zh-CN" altLang="en-US"/>
              <a:t>分支限界法</a:t>
            </a:r>
            <a:endParaRPr lang="en-US" altLang="zh-CN"/>
          </a:p>
        </p:txBody>
      </p:sp>
      <p:sp>
        <p:nvSpPr>
          <p:cNvPr id="4" name="灯片编号占位符 3"/>
          <p:cNvSpPr>
            <a:spLocks noGrp="1"/>
          </p:cNvSpPr>
          <p:nvPr>
            <p:ph type="sldNum" sz="quarter" idx="12"/>
          </p:nvPr>
        </p:nvSpPr>
        <p:spPr/>
        <p:txBody>
          <a:bodyPr/>
          <a:lstStyle>
            <a:lvl1pPr>
              <a:defRPr/>
            </a:lvl1pPr>
          </a:lstStyle>
          <a:p>
            <a:fld id="{59B57472-C257-44FF-85C3-505E97BBEC4C}" type="slidenum">
              <a:rPr lang="zh-CN" altLang="en-US"/>
              <a:pPr/>
              <a:t>‹#›</a:t>
            </a:fld>
            <a:endParaRPr lang="en-US" altLang="zh-CN"/>
          </a:p>
        </p:txBody>
      </p:sp>
    </p:spTree>
    <p:extLst>
      <p:ext uri="{BB962C8B-B14F-4D97-AF65-F5344CB8AC3E}">
        <p14:creationId xmlns:p14="http://schemas.microsoft.com/office/powerpoint/2010/main" val="66543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r>
              <a:rPr lang="zh-CN" altLang="en-US"/>
              <a:t>分支限界法</a:t>
            </a:r>
            <a:endParaRPr lang="en-US" altLang="zh-CN"/>
          </a:p>
        </p:txBody>
      </p:sp>
      <p:sp>
        <p:nvSpPr>
          <p:cNvPr id="7" name="灯片编号占位符 6"/>
          <p:cNvSpPr>
            <a:spLocks noGrp="1"/>
          </p:cNvSpPr>
          <p:nvPr>
            <p:ph type="sldNum" sz="quarter" idx="12"/>
          </p:nvPr>
        </p:nvSpPr>
        <p:spPr/>
        <p:txBody>
          <a:bodyPr/>
          <a:lstStyle>
            <a:lvl1pPr>
              <a:defRPr/>
            </a:lvl1pPr>
          </a:lstStyle>
          <a:p>
            <a:fld id="{411F3156-DFCB-4382-8615-EAE0B1F6030A}" type="slidenum">
              <a:rPr lang="zh-CN" altLang="en-US"/>
              <a:pPr/>
              <a:t>‹#›</a:t>
            </a:fld>
            <a:endParaRPr lang="en-US" altLang="zh-CN"/>
          </a:p>
        </p:txBody>
      </p:sp>
    </p:spTree>
    <p:extLst>
      <p:ext uri="{BB962C8B-B14F-4D97-AF65-F5344CB8AC3E}">
        <p14:creationId xmlns:p14="http://schemas.microsoft.com/office/powerpoint/2010/main" val="3859105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r>
              <a:rPr lang="zh-CN" altLang="en-US"/>
              <a:t>分支限界法</a:t>
            </a:r>
            <a:endParaRPr lang="en-US" altLang="zh-CN"/>
          </a:p>
        </p:txBody>
      </p:sp>
      <p:sp>
        <p:nvSpPr>
          <p:cNvPr id="7" name="灯片编号占位符 6"/>
          <p:cNvSpPr>
            <a:spLocks noGrp="1"/>
          </p:cNvSpPr>
          <p:nvPr>
            <p:ph type="sldNum" sz="quarter" idx="12"/>
          </p:nvPr>
        </p:nvSpPr>
        <p:spPr/>
        <p:txBody>
          <a:bodyPr/>
          <a:lstStyle>
            <a:lvl1pPr>
              <a:defRPr/>
            </a:lvl1pPr>
          </a:lstStyle>
          <a:p>
            <a:fld id="{1FC9A85C-E6AA-4009-B7BE-C3E11E6A4099}" type="slidenum">
              <a:rPr lang="zh-CN" altLang="en-US"/>
              <a:pPr/>
              <a:t>‹#›</a:t>
            </a:fld>
            <a:endParaRPr lang="en-US" altLang="zh-CN"/>
          </a:p>
        </p:txBody>
      </p:sp>
    </p:spTree>
    <p:extLst>
      <p:ext uri="{BB962C8B-B14F-4D97-AF65-F5344CB8AC3E}">
        <p14:creationId xmlns:p14="http://schemas.microsoft.com/office/powerpoint/2010/main" val="2496485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68263"/>
            <a:ext cx="8915400" cy="6713537"/>
            <a:chOff x="0" y="43"/>
            <a:chExt cx="5616" cy="4229"/>
          </a:xfrm>
        </p:grpSpPr>
        <p:grpSp>
          <p:nvGrpSpPr>
            <p:cNvPr id="5123" name="Group 3"/>
            <p:cNvGrpSpPr>
              <a:grpSpLocks/>
            </p:cNvGrpSpPr>
            <p:nvPr userDrawn="1"/>
          </p:nvGrpSpPr>
          <p:grpSpPr bwMode="auto">
            <a:xfrm>
              <a:off x="0" y="43"/>
              <a:ext cx="408" cy="4229"/>
              <a:chOff x="0" y="43"/>
              <a:chExt cx="5760" cy="4229"/>
            </a:xfrm>
          </p:grpSpPr>
          <p:sp>
            <p:nvSpPr>
              <p:cNvPr id="5124" name="Line 4"/>
              <p:cNvSpPr>
                <a:spLocks noChangeShapeType="1"/>
              </p:cNvSpPr>
              <p:nvPr userDrawn="1"/>
            </p:nvSpPr>
            <p:spPr bwMode="auto">
              <a:xfrm>
                <a:off x="0" y="420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25" name="Line 5"/>
              <p:cNvSpPr>
                <a:spLocks noChangeShapeType="1"/>
              </p:cNvSpPr>
              <p:nvPr userDrawn="1"/>
            </p:nvSpPr>
            <p:spPr bwMode="auto">
              <a:xfrm>
                <a:off x="0" y="42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26" name="Line 6"/>
              <p:cNvSpPr>
                <a:spLocks noChangeShapeType="1"/>
              </p:cNvSpPr>
              <p:nvPr userDrawn="1"/>
            </p:nvSpPr>
            <p:spPr bwMode="auto">
              <a:xfrm>
                <a:off x="0" y="427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27" name="Line 7"/>
              <p:cNvSpPr>
                <a:spLocks noChangeShapeType="1"/>
              </p:cNvSpPr>
              <p:nvPr userDrawn="1"/>
            </p:nvSpPr>
            <p:spPr bwMode="auto">
              <a:xfrm>
                <a:off x="0" y="4113"/>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28" name="Line 8"/>
              <p:cNvSpPr>
                <a:spLocks noChangeShapeType="1"/>
              </p:cNvSpPr>
              <p:nvPr userDrawn="1"/>
            </p:nvSpPr>
            <p:spPr bwMode="auto">
              <a:xfrm>
                <a:off x="0" y="406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29" name="Line 9"/>
              <p:cNvSpPr>
                <a:spLocks noChangeShapeType="1"/>
              </p:cNvSpPr>
              <p:nvPr userDrawn="1"/>
            </p:nvSpPr>
            <p:spPr bwMode="auto">
              <a:xfrm>
                <a:off x="0" y="41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0" name="Line 10"/>
              <p:cNvSpPr>
                <a:spLocks noChangeShapeType="1"/>
              </p:cNvSpPr>
              <p:nvPr userDrawn="1"/>
            </p:nvSpPr>
            <p:spPr bwMode="auto">
              <a:xfrm>
                <a:off x="0" y="366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1" name="Line 11"/>
              <p:cNvSpPr>
                <a:spLocks noChangeShapeType="1"/>
              </p:cNvSpPr>
              <p:nvPr userDrawn="1"/>
            </p:nvSpPr>
            <p:spPr bwMode="auto">
              <a:xfrm>
                <a:off x="0" y="36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2" name="Line 12"/>
              <p:cNvSpPr>
                <a:spLocks noChangeShapeType="1"/>
              </p:cNvSpPr>
              <p:nvPr userDrawn="1"/>
            </p:nvSpPr>
            <p:spPr bwMode="auto">
              <a:xfrm>
                <a:off x="0" y="402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3" name="Line 13"/>
              <p:cNvSpPr>
                <a:spLocks noChangeShapeType="1"/>
              </p:cNvSpPr>
              <p:nvPr userDrawn="1"/>
            </p:nvSpPr>
            <p:spPr bwMode="auto">
              <a:xfrm>
                <a:off x="0" y="389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4" name="Line 14"/>
              <p:cNvSpPr>
                <a:spLocks noChangeShapeType="1"/>
              </p:cNvSpPr>
              <p:nvPr userDrawn="1"/>
            </p:nvSpPr>
            <p:spPr bwMode="auto">
              <a:xfrm>
                <a:off x="0" y="381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5" name="Line 15"/>
              <p:cNvSpPr>
                <a:spLocks noChangeShapeType="1"/>
              </p:cNvSpPr>
              <p:nvPr userDrawn="1"/>
            </p:nvSpPr>
            <p:spPr bwMode="auto">
              <a:xfrm>
                <a:off x="0" y="399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6" name="Line 16"/>
              <p:cNvSpPr>
                <a:spLocks noChangeShapeType="1"/>
              </p:cNvSpPr>
              <p:nvPr userDrawn="1"/>
            </p:nvSpPr>
            <p:spPr bwMode="auto">
              <a:xfrm>
                <a:off x="0" y="368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7" name="Line 17"/>
              <p:cNvSpPr>
                <a:spLocks noChangeShapeType="1"/>
              </p:cNvSpPr>
              <p:nvPr userDrawn="1"/>
            </p:nvSpPr>
            <p:spPr bwMode="auto">
              <a:xfrm>
                <a:off x="0" y="374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8" name="Line 18"/>
              <p:cNvSpPr>
                <a:spLocks noChangeShapeType="1"/>
              </p:cNvSpPr>
              <p:nvPr userDrawn="1"/>
            </p:nvSpPr>
            <p:spPr bwMode="auto">
              <a:xfrm>
                <a:off x="0" y="39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39" name="Line 19"/>
              <p:cNvSpPr>
                <a:spLocks noChangeShapeType="1"/>
              </p:cNvSpPr>
              <p:nvPr userDrawn="1"/>
            </p:nvSpPr>
            <p:spPr bwMode="auto">
              <a:xfrm>
                <a:off x="0" y="39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0" name="Line 20"/>
              <p:cNvSpPr>
                <a:spLocks noChangeShapeType="1"/>
              </p:cNvSpPr>
              <p:nvPr userDrawn="1"/>
            </p:nvSpPr>
            <p:spPr bwMode="auto">
              <a:xfrm>
                <a:off x="0" y="351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1" name="Line 21"/>
              <p:cNvSpPr>
                <a:spLocks noChangeShapeType="1"/>
              </p:cNvSpPr>
              <p:nvPr userDrawn="1"/>
            </p:nvSpPr>
            <p:spPr bwMode="auto">
              <a:xfrm>
                <a:off x="0" y="35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2" name="Line 22"/>
              <p:cNvSpPr>
                <a:spLocks noChangeShapeType="1"/>
              </p:cNvSpPr>
              <p:nvPr userDrawn="1"/>
            </p:nvSpPr>
            <p:spPr bwMode="auto">
              <a:xfrm>
                <a:off x="0" y="357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3" name="Line 23"/>
              <p:cNvSpPr>
                <a:spLocks noChangeShapeType="1"/>
              </p:cNvSpPr>
              <p:nvPr userDrawn="1"/>
            </p:nvSpPr>
            <p:spPr bwMode="auto">
              <a:xfrm>
                <a:off x="0" y="342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4" name="Line 24"/>
              <p:cNvSpPr>
                <a:spLocks noChangeShapeType="1"/>
              </p:cNvSpPr>
              <p:nvPr userDrawn="1"/>
            </p:nvSpPr>
            <p:spPr bwMode="auto">
              <a:xfrm>
                <a:off x="0" y="337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5" name="Line 25"/>
              <p:cNvSpPr>
                <a:spLocks noChangeShapeType="1"/>
              </p:cNvSpPr>
              <p:nvPr userDrawn="1"/>
            </p:nvSpPr>
            <p:spPr bwMode="auto">
              <a:xfrm>
                <a:off x="0" y="346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6" name="Line 26"/>
              <p:cNvSpPr>
                <a:spLocks noChangeShapeType="1"/>
              </p:cNvSpPr>
              <p:nvPr userDrawn="1"/>
            </p:nvSpPr>
            <p:spPr bwMode="auto">
              <a:xfrm>
                <a:off x="0" y="297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7" name="Line 27"/>
              <p:cNvSpPr>
                <a:spLocks noChangeShapeType="1"/>
              </p:cNvSpPr>
              <p:nvPr userDrawn="1"/>
            </p:nvSpPr>
            <p:spPr bwMode="auto">
              <a:xfrm>
                <a:off x="0" y="29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8" name="Line 28"/>
              <p:cNvSpPr>
                <a:spLocks noChangeShapeType="1"/>
              </p:cNvSpPr>
              <p:nvPr userDrawn="1"/>
            </p:nvSpPr>
            <p:spPr bwMode="auto">
              <a:xfrm>
                <a:off x="0" y="332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49" name="Line 29"/>
              <p:cNvSpPr>
                <a:spLocks noChangeShapeType="1"/>
              </p:cNvSpPr>
              <p:nvPr userDrawn="1"/>
            </p:nvSpPr>
            <p:spPr bwMode="auto">
              <a:xfrm>
                <a:off x="0" y="320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0" name="Line 30"/>
              <p:cNvSpPr>
                <a:spLocks noChangeShapeType="1"/>
              </p:cNvSpPr>
              <p:nvPr userDrawn="1"/>
            </p:nvSpPr>
            <p:spPr bwMode="auto">
              <a:xfrm>
                <a:off x="0" y="312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1" name="Line 31"/>
              <p:cNvSpPr>
                <a:spLocks noChangeShapeType="1"/>
              </p:cNvSpPr>
              <p:nvPr userDrawn="1"/>
            </p:nvSpPr>
            <p:spPr bwMode="auto">
              <a:xfrm>
                <a:off x="0" y="330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2" name="Line 32"/>
              <p:cNvSpPr>
                <a:spLocks noChangeShapeType="1"/>
              </p:cNvSpPr>
              <p:nvPr userDrawn="1"/>
            </p:nvSpPr>
            <p:spPr bwMode="auto">
              <a:xfrm>
                <a:off x="0" y="299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3" name="Line 33"/>
              <p:cNvSpPr>
                <a:spLocks noChangeShapeType="1"/>
              </p:cNvSpPr>
              <p:nvPr userDrawn="1"/>
            </p:nvSpPr>
            <p:spPr bwMode="auto">
              <a:xfrm>
                <a:off x="0" y="304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4" name="Line 34"/>
              <p:cNvSpPr>
                <a:spLocks noChangeShapeType="1"/>
              </p:cNvSpPr>
              <p:nvPr userDrawn="1"/>
            </p:nvSpPr>
            <p:spPr bwMode="auto">
              <a:xfrm>
                <a:off x="0" y="324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5" name="Line 35"/>
              <p:cNvSpPr>
                <a:spLocks noChangeShapeType="1"/>
              </p:cNvSpPr>
              <p:nvPr userDrawn="1"/>
            </p:nvSpPr>
            <p:spPr bwMode="auto">
              <a:xfrm>
                <a:off x="0" y="322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6" name="Line 36"/>
              <p:cNvSpPr>
                <a:spLocks noChangeShapeType="1"/>
              </p:cNvSpPr>
              <p:nvPr userDrawn="1"/>
            </p:nvSpPr>
            <p:spPr bwMode="auto">
              <a:xfrm>
                <a:off x="0" y="283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7" name="Line 37"/>
              <p:cNvSpPr>
                <a:spLocks noChangeShapeType="1"/>
              </p:cNvSpPr>
              <p:nvPr userDrawn="1"/>
            </p:nvSpPr>
            <p:spPr bwMode="auto">
              <a:xfrm>
                <a:off x="0" y="275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8" name="Line 38"/>
              <p:cNvSpPr>
                <a:spLocks noChangeShapeType="1"/>
              </p:cNvSpPr>
              <p:nvPr userDrawn="1"/>
            </p:nvSpPr>
            <p:spPr bwMode="auto">
              <a:xfrm>
                <a:off x="0" y="267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59" name="Line 39"/>
              <p:cNvSpPr>
                <a:spLocks noChangeShapeType="1"/>
              </p:cNvSpPr>
              <p:nvPr userDrawn="1"/>
            </p:nvSpPr>
            <p:spPr bwMode="auto">
              <a:xfrm>
                <a:off x="0" y="287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0" name="Line 40"/>
              <p:cNvSpPr>
                <a:spLocks noChangeShapeType="1"/>
              </p:cNvSpPr>
              <p:nvPr userDrawn="1"/>
            </p:nvSpPr>
            <p:spPr bwMode="auto">
              <a:xfrm>
                <a:off x="0" y="285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1" name="Line 41"/>
              <p:cNvSpPr>
                <a:spLocks noChangeShapeType="1"/>
              </p:cNvSpPr>
              <p:nvPr userDrawn="1"/>
            </p:nvSpPr>
            <p:spPr bwMode="auto">
              <a:xfrm>
                <a:off x="0" y="2554"/>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2" name="Line 42"/>
              <p:cNvSpPr>
                <a:spLocks noChangeShapeType="1"/>
              </p:cNvSpPr>
              <p:nvPr userDrawn="1"/>
            </p:nvSpPr>
            <p:spPr bwMode="auto">
              <a:xfrm>
                <a:off x="0" y="2590"/>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3" name="Line 43"/>
              <p:cNvSpPr>
                <a:spLocks noChangeShapeType="1"/>
              </p:cNvSpPr>
              <p:nvPr userDrawn="1"/>
            </p:nvSpPr>
            <p:spPr bwMode="auto">
              <a:xfrm>
                <a:off x="0" y="2623"/>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4" name="Line 44"/>
              <p:cNvSpPr>
                <a:spLocks noChangeShapeType="1"/>
              </p:cNvSpPr>
              <p:nvPr userDrawn="1"/>
            </p:nvSpPr>
            <p:spPr bwMode="auto">
              <a:xfrm>
                <a:off x="0" y="246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5" name="Line 45"/>
              <p:cNvSpPr>
                <a:spLocks noChangeShapeType="1"/>
              </p:cNvSpPr>
              <p:nvPr userDrawn="1"/>
            </p:nvSpPr>
            <p:spPr bwMode="auto">
              <a:xfrm>
                <a:off x="0" y="241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6" name="Line 46"/>
              <p:cNvSpPr>
                <a:spLocks noChangeShapeType="1"/>
              </p:cNvSpPr>
              <p:nvPr userDrawn="1"/>
            </p:nvSpPr>
            <p:spPr bwMode="auto">
              <a:xfrm>
                <a:off x="0" y="250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7" name="Line 47"/>
              <p:cNvSpPr>
                <a:spLocks noChangeShapeType="1"/>
              </p:cNvSpPr>
              <p:nvPr userDrawn="1"/>
            </p:nvSpPr>
            <p:spPr bwMode="auto">
              <a:xfrm>
                <a:off x="0" y="237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8" name="Line 48"/>
              <p:cNvSpPr>
                <a:spLocks noChangeShapeType="1"/>
              </p:cNvSpPr>
              <p:nvPr userDrawn="1"/>
            </p:nvSpPr>
            <p:spPr bwMode="auto">
              <a:xfrm>
                <a:off x="0" y="2245"/>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69" name="Line 49"/>
              <p:cNvSpPr>
                <a:spLocks noChangeShapeType="1"/>
              </p:cNvSpPr>
              <p:nvPr userDrawn="1"/>
            </p:nvSpPr>
            <p:spPr bwMode="auto">
              <a:xfrm>
                <a:off x="0" y="235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0" name="Line 50"/>
              <p:cNvSpPr>
                <a:spLocks noChangeShapeType="1"/>
              </p:cNvSpPr>
              <p:nvPr userDrawn="1"/>
            </p:nvSpPr>
            <p:spPr bwMode="auto">
              <a:xfrm>
                <a:off x="0" y="229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1" name="Line 51"/>
              <p:cNvSpPr>
                <a:spLocks noChangeShapeType="1"/>
              </p:cNvSpPr>
              <p:nvPr userDrawn="1"/>
            </p:nvSpPr>
            <p:spPr bwMode="auto">
              <a:xfrm>
                <a:off x="0" y="226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2" name="Line 52"/>
              <p:cNvSpPr>
                <a:spLocks noChangeShapeType="1"/>
              </p:cNvSpPr>
              <p:nvPr userDrawn="1"/>
            </p:nvSpPr>
            <p:spPr bwMode="auto">
              <a:xfrm>
                <a:off x="0" y="213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3" name="Line 53"/>
              <p:cNvSpPr>
                <a:spLocks noChangeShapeType="1"/>
              </p:cNvSpPr>
              <p:nvPr userDrawn="1"/>
            </p:nvSpPr>
            <p:spPr bwMode="auto">
              <a:xfrm>
                <a:off x="0" y="21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4" name="Line 54"/>
              <p:cNvSpPr>
                <a:spLocks noChangeShapeType="1"/>
              </p:cNvSpPr>
              <p:nvPr userDrawn="1"/>
            </p:nvSpPr>
            <p:spPr bwMode="auto">
              <a:xfrm>
                <a:off x="0" y="219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5" name="Line 55"/>
              <p:cNvSpPr>
                <a:spLocks noChangeShapeType="1"/>
              </p:cNvSpPr>
              <p:nvPr userDrawn="1"/>
            </p:nvSpPr>
            <p:spPr bwMode="auto">
              <a:xfrm>
                <a:off x="0" y="204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6" name="Line 56"/>
              <p:cNvSpPr>
                <a:spLocks noChangeShapeType="1"/>
              </p:cNvSpPr>
              <p:nvPr userDrawn="1"/>
            </p:nvSpPr>
            <p:spPr bwMode="auto">
              <a:xfrm>
                <a:off x="0" y="199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7" name="Line 57"/>
              <p:cNvSpPr>
                <a:spLocks noChangeShapeType="1"/>
              </p:cNvSpPr>
              <p:nvPr userDrawn="1"/>
            </p:nvSpPr>
            <p:spPr bwMode="auto">
              <a:xfrm>
                <a:off x="0" y="208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8" name="Line 58"/>
              <p:cNvSpPr>
                <a:spLocks noChangeShapeType="1"/>
              </p:cNvSpPr>
              <p:nvPr userDrawn="1"/>
            </p:nvSpPr>
            <p:spPr bwMode="auto">
              <a:xfrm>
                <a:off x="0" y="159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79" name="Line 59"/>
              <p:cNvSpPr>
                <a:spLocks noChangeShapeType="1"/>
              </p:cNvSpPr>
              <p:nvPr userDrawn="1"/>
            </p:nvSpPr>
            <p:spPr bwMode="auto">
              <a:xfrm>
                <a:off x="0" y="15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0" name="Line 60"/>
              <p:cNvSpPr>
                <a:spLocks noChangeShapeType="1"/>
              </p:cNvSpPr>
              <p:nvPr userDrawn="1"/>
            </p:nvSpPr>
            <p:spPr bwMode="auto">
              <a:xfrm>
                <a:off x="0" y="194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1" name="Line 61"/>
              <p:cNvSpPr>
                <a:spLocks noChangeShapeType="1"/>
              </p:cNvSpPr>
              <p:nvPr userDrawn="1"/>
            </p:nvSpPr>
            <p:spPr bwMode="auto">
              <a:xfrm>
                <a:off x="0" y="182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2" name="Line 62"/>
              <p:cNvSpPr>
                <a:spLocks noChangeShapeType="1"/>
              </p:cNvSpPr>
              <p:nvPr userDrawn="1"/>
            </p:nvSpPr>
            <p:spPr bwMode="auto">
              <a:xfrm>
                <a:off x="0" y="174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3" name="Line 63"/>
              <p:cNvSpPr>
                <a:spLocks noChangeShapeType="1"/>
              </p:cNvSpPr>
              <p:nvPr userDrawn="1"/>
            </p:nvSpPr>
            <p:spPr bwMode="auto">
              <a:xfrm>
                <a:off x="0" y="192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4" name="Line 64"/>
              <p:cNvSpPr>
                <a:spLocks noChangeShapeType="1"/>
              </p:cNvSpPr>
              <p:nvPr userDrawn="1"/>
            </p:nvSpPr>
            <p:spPr bwMode="auto">
              <a:xfrm>
                <a:off x="0" y="161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5" name="Line 65"/>
              <p:cNvSpPr>
                <a:spLocks noChangeShapeType="1"/>
              </p:cNvSpPr>
              <p:nvPr userDrawn="1"/>
            </p:nvSpPr>
            <p:spPr bwMode="auto">
              <a:xfrm>
                <a:off x="0" y="166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6" name="Line 66"/>
              <p:cNvSpPr>
                <a:spLocks noChangeShapeType="1"/>
              </p:cNvSpPr>
              <p:nvPr userDrawn="1"/>
            </p:nvSpPr>
            <p:spPr bwMode="auto">
              <a:xfrm>
                <a:off x="0" y="186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7" name="Line 67"/>
              <p:cNvSpPr>
                <a:spLocks noChangeShapeType="1"/>
              </p:cNvSpPr>
              <p:nvPr userDrawn="1"/>
            </p:nvSpPr>
            <p:spPr bwMode="auto">
              <a:xfrm>
                <a:off x="0" y="184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8" name="Line 68"/>
              <p:cNvSpPr>
                <a:spLocks noChangeShapeType="1"/>
              </p:cNvSpPr>
              <p:nvPr userDrawn="1"/>
            </p:nvSpPr>
            <p:spPr bwMode="auto">
              <a:xfrm>
                <a:off x="0" y="1437"/>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89" name="Line 69"/>
              <p:cNvSpPr>
                <a:spLocks noChangeShapeType="1"/>
              </p:cNvSpPr>
              <p:nvPr userDrawn="1"/>
            </p:nvSpPr>
            <p:spPr bwMode="auto">
              <a:xfrm>
                <a:off x="0" y="147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0" name="Line 70"/>
              <p:cNvSpPr>
                <a:spLocks noChangeShapeType="1"/>
              </p:cNvSpPr>
              <p:nvPr userDrawn="1"/>
            </p:nvSpPr>
            <p:spPr bwMode="auto">
              <a:xfrm>
                <a:off x="0" y="150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1" name="Line 71"/>
              <p:cNvSpPr>
                <a:spLocks noChangeShapeType="1"/>
              </p:cNvSpPr>
              <p:nvPr userDrawn="1"/>
            </p:nvSpPr>
            <p:spPr bwMode="auto">
              <a:xfrm>
                <a:off x="0" y="1347"/>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2" name="Line 72"/>
              <p:cNvSpPr>
                <a:spLocks noChangeShapeType="1"/>
              </p:cNvSpPr>
              <p:nvPr userDrawn="1"/>
            </p:nvSpPr>
            <p:spPr bwMode="auto">
              <a:xfrm>
                <a:off x="0" y="139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3" name="Line 73"/>
              <p:cNvSpPr>
                <a:spLocks noChangeShapeType="1"/>
              </p:cNvSpPr>
              <p:nvPr userDrawn="1"/>
            </p:nvSpPr>
            <p:spPr bwMode="auto">
              <a:xfrm>
                <a:off x="0" y="101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4" name="Line 74"/>
              <p:cNvSpPr>
                <a:spLocks noChangeShapeType="1"/>
              </p:cNvSpPr>
              <p:nvPr userDrawn="1"/>
            </p:nvSpPr>
            <p:spPr bwMode="auto">
              <a:xfrm>
                <a:off x="0" y="98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5" name="Line 75"/>
              <p:cNvSpPr>
                <a:spLocks noChangeShapeType="1"/>
              </p:cNvSpPr>
              <p:nvPr userDrawn="1"/>
            </p:nvSpPr>
            <p:spPr bwMode="auto">
              <a:xfrm>
                <a:off x="0" y="124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6" name="Line 76"/>
              <p:cNvSpPr>
                <a:spLocks noChangeShapeType="1"/>
              </p:cNvSpPr>
              <p:nvPr userDrawn="1"/>
            </p:nvSpPr>
            <p:spPr bwMode="auto">
              <a:xfrm>
                <a:off x="0" y="116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7" name="Line 77"/>
              <p:cNvSpPr>
                <a:spLocks noChangeShapeType="1"/>
              </p:cNvSpPr>
              <p:nvPr userDrawn="1"/>
            </p:nvSpPr>
            <p:spPr bwMode="auto">
              <a:xfrm>
                <a:off x="0" y="103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8" name="Line 78"/>
              <p:cNvSpPr>
                <a:spLocks noChangeShapeType="1"/>
              </p:cNvSpPr>
              <p:nvPr userDrawn="1"/>
            </p:nvSpPr>
            <p:spPr bwMode="auto">
              <a:xfrm>
                <a:off x="0" y="10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199" name="Line 79"/>
              <p:cNvSpPr>
                <a:spLocks noChangeShapeType="1"/>
              </p:cNvSpPr>
              <p:nvPr userDrawn="1"/>
            </p:nvSpPr>
            <p:spPr bwMode="auto">
              <a:xfrm>
                <a:off x="0" y="128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0" name="Line 80"/>
              <p:cNvSpPr>
                <a:spLocks noChangeShapeType="1"/>
              </p:cNvSpPr>
              <p:nvPr userDrawn="1"/>
            </p:nvSpPr>
            <p:spPr bwMode="auto">
              <a:xfrm>
                <a:off x="0" y="126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1" name="Line 81"/>
              <p:cNvSpPr>
                <a:spLocks noChangeShapeType="1"/>
              </p:cNvSpPr>
              <p:nvPr userDrawn="1"/>
            </p:nvSpPr>
            <p:spPr bwMode="auto">
              <a:xfrm>
                <a:off x="0" y="86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2" name="Line 82"/>
              <p:cNvSpPr>
                <a:spLocks noChangeShapeType="1"/>
              </p:cNvSpPr>
              <p:nvPr userDrawn="1"/>
            </p:nvSpPr>
            <p:spPr bwMode="auto">
              <a:xfrm>
                <a:off x="0" y="89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3" name="Line 83"/>
              <p:cNvSpPr>
                <a:spLocks noChangeShapeType="1"/>
              </p:cNvSpPr>
              <p:nvPr userDrawn="1"/>
            </p:nvSpPr>
            <p:spPr bwMode="auto">
              <a:xfrm>
                <a:off x="0" y="92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4" name="Line 84"/>
              <p:cNvSpPr>
                <a:spLocks noChangeShapeType="1"/>
              </p:cNvSpPr>
              <p:nvPr userDrawn="1"/>
            </p:nvSpPr>
            <p:spPr bwMode="auto">
              <a:xfrm>
                <a:off x="0" y="77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5" name="Line 85"/>
              <p:cNvSpPr>
                <a:spLocks noChangeShapeType="1"/>
              </p:cNvSpPr>
              <p:nvPr userDrawn="1"/>
            </p:nvSpPr>
            <p:spPr bwMode="auto">
              <a:xfrm>
                <a:off x="0" y="81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6" name="Line 86"/>
              <p:cNvSpPr>
                <a:spLocks noChangeShapeType="1"/>
              </p:cNvSpPr>
              <p:nvPr userDrawn="1"/>
            </p:nvSpPr>
            <p:spPr bwMode="auto">
              <a:xfrm>
                <a:off x="0" y="71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7" name="Line 87"/>
              <p:cNvSpPr>
                <a:spLocks noChangeShapeType="1"/>
              </p:cNvSpPr>
              <p:nvPr userDrawn="1"/>
            </p:nvSpPr>
            <p:spPr bwMode="auto">
              <a:xfrm>
                <a:off x="0" y="64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8" name="Line 88"/>
              <p:cNvSpPr>
                <a:spLocks noChangeShapeType="1"/>
              </p:cNvSpPr>
              <p:nvPr userDrawn="1"/>
            </p:nvSpPr>
            <p:spPr bwMode="auto">
              <a:xfrm>
                <a:off x="0" y="522"/>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09" name="Line 89"/>
              <p:cNvSpPr>
                <a:spLocks noChangeShapeType="1"/>
              </p:cNvSpPr>
              <p:nvPr userDrawn="1"/>
            </p:nvSpPr>
            <p:spPr bwMode="auto">
              <a:xfrm>
                <a:off x="0" y="558"/>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0" name="Line 90"/>
              <p:cNvSpPr>
                <a:spLocks noChangeShapeType="1"/>
              </p:cNvSpPr>
              <p:nvPr userDrawn="1"/>
            </p:nvSpPr>
            <p:spPr bwMode="auto">
              <a:xfrm>
                <a:off x="0" y="59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1" name="Line 91"/>
              <p:cNvSpPr>
                <a:spLocks noChangeShapeType="1"/>
              </p:cNvSpPr>
              <p:nvPr userDrawn="1"/>
            </p:nvSpPr>
            <p:spPr bwMode="auto">
              <a:xfrm>
                <a:off x="0" y="432"/>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2" name="Line 92"/>
              <p:cNvSpPr>
                <a:spLocks noChangeShapeType="1"/>
              </p:cNvSpPr>
              <p:nvPr userDrawn="1"/>
            </p:nvSpPr>
            <p:spPr bwMode="auto">
              <a:xfrm>
                <a:off x="0" y="38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3" name="Line 93"/>
              <p:cNvSpPr>
                <a:spLocks noChangeShapeType="1"/>
              </p:cNvSpPr>
              <p:nvPr userDrawn="1"/>
            </p:nvSpPr>
            <p:spPr bwMode="auto">
              <a:xfrm>
                <a:off x="0" y="47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4" name="Line 94"/>
              <p:cNvSpPr>
                <a:spLocks noChangeShapeType="1"/>
              </p:cNvSpPr>
              <p:nvPr userDrawn="1"/>
            </p:nvSpPr>
            <p:spPr bwMode="auto">
              <a:xfrm>
                <a:off x="0" y="3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5" name="Line 95"/>
              <p:cNvSpPr>
                <a:spLocks noChangeShapeType="1"/>
              </p:cNvSpPr>
              <p:nvPr userDrawn="1"/>
            </p:nvSpPr>
            <p:spPr bwMode="auto">
              <a:xfrm>
                <a:off x="0" y="3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6" name="Line 96"/>
              <p:cNvSpPr>
                <a:spLocks noChangeShapeType="1"/>
              </p:cNvSpPr>
              <p:nvPr userDrawn="1"/>
            </p:nvSpPr>
            <p:spPr bwMode="auto">
              <a:xfrm>
                <a:off x="0" y="2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7" name="Line 97"/>
              <p:cNvSpPr>
                <a:spLocks noChangeShapeType="1"/>
              </p:cNvSpPr>
              <p:nvPr userDrawn="1"/>
            </p:nvSpPr>
            <p:spPr bwMode="auto">
              <a:xfrm>
                <a:off x="0" y="7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8" name="Line 98"/>
              <p:cNvSpPr>
                <a:spLocks noChangeShapeType="1"/>
              </p:cNvSpPr>
              <p:nvPr userDrawn="1"/>
            </p:nvSpPr>
            <p:spPr bwMode="auto">
              <a:xfrm>
                <a:off x="0" y="4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19" name="Line 99"/>
              <p:cNvSpPr>
                <a:spLocks noChangeShapeType="1"/>
              </p:cNvSpPr>
              <p:nvPr userDrawn="1"/>
            </p:nvSpPr>
            <p:spPr bwMode="auto">
              <a:xfrm>
                <a:off x="0" y="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20" name="Line 100"/>
              <p:cNvSpPr>
                <a:spLocks noChangeShapeType="1"/>
              </p:cNvSpPr>
              <p:nvPr userDrawn="1"/>
            </p:nvSpPr>
            <p:spPr bwMode="auto">
              <a:xfrm>
                <a:off x="0" y="14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21" name="Line 101"/>
              <p:cNvSpPr>
                <a:spLocks noChangeShapeType="1"/>
              </p:cNvSpPr>
              <p:nvPr userDrawn="1"/>
            </p:nvSpPr>
            <p:spPr bwMode="auto">
              <a:xfrm>
                <a:off x="0" y="202"/>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5222" name="Group 102"/>
            <p:cNvGrpSpPr>
              <a:grpSpLocks/>
            </p:cNvGrpSpPr>
            <p:nvPr userDrawn="1"/>
          </p:nvGrpSpPr>
          <p:grpSpPr bwMode="auto">
            <a:xfrm>
              <a:off x="400" y="205"/>
              <a:ext cx="5216" cy="1123"/>
              <a:chOff x="400" y="205"/>
              <a:chExt cx="5216" cy="1123"/>
            </a:xfrm>
          </p:grpSpPr>
          <p:sp>
            <p:nvSpPr>
              <p:cNvPr id="5223" name="Rectangle 103"/>
              <p:cNvSpPr>
                <a:spLocks noChangeArrowheads="1"/>
              </p:cNvSpPr>
              <p:nvPr userDrawn="1"/>
            </p:nvSpPr>
            <p:spPr bwMode="auto">
              <a:xfrm>
                <a:off x="557" y="205"/>
                <a:ext cx="313" cy="91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24" name="Rectangle 104"/>
              <p:cNvSpPr>
                <a:spLocks noChangeArrowheads="1"/>
              </p:cNvSpPr>
              <p:nvPr userDrawn="1"/>
            </p:nvSpPr>
            <p:spPr bwMode="auto">
              <a:xfrm>
                <a:off x="400" y="288"/>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25" name="Rectangle 105"/>
              <p:cNvSpPr>
                <a:spLocks noChangeArrowheads="1"/>
              </p:cNvSpPr>
              <p:nvPr userDrawn="1"/>
            </p:nvSpPr>
            <p:spPr bwMode="auto">
              <a:xfrm>
                <a:off x="4599" y="1115"/>
                <a:ext cx="929" cy="2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226" name="Rectangle 106"/>
              <p:cNvSpPr>
                <a:spLocks noChangeArrowheads="1"/>
              </p:cNvSpPr>
              <p:nvPr userDrawn="1"/>
            </p:nvSpPr>
            <p:spPr bwMode="auto">
              <a:xfrm>
                <a:off x="2049" y="1211"/>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5227" name="Rectangle 107"/>
          <p:cNvSpPr>
            <a:spLocks noGrp="1" noChangeArrowheads="1"/>
          </p:cNvSpPr>
          <p:nvPr>
            <p:ph type="body" idx="1"/>
          </p:nvPr>
        </p:nvSpPr>
        <p:spPr bwMode="auto">
          <a:xfrm>
            <a:off x="809625" y="2214563"/>
            <a:ext cx="7958138" cy="388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228" name="Rectangle 108"/>
          <p:cNvSpPr>
            <a:spLocks noGrp="1" noChangeArrowheads="1"/>
          </p:cNvSpPr>
          <p:nvPr>
            <p:ph type="dt" sz="half" idx="2"/>
          </p:nvPr>
        </p:nvSpPr>
        <p:spPr bwMode="auto">
          <a:xfrm>
            <a:off x="809625" y="6373813"/>
            <a:ext cx="1905000" cy="4572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chemeClr val="folHlink"/>
                </a:solidFill>
              </a:defRPr>
            </a:lvl1pPr>
          </a:lstStyle>
          <a:p>
            <a:endParaRPr lang="en-US" altLang="zh-CN"/>
          </a:p>
        </p:txBody>
      </p:sp>
      <p:sp>
        <p:nvSpPr>
          <p:cNvPr id="5229" name="Rectangle 109"/>
          <p:cNvSpPr>
            <a:spLocks noGrp="1" noChangeArrowheads="1"/>
          </p:cNvSpPr>
          <p:nvPr>
            <p:ph type="ftr" sz="quarter" idx="3"/>
          </p:nvPr>
        </p:nvSpPr>
        <p:spPr bwMode="auto">
          <a:xfrm>
            <a:off x="3132138" y="6376988"/>
            <a:ext cx="3086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chemeClr val="folHlink"/>
                </a:solidFill>
              </a:defRPr>
            </a:lvl1pPr>
          </a:lstStyle>
          <a:p>
            <a:r>
              <a:rPr lang="zh-CN" altLang="en-US"/>
              <a:t>分支限界法</a:t>
            </a:r>
            <a:endParaRPr lang="en-US" altLang="zh-CN"/>
          </a:p>
        </p:txBody>
      </p:sp>
      <p:sp>
        <p:nvSpPr>
          <p:cNvPr id="5230" name="Rectangle 110"/>
          <p:cNvSpPr>
            <a:spLocks noGrp="1" noChangeArrowheads="1"/>
          </p:cNvSpPr>
          <p:nvPr>
            <p:ph type="sldNum" sz="quarter" idx="4"/>
          </p:nvPr>
        </p:nvSpPr>
        <p:spPr bwMode="auto">
          <a:xfrm>
            <a:off x="6589713" y="6376988"/>
            <a:ext cx="2193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chemeClr val="folHlink"/>
                </a:solidFill>
              </a:defRPr>
            </a:lvl1pPr>
          </a:lstStyle>
          <a:p>
            <a:fld id="{E4A1F1C5-CC35-47B8-99B1-A5914F8DAD19}" type="slidenum">
              <a:rPr lang="zh-CN" altLang="en-US"/>
              <a:pPr/>
              <a:t>‹#›</a:t>
            </a:fld>
            <a:endParaRPr lang="en-US" altLang="zh-CN"/>
          </a:p>
        </p:txBody>
      </p:sp>
      <p:sp>
        <p:nvSpPr>
          <p:cNvPr id="5231" name="Rectangle 111"/>
          <p:cNvSpPr>
            <a:spLocks noGrp="1" noChangeArrowheads="1"/>
          </p:cNvSpPr>
          <p:nvPr>
            <p:ph type="title"/>
          </p:nvPr>
        </p:nvSpPr>
        <p:spPr bwMode="auto">
          <a:xfrm>
            <a:off x="1371600" y="609600"/>
            <a:ext cx="7378700" cy="11430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ctr" rtl="0" fontAlgn="base">
        <a:lnSpc>
          <a:spcPct val="85000"/>
        </a:lnSpc>
        <a:spcBef>
          <a:spcPct val="0"/>
        </a:spcBef>
        <a:spcAft>
          <a:spcPct val="0"/>
        </a:spcAft>
        <a:defRPr kumimoji="1" sz="4400">
          <a:solidFill>
            <a:schemeClr val="tx2"/>
          </a:solidFill>
          <a:latin typeface="+mj-lt"/>
          <a:ea typeface="+mj-ea"/>
          <a:cs typeface="+mj-cs"/>
        </a:defRPr>
      </a:lvl1pPr>
      <a:lvl2pPr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2pPr>
      <a:lvl3pPr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3pPr>
      <a:lvl4pPr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4pPr>
      <a:lvl5pPr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lnSpc>
          <a:spcPct val="85000"/>
        </a:lnSpc>
        <a:spcBef>
          <a:spcPct val="0"/>
        </a:spcBef>
        <a:spcAft>
          <a:spcPct val="0"/>
        </a:spcAft>
        <a:defRPr kumimoji="1" sz="4400">
          <a:solidFill>
            <a:schemeClr val="tx2"/>
          </a:solidFill>
          <a:latin typeface="Times New Roman" pitchFamily="18" charset="0"/>
          <a:ea typeface="宋体" pitchFamily="2" charset="-122"/>
        </a:defRPr>
      </a:lvl9pPr>
    </p:titleStyle>
    <p:bodyStyle>
      <a:lvl1pPr marL="342900" indent="-342900" algn="l" rtl="0" fontAlgn="base">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fontAlgn="base">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fontAlgn="base">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43608" y="1046163"/>
            <a:ext cx="7632848" cy="1012825"/>
          </a:xfrm>
        </p:spPr>
        <p:txBody>
          <a:bodyPr/>
          <a:lstStyle/>
          <a:p>
            <a:r>
              <a:rPr lang="zh-CN" altLang="en-US" dirty="0">
                <a:ea typeface="黑体" pitchFamily="2" charset="-122"/>
              </a:rPr>
              <a:t>第</a:t>
            </a:r>
            <a:r>
              <a:rPr lang="en-US" altLang="zh-CN" dirty="0">
                <a:ea typeface="黑体" pitchFamily="2" charset="-122"/>
              </a:rPr>
              <a:t>7</a:t>
            </a:r>
            <a:r>
              <a:rPr lang="zh-CN" altLang="en-US" dirty="0">
                <a:ea typeface="黑体" pitchFamily="2" charset="-122"/>
              </a:rPr>
              <a:t>章</a:t>
            </a:r>
            <a:r>
              <a:rPr lang="en-US" altLang="zh-CN" dirty="0">
                <a:ea typeface="黑体" pitchFamily="2" charset="-122"/>
              </a:rPr>
              <a:t> </a:t>
            </a:r>
            <a:r>
              <a:rPr lang="zh-CN" altLang="en-US" dirty="0">
                <a:ea typeface="黑体" pitchFamily="2" charset="-122"/>
              </a:rPr>
              <a:t>分支限界法</a:t>
            </a:r>
          </a:p>
        </p:txBody>
      </p:sp>
      <p:sp>
        <p:nvSpPr>
          <p:cNvPr id="4099" name="Rectangle 3"/>
          <p:cNvSpPr>
            <a:spLocks noGrp="1" noChangeArrowheads="1"/>
          </p:cNvSpPr>
          <p:nvPr>
            <p:ph type="subTitle" idx="1"/>
          </p:nvPr>
        </p:nvSpPr>
        <p:spPr>
          <a:xfrm>
            <a:off x="1528663" y="2276872"/>
            <a:ext cx="6662737" cy="2994025"/>
          </a:xfrm>
        </p:spPr>
        <p:txBody>
          <a:bodyPr/>
          <a:lstStyle/>
          <a:p>
            <a:endParaRPr lang="en-US" altLang="zh-CN" dirty="0"/>
          </a:p>
          <a:p>
            <a:endParaRPr lang="zh-CN" altLang="en-US" dirty="0"/>
          </a:p>
          <a:p>
            <a:pPr eaLnBrk="1" hangingPunct="1"/>
            <a:r>
              <a:rPr lang="en-US" altLang="zh-CN" sz="4000" b="1" dirty="0">
                <a:ea typeface="黑体" panose="02010609060101010101" pitchFamily="49" charset="-122"/>
              </a:rPr>
              <a:t>《</a:t>
            </a:r>
            <a:r>
              <a:rPr lang="zh-CN" altLang="en-US" sz="4000" b="1" dirty="0">
                <a:ea typeface="黑体" panose="02010609060101010101" pitchFamily="49" charset="-122"/>
              </a:rPr>
              <a:t>人工智能算法</a:t>
            </a:r>
            <a:r>
              <a:rPr lang="en-US" altLang="zh-CN" sz="4000" b="1" dirty="0">
                <a:ea typeface="黑体" panose="02010609060101010101" pitchFamily="49" charset="-122"/>
              </a:rPr>
              <a:t>》</a:t>
            </a:r>
          </a:p>
          <a:p>
            <a:pPr eaLnBrk="1" hangingPunct="1"/>
            <a:endParaRPr lang="en-US" altLang="zh-CN" sz="2800" b="1" dirty="0">
              <a:ea typeface="黑体" panose="02010609060101010101" pitchFamily="49" charset="-122"/>
            </a:endParaRPr>
          </a:p>
          <a:p>
            <a:pPr eaLnBrk="1" hangingPunct="1"/>
            <a:r>
              <a:rPr lang="zh-CN" altLang="en-US" sz="2800" b="1" dirty="0">
                <a:ea typeface="黑体" panose="02010609060101010101" pitchFamily="49" charset="-122"/>
              </a:rPr>
              <a:t>清华大学出版社</a:t>
            </a:r>
            <a:endParaRPr lang="en-US" altLang="zh-CN" sz="2800" b="1" dirty="0">
              <a:ea typeface="黑体" panose="02010609060101010101" pitchFamily="49" charset="-122"/>
            </a:endParaRPr>
          </a:p>
          <a:p>
            <a:pPr eaLnBrk="1" hangingPunct="1"/>
            <a:r>
              <a:rPr lang="en-US" altLang="zh-CN" sz="2800" b="1" dirty="0">
                <a:ea typeface="黑体" panose="02010609060101010101" pitchFamily="49" charset="-122"/>
              </a:rPr>
              <a:t>2022</a:t>
            </a:r>
            <a:r>
              <a:rPr lang="zh-CN" altLang="en-US" sz="2800" b="1" dirty="0">
                <a:ea typeface="黑体" panose="02010609060101010101" pitchFamily="49" charset="-122"/>
              </a:rPr>
              <a:t>年</a:t>
            </a:r>
            <a:r>
              <a:rPr lang="en-US" altLang="zh-CN" sz="2800" b="1" dirty="0">
                <a:ea typeface="黑体" panose="02010609060101010101" pitchFamily="49" charset="-122"/>
              </a:rPr>
              <a:t>7</a:t>
            </a:r>
            <a:r>
              <a:rPr lang="zh-CN" altLang="en-US" sz="2800" b="1" dirty="0">
                <a:ea typeface="黑体" panose="02010609060101010101" pitchFamily="49" charset="-122"/>
              </a:rPr>
              <a:t>月</a:t>
            </a:r>
            <a:endParaRPr lang="en-US" altLang="zh-CN" sz="2800" b="1" dirty="0">
              <a:ea typeface="黑体" panose="02010609060101010101"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zh-CN" altLang="en-US" dirty="0">
                <a:ea typeface="黑体" pitchFamily="2" charset="-122"/>
              </a:rPr>
              <a:t>0-1背包问题 (</a:t>
            </a:r>
            <a:r>
              <a:rPr lang="en-US" altLang="zh-CN" dirty="0">
                <a:ea typeface="黑体" pitchFamily="2" charset="-122"/>
              </a:rPr>
              <a:t>3</a:t>
            </a:r>
            <a:r>
              <a:rPr lang="zh-CN" altLang="en-US" dirty="0">
                <a:ea typeface="黑体" pitchFamily="2" charset="-122"/>
              </a:rPr>
              <a:t>)</a:t>
            </a:r>
          </a:p>
        </p:txBody>
      </p:sp>
      <p:sp>
        <p:nvSpPr>
          <p:cNvPr id="23555" name="Rectangle 3"/>
          <p:cNvSpPr>
            <a:spLocks noGrp="1" noChangeArrowheads="1"/>
          </p:cNvSpPr>
          <p:nvPr>
            <p:ph type="body" idx="1"/>
          </p:nvPr>
        </p:nvSpPr>
        <p:spPr>
          <a:xfrm>
            <a:off x="934342" y="1988840"/>
            <a:ext cx="7958138" cy="3881438"/>
          </a:xfrm>
        </p:spPr>
        <p:txBody>
          <a:bodyPr/>
          <a:lstStyle/>
          <a:p>
            <a:r>
              <a:rPr lang="zh-CN" altLang="en-US" sz="2200" b="1" dirty="0">
                <a:solidFill>
                  <a:srgbClr val="0000FF"/>
                </a:solidFill>
                <a:latin typeface="黑体" pitchFamily="2" charset="-122"/>
                <a:ea typeface="黑体" pitchFamily="2" charset="-122"/>
              </a:rPr>
              <a:t>算法主要步骤：</a:t>
            </a:r>
          </a:p>
          <a:p>
            <a:pPr>
              <a:buFont typeface="Wingdings" pitchFamily="2" charset="2"/>
              <a:buNone/>
            </a:pPr>
            <a:endParaRPr lang="zh-CN" altLang="en-US" sz="2400" b="1" dirty="0">
              <a:solidFill>
                <a:srgbClr val="0000FF"/>
              </a:solidFill>
              <a:latin typeface="黑体" pitchFamily="2" charset="-122"/>
              <a:ea typeface="黑体" pitchFamily="2" charset="-122"/>
            </a:endParaRPr>
          </a:p>
        </p:txBody>
      </p:sp>
      <p:sp>
        <p:nvSpPr>
          <p:cNvPr id="23556" name="Rectangle 4"/>
          <p:cNvSpPr>
            <a:spLocks noChangeArrowheads="1"/>
          </p:cNvSpPr>
          <p:nvPr/>
        </p:nvSpPr>
        <p:spPr bwMode="auto">
          <a:xfrm>
            <a:off x="1371600" y="2420888"/>
            <a:ext cx="7010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r>
              <a:rPr kumimoji="0" lang="en-US" altLang="zh-CN" sz="1800" dirty="0">
                <a:solidFill>
                  <a:srgbClr val="000000"/>
                </a:solidFill>
                <a:latin typeface="+mn-lt"/>
              </a:rPr>
              <a:t>if </a:t>
            </a:r>
            <a:r>
              <a:rPr kumimoji="0" lang="en-US" altLang="zh-CN" sz="1800" i="1" dirty="0" err="1">
                <a:solidFill>
                  <a:srgbClr val="FF0000"/>
                </a:solidFill>
                <a:latin typeface="+mn-lt"/>
              </a:rPr>
              <a:t>cw</a:t>
            </a:r>
            <a:r>
              <a:rPr kumimoji="0" lang="en-US" altLang="zh-CN" sz="1800" dirty="0" err="1">
                <a:solidFill>
                  <a:srgbClr val="FF0000"/>
                </a:solidFill>
                <a:latin typeface="+mn-lt"/>
              </a:rPr>
              <a:t>+</a:t>
            </a:r>
            <a:r>
              <a:rPr kumimoji="0" lang="en-US" altLang="zh-CN" sz="1800" i="1" dirty="0" err="1">
                <a:solidFill>
                  <a:srgbClr val="FF0000"/>
                </a:solidFill>
                <a:latin typeface="+mn-lt"/>
              </a:rPr>
              <a:t>w</a:t>
            </a:r>
            <a:r>
              <a:rPr kumimoji="0" lang="en-US" altLang="zh-CN" sz="1800" dirty="0">
                <a:solidFill>
                  <a:srgbClr val="FF0000"/>
                </a:solidFill>
                <a:latin typeface="+mn-lt"/>
              </a:rPr>
              <a:t>[</a:t>
            </a:r>
            <a:r>
              <a:rPr kumimoji="0" lang="en-US" altLang="zh-CN" sz="1800" i="1" dirty="0">
                <a:solidFill>
                  <a:srgbClr val="FF0000"/>
                </a:solidFill>
                <a:latin typeface="+mn-lt"/>
              </a:rPr>
              <a:t>i</a:t>
            </a:r>
            <a:r>
              <a:rPr kumimoji="0" lang="en-US" altLang="zh-CN" sz="1800" dirty="0">
                <a:solidFill>
                  <a:srgbClr val="FF0000"/>
                </a:solidFill>
                <a:latin typeface="+mn-lt"/>
              </a:rPr>
              <a:t>]&lt;=</a:t>
            </a:r>
            <a:r>
              <a:rPr kumimoji="0" lang="en-US" altLang="zh-CN" sz="1800" i="1" dirty="0">
                <a:solidFill>
                  <a:srgbClr val="FF0000"/>
                </a:solidFill>
                <a:latin typeface="+mn-lt"/>
              </a:rPr>
              <a:t>c</a:t>
            </a:r>
            <a:r>
              <a:rPr kumimoji="0" lang="en-US" altLang="zh-CN" sz="1800" dirty="0">
                <a:solidFill>
                  <a:srgbClr val="FF0000"/>
                </a:solidFill>
                <a:latin typeface="+mn-lt"/>
              </a:rPr>
              <a:t> </a:t>
            </a:r>
            <a:r>
              <a:rPr kumimoji="0" lang="en-US" altLang="zh-CN" sz="1800" dirty="0">
                <a:solidFill>
                  <a:srgbClr val="000000"/>
                </a:solidFill>
                <a:latin typeface="+mn-lt"/>
              </a:rPr>
              <a:t>then</a:t>
            </a:r>
          </a:p>
          <a:p>
            <a:pPr marL="342900" indent="-342900"/>
            <a:r>
              <a:rPr kumimoji="0" lang="en-US" altLang="zh-CN" sz="1800" dirty="0">
                <a:solidFill>
                  <a:srgbClr val="000000"/>
                </a:solidFill>
                <a:latin typeface="+mn-lt"/>
              </a:rPr>
              <a:t>   if </a:t>
            </a:r>
            <a:r>
              <a:rPr kumimoji="0" lang="en-US" altLang="zh-CN" sz="1800" i="1" dirty="0" err="1">
                <a:solidFill>
                  <a:srgbClr val="000000"/>
                </a:solidFill>
                <a:latin typeface="+mn-lt"/>
              </a:rPr>
              <a:t>cp</a:t>
            </a:r>
            <a:r>
              <a:rPr kumimoji="0" lang="en-US" altLang="zh-CN" sz="1800" dirty="0" err="1">
                <a:solidFill>
                  <a:srgbClr val="000000"/>
                </a:solidFill>
                <a:latin typeface="+mn-lt"/>
              </a:rPr>
              <a:t>+</a:t>
            </a:r>
            <a:r>
              <a:rPr kumimoji="0" lang="en-US" altLang="zh-CN" sz="1800" i="1" dirty="0" err="1">
                <a:solidFill>
                  <a:srgbClr val="000000"/>
                </a:solidFill>
                <a:latin typeface="+mn-lt"/>
              </a:rPr>
              <a:t>p</a:t>
            </a:r>
            <a:r>
              <a:rPr kumimoji="0" lang="en-US" altLang="zh-CN" sz="1800" dirty="0">
                <a:solidFill>
                  <a:srgbClr val="000000"/>
                </a:solidFill>
                <a:latin typeface="+mn-lt"/>
              </a:rPr>
              <a:t>[</a:t>
            </a:r>
            <a:r>
              <a:rPr kumimoji="0" lang="en-US" altLang="zh-CN" sz="1800" i="1" dirty="0">
                <a:solidFill>
                  <a:srgbClr val="000000"/>
                </a:solidFill>
                <a:latin typeface="+mn-lt"/>
              </a:rPr>
              <a:t>i</a:t>
            </a:r>
            <a:r>
              <a:rPr kumimoji="0" lang="en-US" altLang="zh-CN" sz="1800" dirty="0">
                <a:solidFill>
                  <a:srgbClr val="000000"/>
                </a:solidFill>
                <a:latin typeface="+mn-lt"/>
              </a:rPr>
              <a:t>]&gt;</a:t>
            </a:r>
            <a:r>
              <a:rPr kumimoji="0" lang="en-US" altLang="zh-CN" sz="1800" i="1" dirty="0" err="1">
                <a:solidFill>
                  <a:srgbClr val="000000"/>
                </a:solidFill>
                <a:latin typeface="+mn-lt"/>
              </a:rPr>
              <a:t>bestp</a:t>
            </a:r>
            <a:r>
              <a:rPr kumimoji="0" lang="en-US" altLang="zh-CN" sz="1800" dirty="0">
                <a:solidFill>
                  <a:srgbClr val="000000"/>
                </a:solidFill>
                <a:latin typeface="+mn-lt"/>
              </a:rPr>
              <a:t> then</a:t>
            </a:r>
          </a:p>
          <a:p>
            <a:pPr marL="342900" indent="-342900"/>
            <a:r>
              <a:rPr kumimoji="0" lang="en-US" altLang="zh-CN" sz="1800" dirty="0">
                <a:solidFill>
                  <a:srgbClr val="000000"/>
                </a:solidFill>
                <a:latin typeface="+mn-lt"/>
              </a:rPr>
              <a:t>     </a:t>
            </a:r>
            <a:r>
              <a:rPr kumimoji="0" lang="en-US" altLang="zh-CN" sz="1800" i="1" dirty="0" err="1">
                <a:solidFill>
                  <a:srgbClr val="000000"/>
                </a:solidFill>
                <a:latin typeface="+mn-lt"/>
              </a:rPr>
              <a:t>bestp</a:t>
            </a:r>
            <a:r>
              <a:rPr kumimoji="0" lang="en-US" altLang="zh-CN" sz="1800" dirty="0" err="1">
                <a:solidFill>
                  <a:srgbClr val="000000"/>
                </a:solidFill>
                <a:latin typeface="+mn-lt"/>
                <a:sym typeface="Symbol"/>
              </a:rPr>
              <a:t></a:t>
            </a:r>
            <a:r>
              <a:rPr kumimoji="0" lang="en-US" altLang="zh-CN" sz="1800" i="1" dirty="0" err="1">
                <a:solidFill>
                  <a:srgbClr val="000000"/>
                </a:solidFill>
                <a:latin typeface="+mn-lt"/>
              </a:rPr>
              <a:t>cp</a:t>
            </a:r>
            <a:r>
              <a:rPr kumimoji="0" lang="en-US" altLang="zh-CN" sz="1800" dirty="0" err="1">
                <a:solidFill>
                  <a:srgbClr val="000000"/>
                </a:solidFill>
                <a:latin typeface="+mn-lt"/>
              </a:rPr>
              <a:t>+</a:t>
            </a:r>
            <a:r>
              <a:rPr kumimoji="0" lang="en-US" altLang="zh-CN" sz="1800" i="1" dirty="0" err="1">
                <a:solidFill>
                  <a:srgbClr val="000000"/>
                </a:solidFill>
                <a:latin typeface="+mn-lt"/>
              </a:rPr>
              <a:t>p</a:t>
            </a:r>
            <a:r>
              <a:rPr kumimoji="0" lang="en-US" altLang="zh-CN" sz="1800" dirty="0">
                <a:solidFill>
                  <a:srgbClr val="000000"/>
                </a:solidFill>
                <a:latin typeface="+mn-lt"/>
              </a:rPr>
              <a:t>[</a:t>
            </a:r>
            <a:r>
              <a:rPr kumimoji="0" lang="en-US" altLang="zh-CN" sz="1800" i="1" dirty="0">
                <a:solidFill>
                  <a:srgbClr val="000000"/>
                </a:solidFill>
                <a:latin typeface="+mn-lt"/>
              </a:rPr>
              <a:t>i</a:t>
            </a:r>
            <a:r>
              <a:rPr kumimoji="0" lang="en-US" altLang="zh-CN" sz="1800" dirty="0">
                <a:solidFill>
                  <a:srgbClr val="000000"/>
                </a:solidFill>
                <a:latin typeface="+mn-lt"/>
              </a:rPr>
              <a:t>]</a:t>
            </a:r>
          </a:p>
          <a:p>
            <a:pPr marL="342900" indent="-342900"/>
            <a:r>
              <a:rPr kumimoji="0" lang="en-US" altLang="zh-CN" sz="1800" dirty="0">
                <a:solidFill>
                  <a:srgbClr val="000000"/>
                </a:solidFill>
                <a:latin typeface="+mn-lt"/>
                <a:sym typeface="Wingdings" pitchFamily="2" charset="2"/>
              </a:rPr>
              <a:t>   </a:t>
            </a:r>
            <a:r>
              <a:rPr kumimoji="0" lang="en-US" altLang="zh-CN" sz="1800" i="1" dirty="0" err="1">
                <a:solidFill>
                  <a:srgbClr val="000000"/>
                </a:solidFill>
                <a:latin typeface="+mn-lt"/>
                <a:sym typeface="Wingdings" pitchFamily="2" charset="2"/>
              </a:rPr>
              <a:t>heap</a:t>
            </a:r>
            <a:r>
              <a:rPr kumimoji="0" lang="en-US" altLang="zh-CN" sz="1800" dirty="0" err="1">
                <a:solidFill>
                  <a:srgbClr val="000000"/>
                </a:solidFill>
                <a:latin typeface="+mn-lt"/>
                <a:sym typeface="Wingdings" pitchFamily="2" charset="2"/>
              </a:rPr>
              <a:t>.addNode</a:t>
            </a:r>
            <a:r>
              <a:rPr kumimoji="0" lang="en-US" altLang="zh-CN" sz="1800" dirty="0">
                <a:solidFill>
                  <a:srgbClr val="000000"/>
                </a:solidFill>
                <a:latin typeface="+mn-lt"/>
                <a:sym typeface="Wingdings" pitchFamily="2" charset="2"/>
              </a:rPr>
              <a:t>(</a:t>
            </a:r>
            <a:r>
              <a:rPr kumimoji="0" lang="en-US" altLang="zh-CN" sz="1800" i="1" dirty="0" err="1">
                <a:solidFill>
                  <a:srgbClr val="FF0000"/>
                </a:solidFill>
                <a:latin typeface="+mn-lt"/>
                <a:sym typeface="Wingdings" pitchFamily="2" charset="2"/>
              </a:rPr>
              <a:t>ub</a:t>
            </a:r>
            <a:r>
              <a:rPr kumimoji="0" lang="en-US" altLang="zh-CN" sz="1800" dirty="0">
                <a:solidFill>
                  <a:srgbClr val="000000"/>
                </a:solidFill>
                <a:latin typeface="+mn-lt"/>
                <a:sym typeface="Wingdings" pitchFamily="2" charset="2"/>
              </a:rPr>
              <a:t>, </a:t>
            </a:r>
            <a:r>
              <a:rPr kumimoji="0" lang="en-US" altLang="zh-CN" sz="1800" i="1" dirty="0" err="1">
                <a:solidFill>
                  <a:srgbClr val="000000"/>
                </a:solidFill>
                <a:latin typeface="+mn-lt"/>
                <a:sym typeface="Wingdings" pitchFamily="2" charset="2"/>
              </a:rPr>
              <a:t>cp</a:t>
            </a:r>
            <a:r>
              <a:rPr kumimoji="0" lang="en-US" altLang="zh-CN" sz="1800" dirty="0" err="1">
                <a:solidFill>
                  <a:srgbClr val="000000"/>
                </a:solidFill>
                <a:latin typeface="+mn-lt"/>
                <a:sym typeface="Wingdings" pitchFamily="2" charset="2"/>
              </a:rPr>
              <a:t>+</a:t>
            </a:r>
            <a:r>
              <a:rPr kumimoji="0" lang="en-US" altLang="zh-CN" sz="1800" i="1" dirty="0" err="1">
                <a:solidFill>
                  <a:srgbClr val="000000"/>
                </a:solidFill>
                <a:latin typeface="+mn-lt"/>
                <a:sym typeface="Wingdings" pitchFamily="2" charset="2"/>
              </a:rPr>
              <a:t>p</a:t>
            </a:r>
            <a:r>
              <a:rPr kumimoji="0" lang="en-US" altLang="zh-CN" sz="1800" dirty="0">
                <a:solidFill>
                  <a:srgbClr val="000000"/>
                </a:solidFill>
                <a:latin typeface="+mn-lt"/>
                <a:sym typeface="Wingdings" pitchFamily="2" charset="2"/>
              </a:rPr>
              <a:t>[</a:t>
            </a:r>
            <a:r>
              <a:rPr kumimoji="0" lang="en-US" altLang="zh-CN" sz="1800" i="1" dirty="0">
                <a:solidFill>
                  <a:srgbClr val="000000"/>
                </a:solidFill>
                <a:latin typeface="+mn-lt"/>
                <a:sym typeface="Wingdings" pitchFamily="2" charset="2"/>
              </a:rPr>
              <a:t>i</a:t>
            </a:r>
            <a:r>
              <a:rPr kumimoji="0" lang="en-US" altLang="zh-CN" sz="1800" dirty="0">
                <a:solidFill>
                  <a:srgbClr val="000000"/>
                </a:solidFill>
                <a:latin typeface="+mn-lt"/>
                <a:sym typeface="Wingdings" pitchFamily="2" charset="2"/>
              </a:rPr>
              <a:t>], </a:t>
            </a:r>
            <a:r>
              <a:rPr kumimoji="0" lang="en-US" altLang="zh-CN" sz="1800" i="1" dirty="0" err="1">
                <a:solidFill>
                  <a:srgbClr val="000000"/>
                </a:solidFill>
                <a:latin typeface="+mn-lt"/>
                <a:sym typeface="Wingdings" pitchFamily="2" charset="2"/>
              </a:rPr>
              <a:t>cw</a:t>
            </a:r>
            <a:r>
              <a:rPr kumimoji="0" lang="en-US" altLang="zh-CN" sz="1800" dirty="0" err="1">
                <a:solidFill>
                  <a:srgbClr val="000000"/>
                </a:solidFill>
                <a:latin typeface="+mn-lt"/>
                <a:sym typeface="Wingdings" pitchFamily="2" charset="2"/>
              </a:rPr>
              <a:t>+</a:t>
            </a:r>
            <a:r>
              <a:rPr kumimoji="0" lang="en-US" altLang="zh-CN" sz="1800" i="1" dirty="0" err="1">
                <a:solidFill>
                  <a:srgbClr val="000000"/>
                </a:solidFill>
                <a:latin typeface="+mn-lt"/>
                <a:sym typeface="Wingdings" pitchFamily="2" charset="2"/>
              </a:rPr>
              <a:t>w</a:t>
            </a:r>
            <a:r>
              <a:rPr kumimoji="0" lang="en-US" altLang="zh-CN" sz="1800" dirty="0">
                <a:solidFill>
                  <a:srgbClr val="000000"/>
                </a:solidFill>
                <a:latin typeface="+mn-lt"/>
                <a:sym typeface="Wingdings" pitchFamily="2" charset="2"/>
              </a:rPr>
              <a:t>[</a:t>
            </a:r>
            <a:r>
              <a:rPr kumimoji="0" lang="en-US" altLang="zh-CN" sz="1800" i="1" dirty="0">
                <a:solidFill>
                  <a:srgbClr val="000000"/>
                </a:solidFill>
                <a:latin typeface="+mn-lt"/>
                <a:sym typeface="Wingdings" pitchFamily="2" charset="2"/>
              </a:rPr>
              <a:t>i</a:t>
            </a:r>
            <a:r>
              <a:rPr kumimoji="0" lang="en-US" altLang="zh-CN" sz="1800" dirty="0">
                <a:solidFill>
                  <a:srgbClr val="000000"/>
                </a:solidFill>
                <a:latin typeface="+mn-lt"/>
                <a:sym typeface="Wingdings" pitchFamily="2" charset="2"/>
              </a:rPr>
              <a:t>], </a:t>
            </a:r>
            <a:r>
              <a:rPr kumimoji="0" lang="en-US" altLang="zh-CN" sz="1800" i="1" dirty="0">
                <a:solidFill>
                  <a:schemeClr val="folHlink"/>
                </a:solidFill>
                <a:latin typeface="+mn-lt"/>
                <a:sym typeface="Wingdings" pitchFamily="2" charset="2"/>
              </a:rPr>
              <a:t>i</a:t>
            </a:r>
            <a:r>
              <a:rPr kumimoji="0" lang="en-US" altLang="zh-CN" sz="1800" dirty="0">
                <a:solidFill>
                  <a:schemeClr val="folHlink"/>
                </a:solidFill>
                <a:latin typeface="+mn-lt"/>
                <a:sym typeface="Wingdings" pitchFamily="2" charset="2"/>
              </a:rPr>
              <a:t>+1</a:t>
            </a:r>
            <a:r>
              <a:rPr kumimoji="0" lang="en-US" altLang="zh-CN" sz="1800" dirty="0">
                <a:solidFill>
                  <a:srgbClr val="000000"/>
                </a:solidFill>
                <a:latin typeface="+mn-lt"/>
                <a:sym typeface="Wingdings" pitchFamily="2" charset="2"/>
              </a:rPr>
              <a:t>)</a:t>
            </a:r>
          </a:p>
          <a:p>
            <a:pPr marL="342900" indent="-342900"/>
            <a:r>
              <a:rPr kumimoji="0" lang="en-US" altLang="zh-CN" sz="1800" dirty="0">
                <a:solidFill>
                  <a:srgbClr val="000000"/>
                </a:solidFill>
                <a:latin typeface="+mn-lt"/>
              </a:rPr>
              <a:t>end if</a:t>
            </a:r>
          </a:p>
          <a:p>
            <a:pPr marL="342900" indent="-342900">
              <a:lnSpc>
                <a:spcPts val="800"/>
              </a:lnSpc>
            </a:pPr>
            <a:endParaRPr kumimoji="0" lang="en-US" altLang="zh-CN" sz="1800" dirty="0">
              <a:solidFill>
                <a:srgbClr val="000000"/>
              </a:solidFill>
              <a:latin typeface="+mn-lt"/>
            </a:endParaRPr>
          </a:p>
          <a:p>
            <a:pPr marL="342900" indent="-342900"/>
            <a:r>
              <a:rPr kumimoji="0" lang="en-US" altLang="zh-CN" sz="1800" i="1" dirty="0" err="1">
                <a:solidFill>
                  <a:srgbClr val="FF0000"/>
                </a:solidFill>
                <a:latin typeface="+mn-lt"/>
              </a:rPr>
              <a:t>ub</a:t>
            </a:r>
            <a:r>
              <a:rPr kumimoji="0" lang="en-US" altLang="zh-CN" sz="1800" dirty="0" err="1">
                <a:solidFill>
                  <a:srgbClr val="FF0000"/>
                </a:solidFill>
                <a:latin typeface="+mn-lt"/>
                <a:sym typeface="Symbol"/>
              </a:rPr>
              <a:t></a:t>
            </a:r>
            <a:r>
              <a:rPr kumimoji="0" lang="en-US" altLang="zh-CN" sz="1800" dirty="0" err="1">
                <a:solidFill>
                  <a:srgbClr val="FF0000"/>
                </a:solidFill>
                <a:latin typeface="+mn-lt"/>
              </a:rPr>
              <a:t>bound</a:t>
            </a:r>
            <a:r>
              <a:rPr kumimoji="0" lang="en-US" altLang="zh-CN" sz="1800" dirty="0">
                <a:solidFill>
                  <a:srgbClr val="FF0000"/>
                </a:solidFill>
                <a:latin typeface="+mn-lt"/>
              </a:rPr>
              <a:t> (</a:t>
            </a:r>
            <a:r>
              <a:rPr kumimoji="0" lang="en-US" altLang="zh-CN" sz="1800" i="1" dirty="0">
                <a:solidFill>
                  <a:srgbClr val="FF0000"/>
                </a:solidFill>
                <a:latin typeface="+mn-lt"/>
              </a:rPr>
              <a:t>i</a:t>
            </a:r>
            <a:r>
              <a:rPr kumimoji="0" lang="en-US" altLang="zh-CN" sz="1800" dirty="0">
                <a:solidFill>
                  <a:srgbClr val="FF0000"/>
                </a:solidFill>
                <a:latin typeface="+mn-lt"/>
              </a:rPr>
              <a:t>+1)</a:t>
            </a:r>
          </a:p>
          <a:p>
            <a:pPr marL="342900" indent="-342900"/>
            <a:r>
              <a:rPr kumimoji="0" lang="en-US" altLang="zh-CN" sz="1800" dirty="0">
                <a:solidFill>
                  <a:srgbClr val="000000"/>
                </a:solidFill>
                <a:latin typeface="+mn-lt"/>
              </a:rPr>
              <a:t>if </a:t>
            </a:r>
            <a:r>
              <a:rPr kumimoji="0" lang="en-US" altLang="zh-CN" sz="1800" i="1" dirty="0" err="1">
                <a:solidFill>
                  <a:srgbClr val="FF0000"/>
                </a:solidFill>
                <a:latin typeface="+mn-lt"/>
              </a:rPr>
              <a:t>ub</a:t>
            </a:r>
            <a:r>
              <a:rPr kumimoji="0" lang="en-US" altLang="zh-CN" sz="1800" dirty="0">
                <a:solidFill>
                  <a:srgbClr val="FF0000"/>
                </a:solidFill>
                <a:latin typeface="+mn-lt"/>
              </a:rPr>
              <a:t>&gt;</a:t>
            </a:r>
            <a:r>
              <a:rPr kumimoji="0" lang="en-US" altLang="zh-CN" sz="1800" i="1" dirty="0" err="1">
                <a:solidFill>
                  <a:srgbClr val="FF0000"/>
                </a:solidFill>
                <a:latin typeface="+mn-lt"/>
              </a:rPr>
              <a:t>bestp</a:t>
            </a:r>
            <a:r>
              <a:rPr kumimoji="0" lang="en-US" altLang="zh-CN" sz="1800" dirty="0">
                <a:solidFill>
                  <a:srgbClr val="FF0000"/>
                </a:solidFill>
                <a:latin typeface="+mn-lt"/>
              </a:rPr>
              <a:t> </a:t>
            </a:r>
            <a:r>
              <a:rPr kumimoji="0" lang="en-US" altLang="zh-CN" sz="1800" dirty="0">
                <a:solidFill>
                  <a:srgbClr val="000000"/>
                </a:solidFill>
                <a:latin typeface="+mn-lt"/>
              </a:rPr>
              <a:t>then</a:t>
            </a:r>
          </a:p>
          <a:p>
            <a:pPr marL="342900" indent="-342900"/>
            <a:r>
              <a:rPr kumimoji="0" lang="en-US" altLang="zh-CN" sz="1800" dirty="0">
                <a:solidFill>
                  <a:srgbClr val="000000"/>
                </a:solidFill>
                <a:latin typeface="+mn-lt"/>
              </a:rPr>
              <a:t>   </a:t>
            </a:r>
            <a:r>
              <a:rPr kumimoji="0" lang="en-US" altLang="zh-CN" sz="1800" i="1" dirty="0" err="1">
                <a:solidFill>
                  <a:srgbClr val="000000"/>
                </a:solidFill>
                <a:latin typeface="+mn-lt"/>
                <a:sym typeface="Wingdings" pitchFamily="2" charset="2"/>
              </a:rPr>
              <a:t>heap</a:t>
            </a:r>
            <a:r>
              <a:rPr kumimoji="0" lang="en-US" altLang="zh-CN" sz="1800" dirty="0" err="1">
                <a:solidFill>
                  <a:srgbClr val="000000"/>
                </a:solidFill>
                <a:latin typeface="+mn-lt"/>
                <a:sym typeface="Wingdings" pitchFamily="2" charset="2"/>
              </a:rPr>
              <a:t>.addNode</a:t>
            </a:r>
            <a:r>
              <a:rPr kumimoji="0" lang="en-US" altLang="zh-CN" sz="1800" dirty="0">
                <a:solidFill>
                  <a:srgbClr val="000000"/>
                </a:solidFill>
                <a:latin typeface="+mn-lt"/>
                <a:sym typeface="Wingdings" pitchFamily="2" charset="2"/>
              </a:rPr>
              <a:t> (</a:t>
            </a:r>
            <a:r>
              <a:rPr kumimoji="0" lang="en-US" altLang="zh-CN" sz="1800" i="1" dirty="0" err="1">
                <a:solidFill>
                  <a:srgbClr val="FF0000"/>
                </a:solidFill>
                <a:latin typeface="+mn-lt"/>
                <a:sym typeface="Wingdings" pitchFamily="2" charset="2"/>
              </a:rPr>
              <a:t>ub</a:t>
            </a:r>
            <a:r>
              <a:rPr kumimoji="0" lang="en-US" altLang="zh-CN" sz="1800" dirty="0">
                <a:solidFill>
                  <a:srgbClr val="000000"/>
                </a:solidFill>
                <a:latin typeface="+mn-lt"/>
                <a:sym typeface="Wingdings" pitchFamily="2" charset="2"/>
              </a:rPr>
              <a:t>, </a:t>
            </a:r>
            <a:r>
              <a:rPr kumimoji="0" lang="en-US" altLang="zh-CN" sz="1800" i="1" dirty="0">
                <a:solidFill>
                  <a:srgbClr val="000000"/>
                </a:solidFill>
                <a:latin typeface="+mn-lt"/>
                <a:sym typeface="Wingdings" pitchFamily="2" charset="2"/>
              </a:rPr>
              <a:t>cp</a:t>
            </a:r>
            <a:r>
              <a:rPr kumimoji="0" lang="en-US" altLang="zh-CN" sz="1800" dirty="0">
                <a:solidFill>
                  <a:srgbClr val="000000"/>
                </a:solidFill>
                <a:latin typeface="+mn-lt"/>
                <a:sym typeface="Wingdings" pitchFamily="2" charset="2"/>
              </a:rPr>
              <a:t>, </a:t>
            </a:r>
            <a:r>
              <a:rPr kumimoji="0" lang="en-US" altLang="zh-CN" sz="1800" i="1" dirty="0" err="1">
                <a:solidFill>
                  <a:srgbClr val="000000"/>
                </a:solidFill>
                <a:latin typeface="+mn-lt"/>
                <a:sym typeface="Wingdings" pitchFamily="2" charset="2"/>
              </a:rPr>
              <a:t>cw</a:t>
            </a:r>
            <a:r>
              <a:rPr kumimoji="0" lang="en-US" altLang="zh-CN" sz="1800" dirty="0">
                <a:solidFill>
                  <a:srgbClr val="000000"/>
                </a:solidFill>
                <a:latin typeface="+mn-lt"/>
                <a:sym typeface="Wingdings" pitchFamily="2" charset="2"/>
              </a:rPr>
              <a:t>, </a:t>
            </a:r>
            <a:r>
              <a:rPr kumimoji="0" lang="en-US" altLang="zh-CN" sz="1800" i="1" dirty="0">
                <a:solidFill>
                  <a:srgbClr val="FF0000"/>
                </a:solidFill>
                <a:latin typeface="+mn-lt"/>
                <a:sym typeface="Wingdings" pitchFamily="2" charset="2"/>
              </a:rPr>
              <a:t>i</a:t>
            </a:r>
            <a:r>
              <a:rPr kumimoji="0" lang="en-US" altLang="zh-CN" sz="1800" dirty="0">
                <a:solidFill>
                  <a:srgbClr val="FF0000"/>
                </a:solidFill>
                <a:latin typeface="+mn-lt"/>
                <a:sym typeface="Wingdings" pitchFamily="2" charset="2"/>
              </a:rPr>
              <a:t>+1</a:t>
            </a:r>
            <a:r>
              <a:rPr kumimoji="0" lang="en-US" altLang="zh-CN" sz="1800" dirty="0">
                <a:solidFill>
                  <a:srgbClr val="000000"/>
                </a:solidFill>
                <a:latin typeface="+mn-lt"/>
                <a:sym typeface="Wingdings" pitchFamily="2" charset="2"/>
              </a:rPr>
              <a:t>)</a:t>
            </a:r>
          </a:p>
          <a:p>
            <a:pPr marL="342900" indent="-342900"/>
            <a:r>
              <a:rPr kumimoji="0" lang="en-US" altLang="zh-CN" sz="1800" dirty="0">
                <a:solidFill>
                  <a:srgbClr val="000000"/>
                </a:solidFill>
                <a:latin typeface="+mn-lt"/>
                <a:sym typeface="Wingdings" pitchFamily="2" charset="2"/>
              </a:rPr>
              <a:t>end if</a:t>
            </a:r>
            <a:endParaRPr kumimoji="0" lang="en-US" altLang="zh-CN" sz="1800" dirty="0">
              <a:solidFill>
                <a:srgbClr val="000000"/>
              </a:solidFill>
              <a:latin typeface="+mn-lt"/>
            </a:endParaRPr>
          </a:p>
          <a:p>
            <a:pPr marL="342900" indent="-342900">
              <a:lnSpc>
                <a:spcPts val="800"/>
              </a:lnSpc>
            </a:pPr>
            <a:endParaRPr kumimoji="0" lang="en-US" altLang="zh-CN" sz="1800" dirty="0">
              <a:solidFill>
                <a:srgbClr val="000000"/>
              </a:solidFill>
              <a:latin typeface="+mn-lt"/>
            </a:endParaRPr>
          </a:p>
          <a:p>
            <a:pPr marL="342900" indent="-342900"/>
            <a:r>
              <a:rPr kumimoji="0" lang="en-US" altLang="zh-CN" sz="1800" i="1" dirty="0" err="1">
                <a:solidFill>
                  <a:srgbClr val="FF0000"/>
                </a:solidFill>
                <a:latin typeface="+mn-lt"/>
              </a:rPr>
              <a:t>node</a:t>
            </a:r>
            <a:r>
              <a:rPr kumimoji="0" lang="en-US" altLang="zh-CN" sz="1800" dirty="0" err="1">
                <a:solidFill>
                  <a:srgbClr val="FF0000"/>
                </a:solidFill>
                <a:latin typeface="+mn-lt"/>
                <a:sym typeface="Symbol"/>
              </a:rPr>
              <a:t></a:t>
            </a:r>
            <a:r>
              <a:rPr kumimoji="0" lang="en-US" altLang="zh-CN" sz="1800" i="1" dirty="0" err="1">
                <a:solidFill>
                  <a:srgbClr val="FF0000"/>
                </a:solidFill>
                <a:latin typeface="+mn-lt"/>
              </a:rPr>
              <a:t>heap</a:t>
            </a:r>
            <a:r>
              <a:rPr kumimoji="0" lang="en-US" altLang="zh-CN" sz="1800" dirty="0" err="1">
                <a:solidFill>
                  <a:srgbClr val="FF0000"/>
                </a:solidFill>
                <a:latin typeface="+mn-lt"/>
              </a:rPr>
              <a:t>.removeMax</a:t>
            </a:r>
            <a:r>
              <a:rPr kumimoji="0" lang="en-US" altLang="zh-CN" sz="1800" dirty="0">
                <a:solidFill>
                  <a:srgbClr val="FF0000"/>
                </a:solidFill>
                <a:latin typeface="+mn-lt"/>
              </a:rPr>
              <a:t>()</a:t>
            </a:r>
          </a:p>
          <a:p>
            <a:pPr marL="342900" indent="-342900"/>
            <a:r>
              <a:rPr kumimoji="0" lang="en-US" altLang="zh-CN" sz="1800" i="1" dirty="0" err="1">
                <a:solidFill>
                  <a:srgbClr val="000000"/>
                </a:solidFill>
                <a:latin typeface="+mn-lt"/>
              </a:rPr>
              <a:t>cw</a:t>
            </a:r>
            <a:r>
              <a:rPr kumimoji="0" lang="en-US" altLang="zh-CN" sz="1800" dirty="0" err="1">
                <a:solidFill>
                  <a:srgbClr val="000000"/>
                </a:solidFill>
                <a:latin typeface="+mn-lt"/>
                <a:sym typeface="Symbol"/>
              </a:rPr>
              <a:t></a:t>
            </a:r>
            <a:r>
              <a:rPr kumimoji="0" lang="en-US" altLang="zh-CN" sz="1800" i="1" dirty="0" err="1">
                <a:solidFill>
                  <a:srgbClr val="000000"/>
                </a:solidFill>
                <a:latin typeface="+mn-lt"/>
              </a:rPr>
              <a:t>node</a:t>
            </a:r>
            <a:r>
              <a:rPr kumimoji="0" lang="en-US" altLang="zh-CN" sz="1800" dirty="0" err="1">
                <a:solidFill>
                  <a:srgbClr val="000000"/>
                </a:solidFill>
                <a:latin typeface="+mn-lt"/>
              </a:rPr>
              <a:t>.</a:t>
            </a:r>
            <a:r>
              <a:rPr kumimoji="0" lang="en-US" altLang="zh-CN" sz="1800" i="1" dirty="0" err="1">
                <a:solidFill>
                  <a:srgbClr val="000000"/>
                </a:solidFill>
                <a:latin typeface="+mn-lt"/>
              </a:rPr>
              <a:t>weight</a:t>
            </a:r>
            <a:endParaRPr kumimoji="0" lang="en-US" altLang="zh-CN" sz="1800" i="1" dirty="0">
              <a:solidFill>
                <a:srgbClr val="000000"/>
              </a:solidFill>
              <a:latin typeface="+mn-lt"/>
            </a:endParaRPr>
          </a:p>
          <a:p>
            <a:pPr marL="342900" indent="-342900"/>
            <a:r>
              <a:rPr kumimoji="0" lang="en-US" altLang="zh-CN" sz="1800" i="1" dirty="0" err="1">
                <a:solidFill>
                  <a:srgbClr val="000000"/>
                </a:solidFill>
                <a:latin typeface="+mn-lt"/>
              </a:rPr>
              <a:t>cp</a:t>
            </a:r>
            <a:r>
              <a:rPr kumimoji="0" lang="en-US" altLang="zh-CN" sz="1800" dirty="0" err="1">
                <a:solidFill>
                  <a:srgbClr val="000000"/>
                </a:solidFill>
                <a:latin typeface="+mn-lt"/>
                <a:sym typeface="Symbol"/>
              </a:rPr>
              <a:t></a:t>
            </a:r>
            <a:r>
              <a:rPr kumimoji="0" lang="en-US" altLang="zh-CN" sz="1800" i="1" dirty="0" err="1">
                <a:solidFill>
                  <a:srgbClr val="000000"/>
                </a:solidFill>
                <a:latin typeface="+mn-lt"/>
              </a:rPr>
              <a:t>node</a:t>
            </a:r>
            <a:r>
              <a:rPr kumimoji="0" lang="en-US" altLang="zh-CN" sz="1800" dirty="0" err="1">
                <a:solidFill>
                  <a:srgbClr val="000000"/>
                </a:solidFill>
                <a:latin typeface="+mn-lt"/>
              </a:rPr>
              <a:t>.</a:t>
            </a:r>
            <a:r>
              <a:rPr kumimoji="0" lang="en-US" altLang="zh-CN" sz="1800" i="1" dirty="0" err="1">
                <a:solidFill>
                  <a:srgbClr val="000000"/>
                </a:solidFill>
                <a:latin typeface="+mn-lt"/>
              </a:rPr>
              <a:t>profit</a:t>
            </a:r>
            <a:endParaRPr kumimoji="0" lang="en-US" altLang="zh-CN" sz="1800" i="1" dirty="0">
              <a:solidFill>
                <a:srgbClr val="000000"/>
              </a:solidFill>
              <a:latin typeface="+mn-lt"/>
            </a:endParaRPr>
          </a:p>
          <a:p>
            <a:pPr marL="342900" indent="-342900"/>
            <a:r>
              <a:rPr kumimoji="0" lang="en-US" altLang="zh-CN" sz="1800" i="1" dirty="0" err="1">
                <a:solidFill>
                  <a:srgbClr val="000000"/>
                </a:solidFill>
                <a:latin typeface="+mn-lt"/>
              </a:rPr>
              <a:t>p</a:t>
            </a:r>
            <a:r>
              <a:rPr kumimoji="0" lang="en-US" altLang="zh-CN" sz="1800" dirty="0" err="1">
                <a:solidFill>
                  <a:srgbClr val="000000"/>
                </a:solidFill>
                <a:latin typeface="+mn-lt"/>
                <a:sym typeface="Symbol"/>
              </a:rPr>
              <a:t></a:t>
            </a:r>
            <a:r>
              <a:rPr kumimoji="0" lang="en-US" altLang="zh-CN" sz="1800" i="1" dirty="0" err="1">
                <a:solidFill>
                  <a:srgbClr val="000000"/>
                </a:solidFill>
                <a:latin typeface="+mn-lt"/>
              </a:rPr>
              <a:t>node</a:t>
            </a:r>
            <a:r>
              <a:rPr kumimoji="0" lang="en-US" altLang="zh-CN" sz="1800" dirty="0" err="1">
                <a:solidFill>
                  <a:srgbClr val="000000"/>
                </a:solidFill>
                <a:latin typeface="+mn-lt"/>
              </a:rPr>
              <a:t>.</a:t>
            </a:r>
            <a:r>
              <a:rPr kumimoji="0" lang="en-US" altLang="zh-CN" sz="1800" i="1" dirty="0" err="1">
                <a:solidFill>
                  <a:srgbClr val="000000"/>
                </a:solidFill>
                <a:latin typeface="+mn-lt"/>
              </a:rPr>
              <a:t>ub</a:t>
            </a:r>
            <a:endParaRPr kumimoji="0" lang="en-US" altLang="zh-CN" sz="1800" i="1" dirty="0">
              <a:solidFill>
                <a:srgbClr val="000000"/>
              </a:solidFill>
              <a:latin typeface="+mn-lt"/>
            </a:endParaRPr>
          </a:p>
          <a:p>
            <a:pPr marL="342900" indent="-342900"/>
            <a:r>
              <a:rPr kumimoji="0" lang="en-US" altLang="zh-CN" sz="1800" i="1" dirty="0" err="1">
                <a:solidFill>
                  <a:srgbClr val="000000"/>
                </a:solidFill>
                <a:latin typeface="+mn-lt"/>
              </a:rPr>
              <a:t>i</a:t>
            </a:r>
            <a:r>
              <a:rPr kumimoji="0" lang="en-US" altLang="zh-CN" sz="1800" dirty="0" err="1">
                <a:solidFill>
                  <a:srgbClr val="000000"/>
                </a:solidFill>
                <a:latin typeface="+mn-lt"/>
                <a:sym typeface="Symbol"/>
              </a:rPr>
              <a:t></a:t>
            </a:r>
            <a:r>
              <a:rPr kumimoji="0" lang="en-US" altLang="zh-CN" sz="1800" i="1" dirty="0" err="1">
                <a:solidFill>
                  <a:srgbClr val="000000"/>
                </a:solidFill>
                <a:latin typeface="+mn-lt"/>
              </a:rPr>
              <a:t>node</a:t>
            </a:r>
            <a:r>
              <a:rPr kumimoji="0" lang="en-US" altLang="zh-CN" sz="1800" dirty="0" err="1">
                <a:solidFill>
                  <a:srgbClr val="000000"/>
                </a:solidFill>
                <a:latin typeface="+mn-lt"/>
              </a:rPr>
              <a:t>.</a:t>
            </a:r>
            <a:r>
              <a:rPr kumimoji="0" lang="en-US" altLang="zh-CN" sz="1800" i="1" dirty="0" err="1">
                <a:solidFill>
                  <a:srgbClr val="000000"/>
                </a:solidFill>
                <a:latin typeface="+mn-lt"/>
              </a:rPr>
              <a:t>level</a:t>
            </a:r>
            <a:endParaRPr kumimoji="0" lang="en-US" altLang="zh-CN" sz="1800" i="1" dirty="0">
              <a:solidFill>
                <a:srgbClr val="000000"/>
              </a:solidFill>
              <a:latin typeface="+mn-lt"/>
            </a:endParaRPr>
          </a:p>
        </p:txBody>
      </p:sp>
      <p:sp>
        <p:nvSpPr>
          <p:cNvPr id="23557" name="AutoShape 5"/>
          <p:cNvSpPr>
            <a:spLocks noChangeArrowheads="1"/>
          </p:cNvSpPr>
          <p:nvPr/>
        </p:nvSpPr>
        <p:spPr bwMode="auto">
          <a:xfrm>
            <a:off x="5219700" y="4572000"/>
            <a:ext cx="2448644" cy="1017240"/>
          </a:xfrm>
          <a:prstGeom prst="cloudCallout">
            <a:avLst>
              <a:gd name="adj1" fmla="val -78174"/>
              <a:gd name="adj2" fmla="val -83931"/>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CN" altLang="en-US" sz="2000" dirty="0">
                <a:ea typeface="黑体" pitchFamily="2" charset="-122"/>
              </a:rPr>
              <a:t>如何实现</a:t>
            </a:r>
            <a:r>
              <a:rPr lang="en-US" altLang="zh-CN" sz="2000" dirty="0">
                <a:ea typeface="黑体" pitchFamily="2" charset="-122"/>
              </a:rPr>
              <a:t>bound</a:t>
            </a:r>
            <a:r>
              <a:rPr lang="zh-CN" altLang="en-US" sz="2000" dirty="0">
                <a:ea typeface="黑体" pitchFamily="2" charset="-122"/>
              </a:rPr>
              <a:t>的计算？</a:t>
            </a:r>
            <a:endParaRPr lang="en-US" altLang="zh-CN" sz="2000" dirty="0">
              <a:ea typeface="黑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7"/>
                                        </p:tgtEl>
                                        <p:attrNameLst>
                                          <p:attrName>style.visibility</p:attrName>
                                        </p:attrNameLst>
                                      </p:cBhvr>
                                      <p:to>
                                        <p:strVal val="visible"/>
                                      </p:to>
                                    </p:set>
                                    <p:animEffect transition="in" filter="dissolve">
                                      <p:cBhvr>
                                        <p:cTn id="7" dur="500"/>
                                        <p:tgtEl>
                                          <p:spTgt spid="23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p:txBody>
          <a:bodyPr/>
          <a:lstStyle/>
          <a:p>
            <a:r>
              <a:rPr lang="zh-CN" altLang="en-US" dirty="0">
                <a:ea typeface="黑体" pitchFamily="2" charset="-122"/>
              </a:rPr>
              <a:t>0-1背包问题 (</a:t>
            </a:r>
            <a:r>
              <a:rPr lang="en-US" altLang="zh-CN" dirty="0">
                <a:ea typeface="黑体" pitchFamily="2" charset="-122"/>
              </a:rPr>
              <a:t>4</a:t>
            </a:r>
            <a:r>
              <a:rPr lang="zh-CN" altLang="en-US" dirty="0">
                <a:ea typeface="黑体" pitchFamily="2" charset="-122"/>
              </a:rPr>
              <a:t>)</a:t>
            </a:r>
          </a:p>
        </p:txBody>
      </p:sp>
      <p:sp>
        <p:nvSpPr>
          <p:cNvPr id="26627" name="Rectangle 1027"/>
          <p:cNvSpPr>
            <a:spLocks noGrp="1" noChangeArrowheads="1"/>
          </p:cNvSpPr>
          <p:nvPr>
            <p:ph type="body" idx="1"/>
          </p:nvPr>
        </p:nvSpPr>
        <p:spPr>
          <a:xfrm>
            <a:off x="1619672" y="2057400"/>
            <a:ext cx="6843291" cy="4114800"/>
          </a:xfrm>
        </p:spPr>
        <p:txBody>
          <a:bodyPr/>
          <a:lstStyle/>
          <a:p>
            <a:pPr>
              <a:spcAft>
                <a:spcPts val="600"/>
              </a:spcAft>
            </a:pPr>
            <a:r>
              <a:rPr lang="zh-CN" altLang="en-US" sz="2200" b="1" dirty="0">
                <a:solidFill>
                  <a:srgbClr val="0000FF"/>
                </a:solidFill>
                <a:ea typeface="黑体" pitchFamily="2" charset="-122"/>
              </a:rPr>
              <a:t>上界</a:t>
            </a:r>
            <a:r>
              <a:rPr lang="en-US" altLang="zh-CN" sz="2200" b="1" dirty="0">
                <a:solidFill>
                  <a:srgbClr val="0000FF"/>
                </a:solidFill>
                <a:ea typeface="黑体" pitchFamily="2" charset="-122"/>
              </a:rPr>
              <a:t>bound</a:t>
            </a:r>
            <a:r>
              <a:rPr lang="zh-CN" altLang="en-US" sz="2200" b="1" dirty="0">
                <a:solidFill>
                  <a:srgbClr val="0000FF"/>
                </a:solidFill>
                <a:ea typeface="黑体" pitchFamily="2" charset="-122"/>
              </a:rPr>
              <a:t>的计算</a:t>
            </a:r>
          </a:p>
          <a:p>
            <a:pPr>
              <a:buFont typeface="Wingdings" pitchFamily="2" charset="2"/>
              <a:buNone/>
            </a:pPr>
            <a:r>
              <a:rPr lang="zh-CN" altLang="en-US" sz="2000" dirty="0">
                <a:ea typeface="黑体" pitchFamily="2" charset="-122"/>
              </a:rPr>
              <a:t>  - 预处理：将输入按照单位重量价值的顺序排序</a:t>
            </a:r>
          </a:p>
          <a:p>
            <a:pPr>
              <a:buFont typeface="Wingdings" pitchFamily="2" charset="2"/>
              <a:buNone/>
            </a:pPr>
            <a:r>
              <a:rPr lang="zh-CN" altLang="en-US" sz="2000" dirty="0">
                <a:ea typeface="黑体" pitchFamily="2" charset="-122"/>
              </a:rPr>
              <a:t>  - 计算</a:t>
            </a:r>
            <a:r>
              <a:rPr lang="en-US" altLang="zh-CN" sz="2000" dirty="0">
                <a:ea typeface="黑体" pitchFamily="2" charset="-122"/>
              </a:rPr>
              <a:t>bound：</a:t>
            </a:r>
            <a:endParaRPr kumimoji="0" lang="en-US" altLang="zh-CN" sz="2000" b="1" dirty="0">
              <a:solidFill>
                <a:srgbClr val="000000"/>
              </a:solidFill>
              <a:latin typeface="Courier New" pitchFamily="49" charset="0"/>
              <a:cs typeface="Times New Roman" pitchFamily="18" charset="0"/>
            </a:endParaRPr>
          </a:p>
          <a:p>
            <a:pPr algn="just">
              <a:spcBef>
                <a:spcPts val="600"/>
              </a:spcBef>
              <a:buClrTx/>
              <a:buFontTx/>
              <a:buNone/>
            </a:pPr>
            <a:r>
              <a:rPr kumimoji="0" lang="en-US" altLang="zh-CN" sz="1800" dirty="0">
                <a:solidFill>
                  <a:srgbClr val="000000"/>
                </a:solidFill>
                <a:cs typeface="Times New Roman" pitchFamily="18" charset="0"/>
              </a:rPr>
              <a:t>  </a:t>
            </a:r>
            <a:r>
              <a:rPr kumimoji="0" lang="en-US" altLang="zh-CN" sz="1800" i="1" dirty="0" err="1">
                <a:solidFill>
                  <a:srgbClr val="000000"/>
                </a:solidFill>
                <a:cs typeface="Times New Roman" pitchFamily="18" charset="0"/>
              </a:rPr>
              <a:t>cleft</a:t>
            </a:r>
            <a:r>
              <a:rPr kumimoji="0" lang="en-US" altLang="zh-CN" sz="1800" dirty="0" err="1">
                <a:solidFill>
                  <a:srgbClr val="000000"/>
                </a:solidFill>
                <a:sym typeface="Symbol"/>
              </a:rPr>
              <a:t></a:t>
            </a:r>
            <a:r>
              <a:rPr kumimoji="0" lang="en-US" altLang="zh-CN" sz="1800" i="1" dirty="0" err="1">
                <a:solidFill>
                  <a:srgbClr val="000000"/>
                </a:solidFill>
                <a:cs typeface="Times New Roman" pitchFamily="18" charset="0"/>
              </a:rPr>
              <a:t>c</a:t>
            </a:r>
            <a:r>
              <a:rPr kumimoji="0" lang="en-US" altLang="zh-CN" sz="1800" i="1" dirty="0" err="1">
                <a:solidFill>
                  <a:srgbClr val="000000"/>
                </a:solidFill>
                <a:cs typeface="Times New Roman" pitchFamily="18" charset="0"/>
                <a:sym typeface="Symbol" panose="05050102010706020507" pitchFamily="18" charset="2"/>
              </a:rPr>
              <a:t></a:t>
            </a:r>
            <a:r>
              <a:rPr kumimoji="0" lang="en-US" altLang="zh-CN" sz="1800" i="1" dirty="0" err="1">
                <a:solidFill>
                  <a:srgbClr val="000000"/>
                </a:solidFill>
                <a:cs typeface="Times New Roman" pitchFamily="18" charset="0"/>
              </a:rPr>
              <a:t>cw</a:t>
            </a:r>
            <a:r>
              <a:rPr kumimoji="0" lang="en-US" altLang="zh-CN" sz="1800" dirty="0">
                <a:solidFill>
                  <a:srgbClr val="000000"/>
                </a:solidFill>
                <a:cs typeface="Times New Roman" pitchFamily="18" charset="0"/>
              </a:rPr>
              <a:t>  </a:t>
            </a:r>
          </a:p>
          <a:p>
            <a:pPr algn="just">
              <a:spcBef>
                <a:spcPct val="0"/>
              </a:spcBef>
              <a:buClrTx/>
              <a:buFontTx/>
              <a:buNone/>
            </a:pPr>
            <a:r>
              <a:rPr kumimoji="0" lang="en-US" altLang="zh-CN" sz="1800" dirty="0">
                <a:solidFill>
                  <a:srgbClr val="000000"/>
                </a:solidFill>
                <a:cs typeface="Times New Roman" pitchFamily="18" charset="0"/>
              </a:rPr>
              <a:t>  while </a:t>
            </a:r>
            <a:r>
              <a:rPr kumimoji="0" lang="en-US" altLang="zh-CN" sz="1800" i="1" dirty="0">
                <a:solidFill>
                  <a:srgbClr val="000000"/>
                </a:solidFill>
                <a:cs typeface="Times New Roman" pitchFamily="18" charset="0"/>
              </a:rPr>
              <a:t>i</a:t>
            </a:r>
            <a:r>
              <a:rPr kumimoji="0" lang="en-US" altLang="zh-CN" sz="1800" dirty="0">
                <a:solidFill>
                  <a:srgbClr val="000000"/>
                </a:solidFill>
                <a:cs typeface="Times New Roman" pitchFamily="18" charset="0"/>
              </a:rPr>
              <a:t>&lt;=</a:t>
            </a:r>
            <a:r>
              <a:rPr kumimoji="0" lang="en-US" altLang="zh-CN" sz="1800" i="1" dirty="0">
                <a:solidFill>
                  <a:srgbClr val="000000"/>
                </a:solidFill>
                <a:cs typeface="Times New Roman" pitchFamily="18" charset="0"/>
              </a:rPr>
              <a:t>n</a:t>
            </a:r>
            <a:r>
              <a:rPr kumimoji="0" lang="en-US" altLang="zh-CN" sz="1800" dirty="0">
                <a:solidFill>
                  <a:srgbClr val="000000"/>
                </a:solidFill>
                <a:cs typeface="Times New Roman" pitchFamily="18" charset="0"/>
              </a:rPr>
              <a:t> and </a:t>
            </a:r>
            <a:r>
              <a:rPr kumimoji="0" lang="en-US" altLang="zh-CN" sz="1800" i="1" dirty="0">
                <a:solidFill>
                  <a:srgbClr val="000000"/>
                </a:solidFill>
                <a:cs typeface="Times New Roman" pitchFamily="18" charset="0"/>
              </a:rPr>
              <a:t>w</a:t>
            </a:r>
            <a:r>
              <a:rPr kumimoji="0" lang="en-US" altLang="zh-CN" sz="1800" dirty="0">
                <a:solidFill>
                  <a:srgbClr val="000000"/>
                </a:solidFill>
                <a:cs typeface="Times New Roman" pitchFamily="18" charset="0"/>
              </a:rPr>
              <a:t>[</a:t>
            </a:r>
            <a:r>
              <a:rPr kumimoji="0" lang="en-US" altLang="zh-CN" sz="1800" i="1" dirty="0">
                <a:solidFill>
                  <a:srgbClr val="000000"/>
                </a:solidFill>
                <a:cs typeface="Times New Roman" pitchFamily="18" charset="0"/>
              </a:rPr>
              <a:t>i</a:t>
            </a:r>
            <a:r>
              <a:rPr kumimoji="0" lang="en-US" altLang="zh-CN" sz="1800" dirty="0">
                <a:solidFill>
                  <a:srgbClr val="000000"/>
                </a:solidFill>
                <a:cs typeface="Times New Roman" pitchFamily="18" charset="0"/>
              </a:rPr>
              <a:t>]&lt;=</a:t>
            </a:r>
            <a:r>
              <a:rPr kumimoji="0" lang="en-US" altLang="zh-CN" sz="1800" i="1" dirty="0">
                <a:solidFill>
                  <a:srgbClr val="000000"/>
                </a:solidFill>
                <a:cs typeface="Times New Roman" pitchFamily="18" charset="0"/>
              </a:rPr>
              <a:t>cleft</a:t>
            </a:r>
            <a:r>
              <a:rPr kumimoji="0" lang="en-US" altLang="zh-CN" sz="1800" dirty="0">
                <a:solidFill>
                  <a:srgbClr val="000000"/>
                </a:solidFill>
                <a:cs typeface="Times New Roman" pitchFamily="18" charset="0"/>
              </a:rPr>
              <a:t> do</a:t>
            </a:r>
          </a:p>
          <a:p>
            <a:pPr algn="just">
              <a:spcBef>
                <a:spcPct val="0"/>
              </a:spcBef>
              <a:buClrTx/>
              <a:buFontTx/>
              <a:buNone/>
            </a:pPr>
            <a:r>
              <a:rPr kumimoji="0" lang="en-US" altLang="zh-CN" sz="1800" dirty="0">
                <a:solidFill>
                  <a:srgbClr val="000000"/>
                </a:solidFill>
                <a:cs typeface="Times New Roman" pitchFamily="18" charset="0"/>
              </a:rPr>
              <a:t>     </a:t>
            </a:r>
            <a:r>
              <a:rPr kumimoji="0" lang="en-US" altLang="zh-CN" sz="1800" i="1" dirty="0" err="1">
                <a:solidFill>
                  <a:srgbClr val="000000"/>
                </a:solidFill>
                <a:cs typeface="Times New Roman" pitchFamily="18" charset="0"/>
              </a:rPr>
              <a:t>cleft</a:t>
            </a:r>
            <a:r>
              <a:rPr kumimoji="0" lang="en-US" altLang="zh-CN" sz="1800" dirty="0" err="1">
                <a:solidFill>
                  <a:srgbClr val="000000"/>
                </a:solidFill>
                <a:sym typeface="Symbol"/>
              </a:rPr>
              <a:t></a:t>
            </a:r>
            <a:r>
              <a:rPr kumimoji="0" lang="en-US" altLang="zh-CN" sz="1800" i="1" dirty="0" err="1">
                <a:solidFill>
                  <a:srgbClr val="000000"/>
                </a:solidFill>
                <a:cs typeface="Times New Roman" pitchFamily="18" charset="0"/>
              </a:rPr>
              <a:t>cleft</a:t>
            </a:r>
            <a:r>
              <a:rPr kumimoji="0" lang="en-US" altLang="zh-CN" sz="1800" i="1" dirty="0" err="1">
                <a:solidFill>
                  <a:srgbClr val="000000"/>
                </a:solidFill>
                <a:cs typeface="Times New Roman" pitchFamily="18" charset="0"/>
                <a:sym typeface="Symbol" panose="05050102010706020507" pitchFamily="18" charset="2"/>
              </a:rPr>
              <a:t></a:t>
            </a:r>
            <a:r>
              <a:rPr kumimoji="0" lang="en-US" altLang="zh-CN" sz="1800" i="1" dirty="0" err="1">
                <a:solidFill>
                  <a:srgbClr val="000000"/>
                </a:solidFill>
                <a:cs typeface="Times New Roman" pitchFamily="18" charset="0"/>
              </a:rPr>
              <a:t>w</a:t>
            </a:r>
            <a:r>
              <a:rPr kumimoji="0" lang="en-US" altLang="zh-CN" sz="1800" dirty="0">
                <a:solidFill>
                  <a:srgbClr val="000000"/>
                </a:solidFill>
                <a:cs typeface="Times New Roman" pitchFamily="18" charset="0"/>
              </a:rPr>
              <a:t>[</a:t>
            </a:r>
            <a:r>
              <a:rPr kumimoji="0" lang="en-US" altLang="zh-CN" sz="1800" i="1" dirty="0">
                <a:solidFill>
                  <a:srgbClr val="000000"/>
                </a:solidFill>
                <a:cs typeface="Times New Roman" pitchFamily="18" charset="0"/>
              </a:rPr>
              <a:t>i</a:t>
            </a:r>
            <a:r>
              <a:rPr kumimoji="0" lang="en-US" altLang="zh-CN" sz="1800" dirty="0">
                <a:solidFill>
                  <a:srgbClr val="000000"/>
                </a:solidFill>
                <a:cs typeface="Times New Roman" pitchFamily="18" charset="0"/>
              </a:rPr>
              <a:t>]</a:t>
            </a:r>
          </a:p>
          <a:p>
            <a:pPr algn="just">
              <a:spcBef>
                <a:spcPct val="0"/>
              </a:spcBef>
              <a:buClrTx/>
              <a:buFontTx/>
              <a:buNone/>
            </a:pPr>
            <a:r>
              <a:rPr kumimoji="0" lang="en-US" altLang="zh-CN" sz="1800" dirty="0">
                <a:solidFill>
                  <a:srgbClr val="000000"/>
                </a:solidFill>
                <a:cs typeface="Times New Roman" pitchFamily="18" charset="0"/>
              </a:rPr>
              <a:t>     </a:t>
            </a:r>
            <a:r>
              <a:rPr kumimoji="0" lang="en-US" altLang="zh-CN" sz="1800" i="1" dirty="0" err="1">
                <a:solidFill>
                  <a:srgbClr val="000000"/>
                </a:solidFill>
                <a:cs typeface="Times New Roman" pitchFamily="18" charset="0"/>
              </a:rPr>
              <a:t>b</a:t>
            </a:r>
            <a:r>
              <a:rPr kumimoji="0" lang="en-US" altLang="zh-CN" sz="1800" dirty="0" err="1">
                <a:solidFill>
                  <a:srgbClr val="000000"/>
                </a:solidFill>
                <a:sym typeface="Symbol"/>
              </a:rPr>
              <a:t></a:t>
            </a:r>
            <a:r>
              <a:rPr kumimoji="0" lang="en-US" altLang="zh-CN" sz="1800" i="1" dirty="0" err="1">
                <a:solidFill>
                  <a:srgbClr val="000000"/>
                </a:solidFill>
                <a:sym typeface="Symbol"/>
              </a:rPr>
              <a:t>b</a:t>
            </a:r>
            <a:r>
              <a:rPr kumimoji="0" lang="en-US" altLang="zh-CN" sz="1800" dirty="0" err="1">
                <a:solidFill>
                  <a:srgbClr val="000000"/>
                </a:solidFill>
                <a:cs typeface="Times New Roman" pitchFamily="18" charset="0"/>
              </a:rPr>
              <a:t>+</a:t>
            </a:r>
            <a:r>
              <a:rPr kumimoji="0" lang="en-US" altLang="zh-CN" sz="1800" i="1" dirty="0" err="1">
                <a:solidFill>
                  <a:srgbClr val="000000"/>
                </a:solidFill>
                <a:cs typeface="Times New Roman" pitchFamily="18" charset="0"/>
              </a:rPr>
              <a:t>p</a:t>
            </a:r>
            <a:r>
              <a:rPr kumimoji="0" lang="en-US" altLang="zh-CN" sz="1800" dirty="0">
                <a:solidFill>
                  <a:srgbClr val="000000"/>
                </a:solidFill>
                <a:cs typeface="Times New Roman" pitchFamily="18" charset="0"/>
              </a:rPr>
              <a:t>[</a:t>
            </a:r>
            <a:r>
              <a:rPr kumimoji="0" lang="en-US" altLang="zh-CN" sz="1800" i="1" dirty="0">
                <a:solidFill>
                  <a:srgbClr val="000000"/>
                </a:solidFill>
                <a:cs typeface="Times New Roman" pitchFamily="18" charset="0"/>
              </a:rPr>
              <a:t>i</a:t>
            </a:r>
            <a:r>
              <a:rPr kumimoji="0" lang="en-US" altLang="zh-CN" sz="1800" dirty="0">
                <a:solidFill>
                  <a:srgbClr val="000000"/>
                </a:solidFill>
                <a:cs typeface="Times New Roman" pitchFamily="18" charset="0"/>
              </a:rPr>
              <a:t>]; </a:t>
            </a:r>
          </a:p>
          <a:p>
            <a:pPr algn="just">
              <a:spcBef>
                <a:spcPct val="0"/>
              </a:spcBef>
              <a:buClrTx/>
              <a:buFontTx/>
              <a:buNone/>
            </a:pPr>
            <a:r>
              <a:rPr kumimoji="0" lang="en-US" altLang="zh-CN" sz="1800" dirty="0">
                <a:solidFill>
                  <a:srgbClr val="000000"/>
                </a:solidFill>
                <a:cs typeface="Times New Roman" pitchFamily="18" charset="0"/>
              </a:rPr>
              <a:t>     </a:t>
            </a:r>
            <a:r>
              <a:rPr kumimoji="0" lang="en-US" altLang="zh-CN" sz="1800" i="1" dirty="0">
                <a:solidFill>
                  <a:srgbClr val="000000"/>
                </a:solidFill>
                <a:cs typeface="Times New Roman" pitchFamily="18" charset="0"/>
              </a:rPr>
              <a:t>i</a:t>
            </a:r>
            <a:r>
              <a:rPr kumimoji="0" lang="en-US" altLang="zh-CN" sz="1800" dirty="0">
                <a:solidFill>
                  <a:srgbClr val="000000"/>
                </a:solidFill>
                <a:sym typeface="Symbol"/>
              </a:rPr>
              <a:t></a:t>
            </a:r>
            <a:r>
              <a:rPr kumimoji="0" lang="en-US" altLang="zh-CN" sz="1800" i="1" dirty="0">
                <a:solidFill>
                  <a:srgbClr val="000000"/>
                </a:solidFill>
                <a:sym typeface="Symbol"/>
              </a:rPr>
              <a:t>i</a:t>
            </a:r>
            <a:r>
              <a:rPr kumimoji="0" lang="en-US" altLang="zh-CN" sz="1800" dirty="0">
                <a:solidFill>
                  <a:srgbClr val="000000"/>
                </a:solidFill>
                <a:sym typeface="Symbol"/>
              </a:rPr>
              <a:t>+1</a:t>
            </a:r>
            <a:endParaRPr kumimoji="0" lang="en-US" altLang="zh-CN" sz="1800" dirty="0">
              <a:solidFill>
                <a:srgbClr val="000000"/>
              </a:solidFill>
              <a:cs typeface="Times New Roman" pitchFamily="18" charset="0"/>
            </a:endParaRPr>
          </a:p>
          <a:p>
            <a:pPr algn="just">
              <a:spcBef>
                <a:spcPct val="0"/>
              </a:spcBef>
              <a:buClrTx/>
              <a:buFontTx/>
              <a:buNone/>
            </a:pPr>
            <a:r>
              <a:rPr kumimoji="0" lang="en-US" altLang="zh-CN" sz="1800" dirty="0">
                <a:solidFill>
                  <a:srgbClr val="000000"/>
                </a:solidFill>
                <a:cs typeface="Times New Roman" pitchFamily="18" charset="0"/>
              </a:rPr>
              <a:t>  end while</a:t>
            </a:r>
          </a:p>
          <a:p>
            <a:pPr algn="just">
              <a:spcBef>
                <a:spcPct val="0"/>
              </a:spcBef>
              <a:buClrTx/>
              <a:buFontTx/>
              <a:buNone/>
            </a:pPr>
            <a:r>
              <a:rPr kumimoji="0" lang="en-US" altLang="zh-CN" sz="1800" dirty="0">
                <a:solidFill>
                  <a:srgbClr val="000000"/>
                </a:solidFill>
                <a:cs typeface="Times New Roman" pitchFamily="18" charset="0"/>
              </a:rPr>
              <a:t>  if </a:t>
            </a:r>
            <a:r>
              <a:rPr kumimoji="0" lang="en-US" altLang="zh-CN" sz="1800" i="1" dirty="0">
                <a:solidFill>
                  <a:srgbClr val="000000"/>
                </a:solidFill>
                <a:cs typeface="Times New Roman" pitchFamily="18" charset="0"/>
              </a:rPr>
              <a:t>i</a:t>
            </a:r>
            <a:r>
              <a:rPr kumimoji="0" lang="en-US" altLang="zh-CN" sz="1800" dirty="0">
                <a:solidFill>
                  <a:srgbClr val="000000"/>
                </a:solidFill>
                <a:cs typeface="Times New Roman" pitchFamily="18" charset="0"/>
              </a:rPr>
              <a:t>&lt;=</a:t>
            </a:r>
            <a:r>
              <a:rPr kumimoji="0" lang="en-US" altLang="zh-CN" sz="1800" i="1" dirty="0">
                <a:solidFill>
                  <a:srgbClr val="000000"/>
                </a:solidFill>
                <a:cs typeface="Times New Roman" pitchFamily="18" charset="0"/>
              </a:rPr>
              <a:t>n</a:t>
            </a:r>
            <a:r>
              <a:rPr kumimoji="0" lang="en-US" altLang="zh-CN" sz="1800" dirty="0">
                <a:solidFill>
                  <a:srgbClr val="000000"/>
                </a:solidFill>
                <a:cs typeface="Times New Roman" pitchFamily="18" charset="0"/>
              </a:rPr>
              <a:t> then</a:t>
            </a:r>
          </a:p>
          <a:p>
            <a:pPr algn="just">
              <a:spcBef>
                <a:spcPct val="0"/>
              </a:spcBef>
              <a:buClrTx/>
              <a:buFontTx/>
              <a:buNone/>
            </a:pPr>
            <a:r>
              <a:rPr kumimoji="0" lang="en-US" altLang="zh-CN" sz="1800" dirty="0">
                <a:solidFill>
                  <a:srgbClr val="000000"/>
                </a:solidFill>
                <a:cs typeface="Times New Roman" pitchFamily="18" charset="0"/>
              </a:rPr>
              <a:t>     </a:t>
            </a:r>
            <a:r>
              <a:rPr kumimoji="0" lang="en-US" altLang="zh-CN" sz="1800" i="1" dirty="0" err="1">
                <a:solidFill>
                  <a:srgbClr val="000000"/>
                </a:solidFill>
                <a:cs typeface="Times New Roman" pitchFamily="18" charset="0"/>
              </a:rPr>
              <a:t>b</a:t>
            </a:r>
            <a:r>
              <a:rPr kumimoji="0" lang="en-US" altLang="zh-CN" sz="1800" dirty="0" err="1">
                <a:solidFill>
                  <a:srgbClr val="000000"/>
                </a:solidFill>
                <a:sym typeface="Symbol"/>
              </a:rPr>
              <a:t></a:t>
            </a:r>
            <a:r>
              <a:rPr kumimoji="0" lang="en-US" altLang="zh-CN" sz="1800" i="1" dirty="0" err="1">
                <a:solidFill>
                  <a:srgbClr val="000000"/>
                </a:solidFill>
                <a:sym typeface="Symbol"/>
              </a:rPr>
              <a:t>b</a:t>
            </a:r>
            <a:r>
              <a:rPr kumimoji="0" lang="en-US" altLang="zh-CN" sz="1800" dirty="0" err="1">
                <a:solidFill>
                  <a:srgbClr val="000000"/>
                </a:solidFill>
                <a:cs typeface="Times New Roman" pitchFamily="18" charset="0"/>
              </a:rPr>
              <a:t>+</a:t>
            </a:r>
            <a:r>
              <a:rPr kumimoji="0" lang="en-US" altLang="zh-CN" sz="1800" i="1" dirty="0" err="1">
                <a:solidFill>
                  <a:srgbClr val="000000"/>
                </a:solidFill>
                <a:cs typeface="Times New Roman" pitchFamily="18" charset="0"/>
              </a:rPr>
              <a:t>p</a:t>
            </a:r>
            <a:r>
              <a:rPr kumimoji="0" lang="en-US" altLang="zh-CN" sz="1800" dirty="0">
                <a:solidFill>
                  <a:srgbClr val="000000"/>
                </a:solidFill>
                <a:cs typeface="Times New Roman" pitchFamily="18" charset="0"/>
              </a:rPr>
              <a:t>[</a:t>
            </a:r>
            <a:r>
              <a:rPr kumimoji="0" lang="en-US" altLang="zh-CN" sz="1800" i="1" dirty="0">
                <a:solidFill>
                  <a:srgbClr val="000000"/>
                </a:solidFill>
                <a:cs typeface="Times New Roman" pitchFamily="18" charset="0"/>
              </a:rPr>
              <a:t>i</a:t>
            </a:r>
            <a:r>
              <a:rPr kumimoji="0" lang="en-US" altLang="zh-CN" sz="1800" dirty="0">
                <a:solidFill>
                  <a:srgbClr val="000000"/>
                </a:solidFill>
                <a:cs typeface="Times New Roman" pitchFamily="18" charset="0"/>
              </a:rPr>
              <a:t>]/</a:t>
            </a:r>
            <a:r>
              <a:rPr kumimoji="0" lang="en-US" altLang="zh-CN" sz="1800" i="1" dirty="0">
                <a:solidFill>
                  <a:srgbClr val="000000"/>
                </a:solidFill>
                <a:cs typeface="Times New Roman" pitchFamily="18" charset="0"/>
              </a:rPr>
              <a:t>w</a:t>
            </a:r>
            <a:r>
              <a:rPr kumimoji="0" lang="en-US" altLang="zh-CN" sz="1800" dirty="0">
                <a:solidFill>
                  <a:srgbClr val="000000"/>
                </a:solidFill>
                <a:cs typeface="Times New Roman" pitchFamily="18" charset="0"/>
              </a:rPr>
              <a:t>[</a:t>
            </a:r>
            <a:r>
              <a:rPr kumimoji="0" lang="en-US" altLang="zh-CN" sz="1800" i="1" dirty="0">
                <a:solidFill>
                  <a:srgbClr val="000000"/>
                </a:solidFill>
                <a:cs typeface="Times New Roman" pitchFamily="18" charset="0"/>
              </a:rPr>
              <a:t>i</a:t>
            </a:r>
            <a:r>
              <a:rPr kumimoji="0" lang="en-US" altLang="zh-CN" sz="1800" dirty="0">
                <a:solidFill>
                  <a:srgbClr val="000000"/>
                </a:solidFill>
                <a:cs typeface="Times New Roman" pitchFamily="18" charset="0"/>
              </a:rPr>
              <a:t>]*</a:t>
            </a:r>
            <a:r>
              <a:rPr kumimoji="0" lang="en-US" altLang="zh-CN" sz="1800" i="1" dirty="0">
                <a:solidFill>
                  <a:srgbClr val="000000"/>
                </a:solidFill>
                <a:cs typeface="Times New Roman" pitchFamily="18" charset="0"/>
              </a:rPr>
              <a:t>cleft</a:t>
            </a:r>
          </a:p>
          <a:p>
            <a:pPr algn="just">
              <a:spcBef>
                <a:spcPct val="0"/>
              </a:spcBef>
              <a:buClrTx/>
              <a:buFontTx/>
              <a:buNone/>
            </a:pPr>
            <a:r>
              <a:rPr kumimoji="0" lang="en-US" altLang="zh-CN" sz="1800" dirty="0">
                <a:solidFill>
                  <a:srgbClr val="000000"/>
                </a:solidFill>
                <a:cs typeface="Times New Roman" pitchFamily="18" charset="0"/>
              </a:rPr>
              <a:t>  end if    </a:t>
            </a:r>
          </a:p>
          <a:p>
            <a:pPr algn="just">
              <a:spcBef>
                <a:spcPct val="0"/>
              </a:spcBef>
              <a:buClrTx/>
              <a:buFontTx/>
              <a:buNone/>
            </a:pPr>
            <a:r>
              <a:rPr kumimoji="0" lang="en-US" altLang="zh-CN" sz="1800" dirty="0">
                <a:solidFill>
                  <a:srgbClr val="000000"/>
                </a:solidFill>
                <a:cs typeface="Times New Roman" pitchFamily="18" charset="0"/>
              </a:rPr>
              <a:t>  return </a:t>
            </a:r>
            <a:r>
              <a:rPr kumimoji="0" lang="en-US" altLang="zh-CN" sz="1800" i="1" dirty="0">
                <a:solidFill>
                  <a:srgbClr val="000000"/>
                </a:solidFill>
                <a:cs typeface="Times New Roman" pitchFamily="18" charset="0"/>
              </a:rPr>
              <a:t>b</a:t>
            </a:r>
            <a:r>
              <a:rPr kumimoji="0" lang="en-US" altLang="zh-CN" sz="1800" dirty="0">
                <a:solidFill>
                  <a:schemeClr val="accent2"/>
                </a:solidFill>
                <a:ea typeface="华文行楷" pitchFamily="2" charset="-122"/>
              </a:rPr>
              <a:t>                                      </a:t>
            </a:r>
            <a:endParaRPr lang="en-US" altLang="zh-CN" sz="2000" dirty="0">
              <a:ea typeface="黑体"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284EAD-942F-47B3-95AA-2CDD28930CA9}"/>
              </a:ext>
            </a:extLst>
          </p:cNvPr>
          <p:cNvSpPr>
            <a:spLocks noGrp="1"/>
          </p:cNvSpPr>
          <p:nvPr>
            <p:ph type="title"/>
          </p:nvPr>
        </p:nvSpPr>
        <p:spPr/>
        <p:txBody>
          <a:bodyPr/>
          <a:lstStyle/>
          <a:p>
            <a:r>
              <a:rPr lang="zh-CN" altLang="en-US" dirty="0">
                <a:ea typeface="黑体" pitchFamily="2" charset="-122"/>
              </a:rPr>
              <a:t>0-1背包问题 (</a:t>
            </a:r>
            <a:r>
              <a:rPr lang="en-US" altLang="zh-CN" dirty="0">
                <a:ea typeface="黑体" pitchFamily="2" charset="-122"/>
              </a:rPr>
              <a:t>5</a:t>
            </a:r>
            <a:r>
              <a:rPr lang="zh-CN" altLang="en-US" dirty="0">
                <a:ea typeface="黑体" pitchFamily="2" charset="-122"/>
              </a:rPr>
              <a:t>)</a:t>
            </a:r>
            <a:endParaRPr lang="zh-CN" altLang="en-US" dirty="0"/>
          </a:p>
        </p:txBody>
      </p:sp>
      <p:pic>
        <p:nvPicPr>
          <p:cNvPr id="1026" name="Picture 2">
            <a:extLst>
              <a:ext uri="{FF2B5EF4-FFF2-40B4-BE49-F238E27FC236}">
                <a16:creationId xmlns:a16="http://schemas.microsoft.com/office/drawing/2014/main" id="{F1251F94-7265-47BA-951D-462747A94B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2132856"/>
            <a:ext cx="5987155"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8940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zh-CN" altLang="en-US" dirty="0">
                <a:ea typeface="黑体" pitchFamily="2" charset="-122"/>
              </a:rPr>
              <a:t>提纲</a:t>
            </a:r>
          </a:p>
        </p:txBody>
      </p:sp>
      <p:sp>
        <p:nvSpPr>
          <p:cNvPr id="28675" name="Rectangle 3"/>
          <p:cNvSpPr>
            <a:spLocks noGrp="1" noChangeArrowheads="1"/>
          </p:cNvSpPr>
          <p:nvPr>
            <p:ph type="body" idx="1"/>
          </p:nvPr>
        </p:nvSpPr>
        <p:spPr>
          <a:xfrm>
            <a:off x="2514600" y="2209800"/>
            <a:ext cx="6281738" cy="3881438"/>
          </a:xfrm>
        </p:spPr>
        <p:txBody>
          <a:bodyPr/>
          <a:lstStyle/>
          <a:p>
            <a:pPr>
              <a:lnSpc>
                <a:spcPts val="2800"/>
              </a:lnSpc>
              <a:spcBef>
                <a:spcPts val="0"/>
              </a:spcBef>
              <a:spcAft>
                <a:spcPts val="600"/>
              </a:spcAft>
            </a:pPr>
            <a:r>
              <a:rPr lang="zh-CN" altLang="en-US" sz="2200" dirty="0">
                <a:ea typeface="黑体" pitchFamily="2" charset="-122"/>
              </a:rPr>
              <a:t>分支限界法的基本思想</a:t>
            </a:r>
          </a:p>
          <a:p>
            <a:pPr>
              <a:lnSpc>
                <a:spcPts val="2800"/>
              </a:lnSpc>
              <a:spcBef>
                <a:spcPts val="0"/>
              </a:spcBef>
              <a:spcAft>
                <a:spcPts val="600"/>
              </a:spcAft>
            </a:pPr>
            <a:r>
              <a:rPr lang="zh-CN" altLang="en-US" sz="2200" dirty="0">
                <a:ea typeface="黑体" pitchFamily="2" charset="-122"/>
              </a:rPr>
              <a:t>0-1背包问题</a:t>
            </a:r>
          </a:p>
          <a:p>
            <a:pPr>
              <a:lnSpc>
                <a:spcPts val="2800"/>
              </a:lnSpc>
              <a:spcBef>
                <a:spcPts val="0"/>
              </a:spcBef>
              <a:spcAft>
                <a:spcPts val="600"/>
              </a:spcAft>
            </a:pPr>
            <a:r>
              <a:rPr lang="zh-CN" altLang="en-US" sz="2200" dirty="0">
                <a:solidFill>
                  <a:srgbClr val="FF0000"/>
                </a:solidFill>
                <a:ea typeface="黑体" pitchFamily="2" charset="-122"/>
              </a:rPr>
              <a:t>总结</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zh-CN" altLang="en-US" dirty="0">
                <a:ea typeface="黑体" pitchFamily="2" charset="-122"/>
              </a:rPr>
              <a:t>总结 (1)</a:t>
            </a:r>
          </a:p>
        </p:txBody>
      </p:sp>
      <p:sp>
        <p:nvSpPr>
          <p:cNvPr id="29699" name="Rectangle 3"/>
          <p:cNvSpPr>
            <a:spLocks noGrp="1" noChangeArrowheads="1"/>
          </p:cNvSpPr>
          <p:nvPr>
            <p:ph type="body" idx="1"/>
          </p:nvPr>
        </p:nvSpPr>
        <p:spPr>
          <a:xfrm>
            <a:off x="1828800" y="2214563"/>
            <a:ext cx="6938963" cy="3881437"/>
          </a:xfrm>
        </p:spPr>
        <p:txBody>
          <a:bodyPr/>
          <a:lstStyle/>
          <a:p>
            <a:pPr>
              <a:spcAft>
                <a:spcPts val="600"/>
              </a:spcAft>
            </a:pPr>
            <a:r>
              <a:rPr lang="zh-CN" altLang="en-US" sz="2200" dirty="0">
                <a:latin typeface="黑体" pitchFamily="2" charset="-122"/>
                <a:ea typeface="黑体" pitchFamily="2" charset="-122"/>
              </a:rPr>
              <a:t>分支限界法的基本思想</a:t>
            </a:r>
          </a:p>
          <a:p>
            <a:pPr>
              <a:spcAft>
                <a:spcPts val="600"/>
              </a:spcAft>
            </a:pPr>
            <a:r>
              <a:rPr lang="zh-CN" altLang="en-US" sz="2200" dirty="0">
                <a:latin typeface="黑体" pitchFamily="2" charset="-122"/>
                <a:ea typeface="黑体" pitchFamily="2" charset="-122"/>
              </a:rPr>
              <a:t>分支限界法与回溯法的区别</a:t>
            </a:r>
          </a:p>
          <a:p>
            <a:pPr>
              <a:spcAft>
                <a:spcPts val="600"/>
              </a:spcAft>
            </a:pPr>
            <a:r>
              <a:rPr lang="zh-CN" altLang="en-US" sz="2200" dirty="0">
                <a:latin typeface="黑体" pitchFamily="2" charset="-122"/>
                <a:ea typeface="黑体" pitchFamily="2" charset="-122"/>
              </a:rPr>
              <a:t>分支限界法解决优化问题的关键步骤</a:t>
            </a:r>
            <a:endParaRPr lang="en-US" altLang="zh-CN" sz="2200" dirty="0">
              <a:latin typeface="黑体" pitchFamily="2" charset="-122"/>
              <a:ea typeface="黑体" pitchFamily="2" charset="-122"/>
            </a:endParaRPr>
          </a:p>
          <a:p>
            <a:pPr marL="0" indent="0">
              <a:spcAft>
                <a:spcPts val="600"/>
              </a:spcAft>
              <a:buNone/>
            </a:pPr>
            <a:r>
              <a:rPr lang="en-US" altLang="zh-CN" sz="2000" dirty="0">
                <a:latin typeface="黑体" pitchFamily="2" charset="-122"/>
                <a:ea typeface="黑体" pitchFamily="2" charset="-122"/>
              </a:rPr>
              <a:t>  - </a:t>
            </a:r>
            <a:r>
              <a:rPr lang="zh-CN" altLang="en-US" sz="2000" dirty="0">
                <a:latin typeface="黑体" pitchFamily="2" charset="-122"/>
                <a:ea typeface="黑体" pitchFamily="2" charset="-122"/>
              </a:rPr>
              <a:t>解空间树</a:t>
            </a:r>
            <a:r>
              <a:rPr lang="en-US" altLang="zh-CN" sz="2000" dirty="0">
                <a:latin typeface="黑体" pitchFamily="2" charset="-122"/>
                <a:ea typeface="黑体" pitchFamily="2" charset="-122"/>
              </a:rPr>
              <a:t>+</a:t>
            </a:r>
            <a:r>
              <a:rPr lang="zh-CN" altLang="en-US" sz="2000" dirty="0">
                <a:latin typeface="黑体" pitchFamily="2" charset="-122"/>
                <a:ea typeface="黑体" pitchFamily="2" charset="-122"/>
              </a:rPr>
              <a:t>搜索扩展策略</a:t>
            </a:r>
            <a:endParaRPr lang="en-US" altLang="zh-CN" sz="2000" dirty="0">
              <a:latin typeface="黑体" pitchFamily="2" charset="-122"/>
              <a:ea typeface="黑体" pitchFamily="2" charset="-122"/>
            </a:endParaRPr>
          </a:p>
          <a:p>
            <a:pPr marL="0" indent="0">
              <a:spcAft>
                <a:spcPts val="600"/>
              </a:spcAft>
              <a:buNone/>
            </a:pPr>
            <a:r>
              <a:rPr lang="en-US" altLang="zh-CN" sz="2000" dirty="0">
                <a:latin typeface="黑体" pitchFamily="2" charset="-122"/>
                <a:ea typeface="黑体" pitchFamily="2" charset="-122"/>
              </a:rPr>
              <a:t>  - </a:t>
            </a:r>
            <a:r>
              <a:rPr lang="zh-CN" altLang="en-US" sz="2000" dirty="0">
                <a:latin typeface="黑体" pitchFamily="2" charset="-122"/>
                <a:ea typeface="黑体" pitchFamily="2" charset="-122"/>
              </a:rPr>
              <a:t>剪枝函数</a:t>
            </a:r>
            <a:r>
              <a:rPr lang="en-US" altLang="zh-CN" sz="2000" dirty="0">
                <a:latin typeface="黑体" pitchFamily="2" charset="-122"/>
                <a:ea typeface="黑体" pitchFamily="2" charset="-122"/>
              </a:rPr>
              <a:t>+</a:t>
            </a:r>
            <a:r>
              <a:rPr lang="zh-CN" altLang="en-US" sz="2000" dirty="0">
                <a:latin typeface="黑体" pitchFamily="2" charset="-122"/>
                <a:ea typeface="黑体" pitchFamily="2" charset="-122"/>
              </a:rPr>
              <a:t>限界函数</a:t>
            </a:r>
            <a:endParaRPr lang="en-US" altLang="zh-CN" sz="2000" dirty="0">
              <a:latin typeface="黑体" pitchFamily="2" charset="-122"/>
              <a:ea typeface="黑体" pitchFamily="2" charset="-122"/>
            </a:endParaRPr>
          </a:p>
          <a:p>
            <a:pPr>
              <a:spcAft>
                <a:spcPts val="600"/>
              </a:spcAft>
            </a:pPr>
            <a:r>
              <a:rPr lang="zh-CN" altLang="en-US" sz="2200" dirty="0">
                <a:latin typeface="黑体" pitchFamily="2" charset="-122"/>
                <a:ea typeface="黑体" pitchFamily="2" charset="-122"/>
              </a:rPr>
              <a:t>重要的分支限界算法实例：</a:t>
            </a:r>
            <a:r>
              <a:rPr lang="zh-CN" altLang="en-US" sz="2200" dirty="0">
                <a:ea typeface="黑体" pitchFamily="2" charset="-122"/>
              </a:rPr>
              <a:t>0-1</a:t>
            </a:r>
            <a:r>
              <a:rPr lang="zh-CN" altLang="en-US" sz="2200" dirty="0">
                <a:latin typeface="黑体" pitchFamily="2" charset="-122"/>
                <a:ea typeface="黑体" pitchFamily="2" charset="-122"/>
              </a:rPr>
              <a:t>背包问题</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zh-CN" altLang="en-US" dirty="0">
                <a:ea typeface="黑体" pitchFamily="2" charset="-122"/>
              </a:rPr>
              <a:t>总结 (2)</a:t>
            </a:r>
          </a:p>
        </p:txBody>
      </p:sp>
      <p:sp>
        <p:nvSpPr>
          <p:cNvPr id="30723" name="Rectangle 3"/>
          <p:cNvSpPr>
            <a:spLocks noGrp="1" noChangeArrowheads="1"/>
          </p:cNvSpPr>
          <p:nvPr>
            <p:ph type="body" idx="1"/>
          </p:nvPr>
        </p:nvSpPr>
        <p:spPr>
          <a:xfrm>
            <a:off x="683568" y="2132856"/>
            <a:ext cx="8334375" cy="3881438"/>
          </a:xfrm>
        </p:spPr>
        <p:txBody>
          <a:bodyPr/>
          <a:lstStyle/>
          <a:p>
            <a:pPr>
              <a:lnSpc>
                <a:spcPct val="90000"/>
              </a:lnSpc>
              <a:spcAft>
                <a:spcPts val="600"/>
              </a:spcAft>
            </a:pPr>
            <a:r>
              <a:rPr lang="zh-CN" altLang="en-US" sz="2200" b="1" dirty="0">
                <a:solidFill>
                  <a:srgbClr val="0000FF"/>
                </a:solidFill>
                <a:ea typeface="黑体" pitchFamily="2" charset="-122"/>
              </a:rPr>
              <a:t>基于优先队列分支限界法解决优化问题的关键</a:t>
            </a:r>
          </a:p>
          <a:p>
            <a:pPr>
              <a:lnSpc>
                <a:spcPct val="90000"/>
              </a:lnSpc>
              <a:spcAft>
                <a:spcPts val="600"/>
              </a:spcAft>
              <a:buFont typeface="Wingdings" pitchFamily="2" charset="2"/>
              <a:buNone/>
            </a:pPr>
            <a:r>
              <a:rPr lang="zh-CN" altLang="en-US" sz="2000" dirty="0">
                <a:ea typeface="黑体" pitchFamily="2" charset="-122"/>
              </a:rPr>
              <a:t> - 确定扩展结点选择的目标函数及搜索空间</a:t>
            </a:r>
          </a:p>
          <a:p>
            <a:pPr>
              <a:lnSpc>
                <a:spcPct val="90000"/>
              </a:lnSpc>
              <a:spcAft>
                <a:spcPts val="600"/>
              </a:spcAft>
              <a:buFont typeface="Wingdings" pitchFamily="2" charset="2"/>
              <a:buNone/>
            </a:pPr>
            <a:r>
              <a:rPr lang="zh-CN" altLang="en-US" sz="2000" dirty="0">
                <a:ea typeface="黑体" pitchFamily="2" charset="-122"/>
              </a:rPr>
              <a:t> - 最大/最小堆优先队列</a:t>
            </a:r>
          </a:p>
          <a:p>
            <a:pPr>
              <a:lnSpc>
                <a:spcPct val="90000"/>
              </a:lnSpc>
              <a:spcAft>
                <a:spcPts val="600"/>
              </a:spcAft>
              <a:buFont typeface="Wingdings" pitchFamily="2" charset="2"/>
              <a:buNone/>
            </a:pPr>
            <a:r>
              <a:rPr lang="zh-CN" altLang="en-US" sz="2000" dirty="0">
                <a:ea typeface="黑体" pitchFamily="2" charset="-122"/>
              </a:rPr>
              <a:t> - 剪枝策略</a:t>
            </a:r>
          </a:p>
          <a:p>
            <a:pPr indent="14288">
              <a:lnSpc>
                <a:spcPct val="90000"/>
              </a:lnSpc>
              <a:spcAft>
                <a:spcPts val="600"/>
              </a:spcAft>
              <a:buFont typeface="Wingdings" panose="05000000000000000000" pitchFamily="2" charset="2"/>
              <a:buChar char="ü"/>
            </a:pPr>
            <a:r>
              <a:rPr lang="zh-CN" altLang="en-US" sz="2000" dirty="0">
                <a:solidFill>
                  <a:schemeClr val="folHlink"/>
                </a:solidFill>
                <a:ea typeface="黑体" pitchFamily="2" charset="-122"/>
              </a:rPr>
              <a:t> </a:t>
            </a:r>
            <a:r>
              <a:rPr lang="zh-CN" altLang="en-US" sz="2000" dirty="0">
                <a:solidFill>
                  <a:srgbClr val="FF0000"/>
                </a:solidFill>
                <a:ea typeface="黑体" pitchFamily="2" charset="-122"/>
              </a:rPr>
              <a:t>最有希望的代价下界或价值上界</a:t>
            </a:r>
            <a:endParaRPr lang="en-US" altLang="zh-CN" sz="2000" dirty="0">
              <a:solidFill>
                <a:srgbClr val="FF0000"/>
              </a:solidFill>
              <a:ea typeface="黑体" pitchFamily="2" charset="-122"/>
            </a:endParaRPr>
          </a:p>
          <a:p>
            <a:pPr indent="14288">
              <a:lnSpc>
                <a:spcPct val="90000"/>
              </a:lnSpc>
              <a:spcAft>
                <a:spcPts val="600"/>
              </a:spcAft>
              <a:buFont typeface="Wingdings" panose="05000000000000000000" pitchFamily="2" charset="2"/>
              <a:buChar char="ü"/>
            </a:pPr>
            <a:r>
              <a:rPr lang="en-US" altLang="zh-CN" sz="2000" dirty="0">
                <a:solidFill>
                  <a:srgbClr val="FF0000"/>
                </a:solidFill>
                <a:ea typeface="黑体" pitchFamily="2" charset="-122"/>
              </a:rPr>
              <a:t> </a:t>
            </a:r>
            <a:r>
              <a:rPr lang="zh-CN" altLang="en-US" sz="2000" dirty="0">
                <a:solidFill>
                  <a:srgbClr val="FF0000"/>
                </a:solidFill>
                <a:ea typeface="黑体" pitchFamily="2" charset="-122"/>
              </a:rPr>
              <a:t>互相控制的目标函数约束</a:t>
            </a:r>
          </a:p>
          <a:p>
            <a:pPr>
              <a:lnSpc>
                <a:spcPct val="90000"/>
              </a:lnSpc>
              <a:spcAft>
                <a:spcPts val="600"/>
              </a:spcAft>
              <a:buFont typeface="Wingdings" pitchFamily="2" charset="2"/>
              <a:buNone/>
            </a:pPr>
            <a:r>
              <a:rPr lang="zh-CN" altLang="en-US" sz="2000" dirty="0">
                <a:ea typeface="黑体" pitchFamily="2" charset="-122"/>
              </a:rPr>
              <a:t> - 分支限界法解决优化问题的特征：</a:t>
            </a:r>
          </a:p>
          <a:p>
            <a:pPr indent="14288">
              <a:lnSpc>
                <a:spcPct val="90000"/>
              </a:lnSpc>
              <a:spcAft>
                <a:spcPts val="600"/>
              </a:spcAft>
              <a:buFont typeface="Wingdings" panose="05000000000000000000" pitchFamily="2" charset="2"/>
              <a:buChar char="ü"/>
            </a:pPr>
            <a:r>
              <a:rPr lang="zh-CN" altLang="en-US" sz="2000" dirty="0">
                <a:ea typeface="黑体" pitchFamily="2" charset="-122"/>
              </a:rPr>
              <a:t>  循环结束条件</a:t>
            </a:r>
            <a:endParaRPr lang="en-US" altLang="zh-CN" sz="2000" dirty="0">
              <a:ea typeface="黑体" pitchFamily="2" charset="-122"/>
            </a:endParaRPr>
          </a:p>
          <a:p>
            <a:pPr indent="14288">
              <a:lnSpc>
                <a:spcPct val="90000"/>
              </a:lnSpc>
              <a:spcAft>
                <a:spcPts val="600"/>
              </a:spcAft>
              <a:buFont typeface="Wingdings" panose="05000000000000000000" pitchFamily="2" charset="2"/>
              <a:buChar char="ü"/>
            </a:pPr>
            <a:r>
              <a:rPr lang="zh-CN" altLang="en-US" sz="2000" dirty="0">
                <a:ea typeface="黑体" pitchFamily="2" charset="-122"/>
              </a:rPr>
              <a:t>  优化问题需找到一个最优解：只需找到一个解，解停止搜索</a:t>
            </a:r>
          </a:p>
          <a:p>
            <a:pPr>
              <a:lnSpc>
                <a:spcPts val="2800"/>
              </a:lnSpc>
            </a:pPr>
            <a:r>
              <a:rPr lang="en-US" altLang="zh-CN" sz="2200" b="1" dirty="0">
                <a:solidFill>
                  <a:srgbClr val="0000FF"/>
                </a:solidFill>
                <a:ea typeface="黑体" pitchFamily="2" charset="-122"/>
              </a:rPr>
              <a:t>FIFO</a:t>
            </a:r>
            <a:r>
              <a:rPr lang="zh-CN" altLang="en-US" sz="2200" b="1" dirty="0">
                <a:solidFill>
                  <a:srgbClr val="0000FF"/>
                </a:solidFill>
                <a:ea typeface="黑体" pitchFamily="2" charset="-122"/>
              </a:rPr>
              <a:t>的广度优先分支限界法类似回溯法，一般不适宜用于求最优值（最优解）</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zh-CN" altLang="en-US" dirty="0">
                <a:ea typeface="黑体" pitchFamily="2" charset="-122"/>
              </a:rPr>
              <a:t>结语</a:t>
            </a:r>
          </a:p>
        </p:txBody>
      </p:sp>
      <p:sp>
        <p:nvSpPr>
          <p:cNvPr id="31747" name="Rectangle 3"/>
          <p:cNvSpPr>
            <a:spLocks noGrp="1" noChangeArrowheads="1"/>
          </p:cNvSpPr>
          <p:nvPr>
            <p:ph type="body" idx="1"/>
          </p:nvPr>
        </p:nvSpPr>
        <p:spPr/>
        <p:txBody>
          <a:bodyPr/>
          <a:lstStyle/>
          <a:p>
            <a:pPr algn="ctr">
              <a:buFont typeface="Wingdings" pitchFamily="2" charset="2"/>
              <a:buNone/>
            </a:pPr>
            <a:endParaRPr lang="en-US" altLang="zh-CN" sz="4400" b="1" i="1" dirty="0"/>
          </a:p>
          <a:p>
            <a:pPr algn="ctr">
              <a:buFont typeface="Wingdings" pitchFamily="2" charset="2"/>
              <a:buNone/>
            </a:pPr>
            <a:r>
              <a:rPr lang="zh-CN" altLang="en-US" sz="4400" b="1" dirty="0">
                <a:latin typeface="黑体" panose="02010609060101010101" pitchFamily="49" charset="-122"/>
                <a:ea typeface="黑体" panose="02010609060101010101" pitchFamily="49" charset="-122"/>
              </a:rPr>
              <a:t>谢谢！</a:t>
            </a:r>
            <a:endParaRPr lang="en-US" altLang="zh-CN" sz="4400" b="1" dirty="0">
              <a:latin typeface="黑体" panose="02010609060101010101" pitchFamily="49" charset="-122"/>
              <a:ea typeface="黑体" panose="02010609060101010101" pitchFamily="49" charset="-122"/>
            </a:endParaRPr>
          </a:p>
          <a:p>
            <a:pPr algn="ctr">
              <a:buFont typeface="Wingdings" pitchFamily="2" charset="2"/>
              <a:buNone/>
            </a:pPr>
            <a:endParaRPr lang="en-US" altLang="zh-CN"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zh-CN" altLang="en-US" dirty="0">
                <a:ea typeface="黑体" pitchFamily="2" charset="-122"/>
              </a:rPr>
              <a:t>提纲</a:t>
            </a:r>
          </a:p>
        </p:txBody>
      </p:sp>
      <p:sp>
        <p:nvSpPr>
          <p:cNvPr id="8195" name="Rectangle 3"/>
          <p:cNvSpPr>
            <a:spLocks noGrp="1" noChangeArrowheads="1"/>
          </p:cNvSpPr>
          <p:nvPr>
            <p:ph type="body" idx="1"/>
          </p:nvPr>
        </p:nvSpPr>
        <p:spPr>
          <a:xfrm>
            <a:off x="2743200" y="2209800"/>
            <a:ext cx="4572000" cy="3881438"/>
          </a:xfrm>
        </p:spPr>
        <p:txBody>
          <a:bodyPr/>
          <a:lstStyle/>
          <a:p>
            <a:pPr>
              <a:lnSpc>
                <a:spcPts val="2800"/>
              </a:lnSpc>
              <a:spcBef>
                <a:spcPts val="0"/>
              </a:spcBef>
              <a:spcAft>
                <a:spcPts val="600"/>
              </a:spcAft>
            </a:pPr>
            <a:r>
              <a:rPr lang="zh-CN" altLang="en-US" sz="2200" dirty="0">
                <a:solidFill>
                  <a:srgbClr val="FF0000"/>
                </a:solidFill>
                <a:ea typeface="黑体" pitchFamily="2" charset="-122"/>
              </a:rPr>
              <a:t>分支限界法的基本思想</a:t>
            </a:r>
          </a:p>
          <a:p>
            <a:pPr>
              <a:lnSpc>
                <a:spcPts val="2800"/>
              </a:lnSpc>
              <a:spcBef>
                <a:spcPts val="0"/>
              </a:spcBef>
              <a:spcAft>
                <a:spcPts val="600"/>
              </a:spcAft>
            </a:pPr>
            <a:r>
              <a:rPr lang="zh-CN" altLang="en-US" sz="2200" dirty="0">
                <a:ea typeface="黑体" pitchFamily="2" charset="-122"/>
              </a:rPr>
              <a:t>0-1背包问题</a:t>
            </a:r>
          </a:p>
          <a:p>
            <a:pPr>
              <a:lnSpc>
                <a:spcPts val="2800"/>
              </a:lnSpc>
              <a:spcBef>
                <a:spcPts val="0"/>
              </a:spcBef>
              <a:spcAft>
                <a:spcPts val="600"/>
              </a:spcAft>
            </a:pPr>
            <a:r>
              <a:rPr lang="zh-CN" altLang="en-US" sz="2200" dirty="0">
                <a:ea typeface="黑体" pitchFamily="2" charset="-122"/>
              </a:rPr>
              <a:t>总结</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zh-CN" altLang="en-US" dirty="0">
                <a:ea typeface="黑体" pitchFamily="2" charset="-122"/>
              </a:rPr>
              <a:t>引例</a:t>
            </a:r>
          </a:p>
        </p:txBody>
      </p:sp>
      <p:sp>
        <p:nvSpPr>
          <p:cNvPr id="1027" name="Rectangle 3"/>
          <p:cNvSpPr>
            <a:spLocks noGrp="1" noChangeArrowheads="1"/>
          </p:cNvSpPr>
          <p:nvPr>
            <p:ph type="body" idx="1"/>
          </p:nvPr>
        </p:nvSpPr>
        <p:spPr>
          <a:xfrm>
            <a:off x="809625" y="1981200"/>
            <a:ext cx="7958138" cy="4572000"/>
          </a:xfrm>
        </p:spPr>
        <p:txBody>
          <a:bodyPr/>
          <a:lstStyle/>
          <a:p>
            <a:r>
              <a:rPr lang="zh-CN" altLang="en-US" sz="2400" b="1" dirty="0">
                <a:solidFill>
                  <a:srgbClr val="0000FF"/>
                </a:solidFill>
                <a:ea typeface="黑体" pitchFamily="2" charset="-122"/>
              </a:rPr>
              <a:t>0-1背包问题</a:t>
            </a:r>
            <a:endParaRPr lang="en-US" altLang="zh-CN" sz="2400" b="1" dirty="0">
              <a:solidFill>
                <a:srgbClr val="0000FF"/>
              </a:solidFill>
              <a:ea typeface="黑体" pitchFamily="2" charset="-122"/>
            </a:endParaRPr>
          </a:p>
          <a:p>
            <a:pPr>
              <a:buFont typeface="Wingdings" pitchFamily="2" charset="2"/>
              <a:buNone/>
            </a:pPr>
            <a:r>
              <a:rPr lang="zh-CN" altLang="en-US" sz="2000" dirty="0">
                <a:ea typeface="黑体" pitchFamily="2" charset="-122"/>
              </a:rPr>
              <a:t>    - </a:t>
            </a:r>
            <a:r>
              <a:rPr lang="en-US" altLang="zh-CN" sz="2000" i="1" dirty="0">
                <a:ea typeface="黑体" pitchFamily="2" charset="-122"/>
              </a:rPr>
              <a:t>n</a:t>
            </a:r>
            <a:r>
              <a:rPr lang="en-US" altLang="zh-CN" sz="2000" dirty="0">
                <a:ea typeface="黑体" pitchFamily="2" charset="-122"/>
              </a:rPr>
              <a:t>=3, </a:t>
            </a:r>
            <a:r>
              <a:rPr lang="en-US" altLang="zh-CN" sz="2000" i="1" dirty="0">
                <a:ea typeface="黑体" pitchFamily="2" charset="-122"/>
              </a:rPr>
              <a:t>w</a:t>
            </a:r>
            <a:r>
              <a:rPr lang="en-US" altLang="zh-CN" sz="2000" dirty="0">
                <a:ea typeface="黑体" pitchFamily="2" charset="-122"/>
              </a:rPr>
              <a:t>={16, 15, 15}, </a:t>
            </a:r>
            <a:r>
              <a:rPr lang="en-US" altLang="zh-CN" sz="2000" i="1" dirty="0">
                <a:ea typeface="黑体" pitchFamily="2" charset="-122"/>
              </a:rPr>
              <a:t>p</a:t>
            </a:r>
            <a:r>
              <a:rPr lang="en-US" altLang="zh-CN" sz="2000" dirty="0">
                <a:ea typeface="黑体" pitchFamily="2" charset="-122"/>
              </a:rPr>
              <a:t>={45, 25, 25}, </a:t>
            </a:r>
            <a:r>
              <a:rPr lang="en-US" altLang="zh-CN" sz="2000" i="1" dirty="0">
                <a:ea typeface="黑体" pitchFamily="2" charset="-122"/>
              </a:rPr>
              <a:t>c</a:t>
            </a:r>
            <a:r>
              <a:rPr lang="en-US" altLang="zh-CN" sz="2000" dirty="0">
                <a:ea typeface="黑体" pitchFamily="2" charset="-122"/>
              </a:rPr>
              <a:t>=30</a:t>
            </a:r>
          </a:p>
          <a:p>
            <a:pPr>
              <a:buFont typeface="Wingdings" pitchFamily="2" charset="2"/>
              <a:buNone/>
            </a:pPr>
            <a:r>
              <a:rPr lang="en-US" altLang="zh-CN" sz="2000" dirty="0">
                <a:ea typeface="黑体" pitchFamily="2" charset="-122"/>
              </a:rPr>
              <a:t>    - </a:t>
            </a:r>
            <a:r>
              <a:rPr lang="zh-CN" altLang="en-US" sz="2000" dirty="0">
                <a:ea typeface="黑体" pitchFamily="2" charset="-122"/>
              </a:rPr>
              <a:t>所有可能的情况 </a:t>
            </a:r>
            <a:r>
              <a:rPr lang="en-US" altLang="zh-CN" sz="2000" dirty="0">
                <a:ea typeface="黑体" pitchFamily="2" charset="-122"/>
              </a:rPr>
              <a:t>vs. </a:t>
            </a:r>
            <a:r>
              <a:rPr lang="zh-CN" altLang="en-US" sz="2000" dirty="0">
                <a:ea typeface="黑体" pitchFamily="2" charset="-122"/>
              </a:rPr>
              <a:t>减小了的搜索空间</a:t>
            </a:r>
          </a:p>
        </p:txBody>
      </p:sp>
      <p:pic>
        <p:nvPicPr>
          <p:cNvPr id="1028" name="Picture 4" descr="t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124200"/>
            <a:ext cx="5715000" cy="290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Line 5"/>
          <p:cNvSpPr>
            <a:spLocks noChangeShapeType="1"/>
          </p:cNvSpPr>
          <p:nvPr/>
        </p:nvSpPr>
        <p:spPr bwMode="auto">
          <a:xfrm flipH="1">
            <a:off x="3048000" y="3657600"/>
            <a:ext cx="1066800" cy="6858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30" name="Line 6"/>
          <p:cNvSpPr>
            <a:spLocks noChangeShapeType="1"/>
          </p:cNvSpPr>
          <p:nvPr/>
        </p:nvSpPr>
        <p:spPr bwMode="auto">
          <a:xfrm>
            <a:off x="4419600" y="3657600"/>
            <a:ext cx="1066800" cy="6096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31" name="Rectangle 7"/>
          <p:cNvSpPr>
            <a:spLocks noChangeArrowheads="1"/>
          </p:cNvSpPr>
          <p:nvPr/>
        </p:nvSpPr>
        <p:spPr bwMode="auto">
          <a:xfrm>
            <a:off x="1524000" y="3505200"/>
            <a:ext cx="149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a:solidFill>
                  <a:schemeClr val="folHlink"/>
                </a:solidFill>
                <a:ea typeface="黑体" pitchFamily="2" charset="-122"/>
              </a:rPr>
              <a:t>cw=16</a:t>
            </a:r>
          </a:p>
          <a:p>
            <a:r>
              <a:rPr lang="en-US" altLang="zh-CN" sz="2000">
                <a:solidFill>
                  <a:schemeClr val="folHlink"/>
                </a:solidFill>
                <a:ea typeface="黑体" pitchFamily="2" charset="-122"/>
              </a:rPr>
              <a:t>bestp=cp=45</a:t>
            </a:r>
          </a:p>
        </p:txBody>
      </p:sp>
      <p:sp>
        <p:nvSpPr>
          <p:cNvPr id="1032" name="Freeform 8"/>
          <p:cNvSpPr>
            <a:spLocks/>
          </p:cNvSpPr>
          <p:nvPr/>
        </p:nvSpPr>
        <p:spPr bwMode="auto">
          <a:xfrm>
            <a:off x="1130300" y="4445000"/>
            <a:ext cx="2374900" cy="1828800"/>
          </a:xfrm>
          <a:custGeom>
            <a:avLst/>
            <a:gdLst>
              <a:gd name="T0" fmla="*/ 632 w 1496"/>
              <a:gd name="T1" fmla="*/ 32 h 1152"/>
              <a:gd name="T2" fmla="*/ 200 w 1496"/>
              <a:gd name="T3" fmla="*/ 272 h 1152"/>
              <a:gd name="T4" fmla="*/ 8 w 1496"/>
              <a:gd name="T5" fmla="*/ 704 h 1152"/>
              <a:gd name="T6" fmla="*/ 152 w 1496"/>
              <a:gd name="T7" fmla="*/ 1088 h 1152"/>
              <a:gd name="T8" fmla="*/ 728 w 1496"/>
              <a:gd name="T9" fmla="*/ 1088 h 1152"/>
              <a:gd name="T10" fmla="*/ 1160 w 1496"/>
              <a:gd name="T11" fmla="*/ 1088 h 1152"/>
              <a:gd name="T12" fmla="*/ 1400 w 1496"/>
              <a:gd name="T13" fmla="*/ 944 h 1152"/>
              <a:gd name="T14" fmla="*/ 1496 w 1496"/>
              <a:gd name="T15" fmla="*/ 752 h 1152"/>
              <a:gd name="T16" fmla="*/ 1400 w 1496"/>
              <a:gd name="T17" fmla="*/ 608 h 1152"/>
              <a:gd name="T18" fmla="*/ 1112 w 1496"/>
              <a:gd name="T19" fmla="*/ 368 h 1152"/>
              <a:gd name="T20" fmla="*/ 968 w 1496"/>
              <a:gd name="T21" fmla="*/ 176 h 1152"/>
              <a:gd name="T22" fmla="*/ 776 w 1496"/>
              <a:gd name="T23" fmla="*/ 80 h 1152"/>
              <a:gd name="T24" fmla="*/ 632 w 1496"/>
              <a:gd name="T25" fmla="*/ 32 h 1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6" h="1152">
                <a:moveTo>
                  <a:pt x="632" y="32"/>
                </a:moveTo>
                <a:cubicBezTo>
                  <a:pt x="536" y="64"/>
                  <a:pt x="304" y="160"/>
                  <a:pt x="200" y="272"/>
                </a:cubicBezTo>
                <a:cubicBezTo>
                  <a:pt x="96" y="384"/>
                  <a:pt x="16" y="568"/>
                  <a:pt x="8" y="704"/>
                </a:cubicBezTo>
                <a:cubicBezTo>
                  <a:pt x="0" y="840"/>
                  <a:pt x="32" y="1024"/>
                  <a:pt x="152" y="1088"/>
                </a:cubicBezTo>
                <a:cubicBezTo>
                  <a:pt x="272" y="1152"/>
                  <a:pt x="560" y="1088"/>
                  <a:pt x="728" y="1088"/>
                </a:cubicBezTo>
                <a:cubicBezTo>
                  <a:pt x="896" y="1088"/>
                  <a:pt x="1048" y="1112"/>
                  <a:pt x="1160" y="1088"/>
                </a:cubicBezTo>
                <a:cubicBezTo>
                  <a:pt x="1272" y="1064"/>
                  <a:pt x="1344" y="1000"/>
                  <a:pt x="1400" y="944"/>
                </a:cubicBezTo>
                <a:cubicBezTo>
                  <a:pt x="1456" y="888"/>
                  <a:pt x="1496" y="808"/>
                  <a:pt x="1496" y="752"/>
                </a:cubicBezTo>
                <a:cubicBezTo>
                  <a:pt x="1496" y="696"/>
                  <a:pt x="1464" y="672"/>
                  <a:pt x="1400" y="608"/>
                </a:cubicBezTo>
                <a:cubicBezTo>
                  <a:pt x="1336" y="544"/>
                  <a:pt x="1184" y="440"/>
                  <a:pt x="1112" y="368"/>
                </a:cubicBezTo>
                <a:cubicBezTo>
                  <a:pt x="1040" y="296"/>
                  <a:pt x="1024" y="224"/>
                  <a:pt x="968" y="176"/>
                </a:cubicBezTo>
                <a:cubicBezTo>
                  <a:pt x="912" y="128"/>
                  <a:pt x="832" y="104"/>
                  <a:pt x="776" y="80"/>
                </a:cubicBezTo>
                <a:cubicBezTo>
                  <a:pt x="720" y="56"/>
                  <a:pt x="728" y="0"/>
                  <a:pt x="632" y="32"/>
                </a:cubicBezTo>
                <a:close/>
              </a:path>
            </a:pathLst>
          </a:custGeom>
          <a:noFill/>
          <a:ln w="25400" cap="flat">
            <a:solidFill>
              <a:srgbClr val="0000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33" name="Line 9"/>
          <p:cNvSpPr>
            <a:spLocks noChangeShapeType="1"/>
          </p:cNvSpPr>
          <p:nvPr/>
        </p:nvSpPr>
        <p:spPr bwMode="auto">
          <a:xfrm flipH="1">
            <a:off x="5181600" y="4495800"/>
            <a:ext cx="381000" cy="3810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34" name="Rectangle 10"/>
          <p:cNvSpPr>
            <a:spLocks noChangeArrowheads="1"/>
          </p:cNvSpPr>
          <p:nvPr/>
        </p:nvSpPr>
        <p:spPr bwMode="auto">
          <a:xfrm>
            <a:off x="4191000" y="4191000"/>
            <a:ext cx="8778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a:solidFill>
                  <a:schemeClr val="folHlink"/>
                </a:solidFill>
                <a:ea typeface="黑体" pitchFamily="2" charset="-122"/>
              </a:rPr>
              <a:t>cw=15</a:t>
            </a:r>
          </a:p>
          <a:p>
            <a:r>
              <a:rPr lang="en-US" altLang="zh-CN" sz="2000">
                <a:solidFill>
                  <a:schemeClr val="folHlink"/>
                </a:solidFill>
                <a:ea typeface="黑体" pitchFamily="2" charset="-122"/>
              </a:rPr>
              <a:t>cp=25</a:t>
            </a:r>
          </a:p>
        </p:txBody>
      </p:sp>
      <p:sp>
        <p:nvSpPr>
          <p:cNvPr id="1035" name="Rectangle 11"/>
          <p:cNvSpPr>
            <a:spLocks noChangeArrowheads="1"/>
          </p:cNvSpPr>
          <p:nvPr/>
        </p:nvSpPr>
        <p:spPr bwMode="auto">
          <a:xfrm>
            <a:off x="6705600" y="4114800"/>
            <a:ext cx="145573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000">
                <a:solidFill>
                  <a:schemeClr val="folHlink"/>
                </a:solidFill>
                <a:ea typeface="黑体" pitchFamily="2" charset="-122"/>
              </a:rPr>
              <a:t>cp=0</a:t>
            </a:r>
          </a:p>
          <a:p>
            <a:r>
              <a:rPr lang="en-US" altLang="zh-CN" sz="2000">
                <a:solidFill>
                  <a:schemeClr val="folHlink"/>
                </a:solidFill>
                <a:ea typeface="黑体" pitchFamily="2" charset="-122"/>
              </a:rPr>
              <a:t>rp=25</a:t>
            </a:r>
          </a:p>
          <a:p>
            <a:r>
              <a:rPr lang="en-US" altLang="zh-CN" sz="2000">
                <a:solidFill>
                  <a:schemeClr val="folHlink"/>
                </a:solidFill>
                <a:ea typeface="黑体" pitchFamily="2" charset="-122"/>
              </a:rPr>
              <a:t>cp+rp&lt;bestp</a:t>
            </a:r>
          </a:p>
        </p:txBody>
      </p:sp>
      <p:sp>
        <p:nvSpPr>
          <p:cNvPr id="1037" name="Rectangle 13"/>
          <p:cNvSpPr>
            <a:spLocks noChangeArrowheads="1"/>
          </p:cNvSpPr>
          <p:nvPr/>
        </p:nvSpPr>
        <p:spPr bwMode="auto">
          <a:xfrm>
            <a:off x="4114800" y="5791200"/>
            <a:ext cx="1676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zh-CN" sz="2000">
                <a:solidFill>
                  <a:schemeClr val="folHlink"/>
                </a:solidFill>
                <a:ea typeface="黑体" pitchFamily="2" charset="-122"/>
              </a:rPr>
              <a:t>cw=30</a:t>
            </a:r>
          </a:p>
          <a:p>
            <a:pPr>
              <a:lnSpc>
                <a:spcPct val="90000"/>
              </a:lnSpc>
            </a:pPr>
            <a:r>
              <a:rPr lang="en-US" altLang="zh-CN" sz="2000">
                <a:solidFill>
                  <a:schemeClr val="folHlink"/>
                </a:solidFill>
                <a:ea typeface="黑体" pitchFamily="2" charset="-122"/>
              </a:rPr>
              <a:t>bestp=cp=50</a:t>
            </a:r>
          </a:p>
        </p:txBody>
      </p:sp>
      <p:sp>
        <p:nvSpPr>
          <p:cNvPr id="1038" name="Line 14"/>
          <p:cNvSpPr>
            <a:spLocks noChangeShapeType="1"/>
          </p:cNvSpPr>
          <p:nvPr/>
        </p:nvSpPr>
        <p:spPr bwMode="auto">
          <a:xfrm flipH="1">
            <a:off x="4648200" y="5181600"/>
            <a:ext cx="228600" cy="228600"/>
          </a:xfrm>
          <a:prstGeom prst="line">
            <a:avLst/>
          </a:prstGeom>
          <a:noFill/>
          <a:ln w="2857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39" name="Freeform 15"/>
          <p:cNvSpPr>
            <a:spLocks/>
          </p:cNvSpPr>
          <p:nvPr/>
        </p:nvSpPr>
        <p:spPr bwMode="auto">
          <a:xfrm>
            <a:off x="5588000" y="4572000"/>
            <a:ext cx="1663700" cy="1562100"/>
          </a:xfrm>
          <a:custGeom>
            <a:avLst/>
            <a:gdLst>
              <a:gd name="T0" fmla="*/ 560 w 1048"/>
              <a:gd name="T1" fmla="*/ 0 h 1128"/>
              <a:gd name="T2" fmla="*/ 224 w 1048"/>
              <a:gd name="T3" fmla="*/ 96 h 1128"/>
              <a:gd name="T4" fmla="*/ 80 w 1048"/>
              <a:gd name="T5" fmla="*/ 576 h 1128"/>
              <a:gd name="T6" fmla="*/ 32 w 1048"/>
              <a:gd name="T7" fmla="*/ 960 h 1128"/>
              <a:gd name="T8" fmla="*/ 272 w 1048"/>
              <a:gd name="T9" fmla="*/ 1104 h 1128"/>
              <a:gd name="T10" fmla="*/ 608 w 1048"/>
              <a:gd name="T11" fmla="*/ 1104 h 1128"/>
              <a:gd name="T12" fmla="*/ 944 w 1048"/>
              <a:gd name="T13" fmla="*/ 960 h 1128"/>
              <a:gd name="T14" fmla="*/ 1040 w 1048"/>
              <a:gd name="T15" fmla="*/ 720 h 1128"/>
              <a:gd name="T16" fmla="*/ 992 w 1048"/>
              <a:gd name="T17" fmla="*/ 432 h 1128"/>
              <a:gd name="T18" fmla="*/ 944 w 1048"/>
              <a:gd name="T19" fmla="*/ 240 h 1128"/>
              <a:gd name="T20" fmla="*/ 800 w 1048"/>
              <a:gd name="T21" fmla="*/ 96 h 1128"/>
              <a:gd name="T22" fmla="*/ 656 w 1048"/>
              <a:gd name="T23" fmla="*/ 48 h 1128"/>
              <a:gd name="T24" fmla="*/ 608 w 1048"/>
              <a:gd name="T25" fmla="*/ 0 h 1128"/>
              <a:gd name="T26" fmla="*/ 656 w 1048"/>
              <a:gd name="T27" fmla="*/ 48 h 1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48" h="1128">
                <a:moveTo>
                  <a:pt x="560" y="0"/>
                </a:moveTo>
                <a:cubicBezTo>
                  <a:pt x="432" y="0"/>
                  <a:pt x="304" y="0"/>
                  <a:pt x="224" y="96"/>
                </a:cubicBezTo>
                <a:cubicBezTo>
                  <a:pt x="144" y="192"/>
                  <a:pt x="112" y="432"/>
                  <a:pt x="80" y="576"/>
                </a:cubicBezTo>
                <a:cubicBezTo>
                  <a:pt x="48" y="720"/>
                  <a:pt x="0" y="872"/>
                  <a:pt x="32" y="960"/>
                </a:cubicBezTo>
                <a:cubicBezTo>
                  <a:pt x="64" y="1048"/>
                  <a:pt x="176" y="1080"/>
                  <a:pt x="272" y="1104"/>
                </a:cubicBezTo>
                <a:cubicBezTo>
                  <a:pt x="368" y="1128"/>
                  <a:pt x="496" y="1128"/>
                  <a:pt x="608" y="1104"/>
                </a:cubicBezTo>
                <a:cubicBezTo>
                  <a:pt x="720" y="1080"/>
                  <a:pt x="872" y="1024"/>
                  <a:pt x="944" y="960"/>
                </a:cubicBezTo>
                <a:cubicBezTo>
                  <a:pt x="1016" y="896"/>
                  <a:pt x="1032" y="808"/>
                  <a:pt x="1040" y="720"/>
                </a:cubicBezTo>
                <a:cubicBezTo>
                  <a:pt x="1048" y="632"/>
                  <a:pt x="1008" y="512"/>
                  <a:pt x="992" y="432"/>
                </a:cubicBezTo>
                <a:cubicBezTo>
                  <a:pt x="976" y="352"/>
                  <a:pt x="976" y="296"/>
                  <a:pt x="944" y="240"/>
                </a:cubicBezTo>
                <a:cubicBezTo>
                  <a:pt x="912" y="184"/>
                  <a:pt x="848" y="128"/>
                  <a:pt x="800" y="96"/>
                </a:cubicBezTo>
                <a:cubicBezTo>
                  <a:pt x="752" y="64"/>
                  <a:pt x="688" y="64"/>
                  <a:pt x="656" y="48"/>
                </a:cubicBezTo>
                <a:cubicBezTo>
                  <a:pt x="624" y="32"/>
                  <a:pt x="608" y="0"/>
                  <a:pt x="608" y="0"/>
                </a:cubicBezTo>
                <a:cubicBezTo>
                  <a:pt x="608" y="0"/>
                  <a:pt x="632" y="24"/>
                  <a:pt x="656" y="48"/>
                </a:cubicBezTo>
              </a:path>
            </a:pathLst>
          </a:custGeom>
          <a:noFill/>
          <a:ln w="25400" cap="flat">
            <a:solidFill>
              <a:srgbClr val="FF00FF"/>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40" name="AutoShape 16"/>
          <p:cNvSpPr>
            <a:spLocks noChangeArrowheads="1"/>
          </p:cNvSpPr>
          <p:nvPr/>
        </p:nvSpPr>
        <p:spPr bwMode="auto">
          <a:xfrm>
            <a:off x="6376256" y="2178769"/>
            <a:ext cx="2639888" cy="1296144"/>
          </a:xfrm>
          <a:prstGeom prst="cloudCallout">
            <a:avLst>
              <a:gd name="adj1" fmla="val -82514"/>
              <a:gd name="adj2" fmla="val 72338"/>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zh-CN" sz="2000" dirty="0">
                <a:latin typeface="+mn-lt"/>
                <a:ea typeface="黑体" panose="02010609060101010101" pitchFamily="49" charset="-122"/>
              </a:rPr>
              <a:t>FIFO </a:t>
            </a:r>
            <a:r>
              <a:rPr lang="en-US" altLang="zh-CN" sz="2000" dirty="0">
                <a:solidFill>
                  <a:schemeClr val="folHlink"/>
                </a:solidFill>
                <a:latin typeface="+mn-lt"/>
                <a:ea typeface="黑体" panose="02010609060101010101" pitchFamily="49" charset="-122"/>
              </a:rPr>
              <a:t>vs.</a:t>
            </a:r>
            <a:r>
              <a:rPr lang="en-US" altLang="zh-CN" sz="2000" dirty="0">
                <a:latin typeface="+mn-lt"/>
                <a:ea typeface="黑体" panose="02010609060101010101" pitchFamily="49" charset="-122"/>
              </a:rPr>
              <a:t> </a:t>
            </a:r>
          </a:p>
          <a:p>
            <a:pPr algn="ctr"/>
            <a:r>
              <a:rPr lang="zh-CN" altLang="en-US" sz="2000" dirty="0">
                <a:latin typeface="+mn-lt"/>
                <a:ea typeface="黑体" panose="02010609060101010101" pitchFamily="49" charset="-122"/>
              </a:rPr>
              <a:t>最大可能节点优先</a:t>
            </a:r>
            <a:r>
              <a:rPr lang="en-US" altLang="zh-CN" sz="2000" dirty="0">
                <a:latin typeface="+mn-lt"/>
                <a:ea typeface="黑体" panose="02010609060101010101"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dissolve">
                                      <p:cBhvr>
                                        <p:cTn id="7" dur="500"/>
                                        <p:tgtEl>
                                          <p:spTgt spid="10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30"/>
                                        </p:tgtEl>
                                        <p:attrNameLst>
                                          <p:attrName>style.visibility</p:attrName>
                                        </p:attrNameLst>
                                      </p:cBhvr>
                                      <p:to>
                                        <p:strVal val="visible"/>
                                      </p:to>
                                    </p:set>
                                    <p:animEffect transition="in" filter="dissolve">
                                      <p:cBhvr>
                                        <p:cTn id="12" dur="500"/>
                                        <p:tgtEl>
                                          <p:spTgt spid="103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31"/>
                                        </p:tgtEl>
                                        <p:attrNameLst>
                                          <p:attrName>style.visibility</p:attrName>
                                        </p:attrNameLst>
                                      </p:cBhvr>
                                      <p:to>
                                        <p:strVal val="visible"/>
                                      </p:to>
                                    </p:set>
                                    <p:animEffect transition="in" filter="dissolve">
                                      <p:cBhvr>
                                        <p:cTn id="17" dur="500"/>
                                        <p:tgtEl>
                                          <p:spTgt spid="10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32"/>
                                        </p:tgtEl>
                                        <p:attrNameLst>
                                          <p:attrName>style.visibility</p:attrName>
                                        </p:attrNameLst>
                                      </p:cBhvr>
                                      <p:to>
                                        <p:strVal val="visible"/>
                                      </p:to>
                                    </p:set>
                                    <p:animEffect transition="in" filter="dissolve">
                                      <p:cBhvr>
                                        <p:cTn id="22" dur="500"/>
                                        <p:tgtEl>
                                          <p:spTgt spid="103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33"/>
                                        </p:tgtEl>
                                        <p:attrNameLst>
                                          <p:attrName>style.visibility</p:attrName>
                                        </p:attrNameLst>
                                      </p:cBhvr>
                                      <p:to>
                                        <p:strVal val="visible"/>
                                      </p:to>
                                    </p:set>
                                    <p:animEffect transition="in" filter="dissolve">
                                      <p:cBhvr>
                                        <p:cTn id="27" dur="500"/>
                                        <p:tgtEl>
                                          <p:spTgt spid="103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34"/>
                                        </p:tgtEl>
                                        <p:attrNameLst>
                                          <p:attrName>style.visibility</p:attrName>
                                        </p:attrNameLst>
                                      </p:cBhvr>
                                      <p:to>
                                        <p:strVal val="visible"/>
                                      </p:to>
                                    </p:set>
                                    <p:animEffect transition="in" filter="dissolve">
                                      <p:cBhvr>
                                        <p:cTn id="32" dur="500"/>
                                        <p:tgtEl>
                                          <p:spTgt spid="103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035"/>
                                        </p:tgtEl>
                                        <p:attrNameLst>
                                          <p:attrName>style.visibility</p:attrName>
                                        </p:attrNameLst>
                                      </p:cBhvr>
                                      <p:to>
                                        <p:strVal val="visible"/>
                                      </p:to>
                                    </p:set>
                                    <p:animEffect transition="in" filter="dissolve">
                                      <p:cBhvr>
                                        <p:cTn id="37" dur="500"/>
                                        <p:tgtEl>
                                          <p:spTgt spid="103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039"/>
                                        </p:tgtEl>
                                        <p:attrNameLst>
                                          <p:attrName>style.visibility</p:attrName>
                                        </p:attrNameLst>
                                      </p:cBhvr>
                                      <p:to>
                                        <p:strVal val="visible"/>
                                      </p:to>
                                    </p:set>
                                    <p:animEffect transition="in" filter="dissolve">
                                      <p:cBhvr>
                                        <p:cTn id="42" dur="500"/>
                                        <p:tgtEl>
                                          <p:spTgt spid="103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038"/>
                                        </p:tgtEl>
                                        <p:attrNameLst>
                                          <p:attrName>style.visibility</p:attrName>
                                        </p:attrNameLst>
                                      </p:cBhvr>
                                      <p:to>
                                        <p:strVal val="visible"/>
                                      </p:to>
                                    </p:set>
                                    <p:animEffect transition="in" filter="dissolve">
                                      <p:cBhvr>
                                        <p:cTn id="47" dur="500"/>
                                        <p:tgtEl>
                                          <p:spTgt spid="103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037"/>
                                        </p:tgtEl>
                                        <p:attrNameLst>
                                          <p:attrName>style.visibility</p:attrName>
                                        </p:attrNameLst>
                                      </p:cBhvr>
                                      <p:to>
                                        <p:strVal val="visible"/>
                                      </p:to>
                                    </p:set>
                                    <p:animEffect transition="in" filter="dissolve">
                                      <p:cBhvr>
                                        <p:cTn id="52" dur="500"/>
                                        <p:tgtEl>
                                          <p:spTgt spid="103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040"/>
                                        </p:tgtEl>
                                        <p:attrNameLst>
                                          <p:attrName>style.visibility</p:attrName>
                                        </p:attrNameLst>
                                      </p:cBhvr>
                                      <p:to>
                                        <p:strVal val="visible"/>
                                      </p:to>
                                    </p:set>
                                    <p:animEffect transition="in" filter="dissolve">
                                      <p:cBhvr>
                                        <p:cTn id="57" dur="500"/>
                                        <p:tgtEl>
                                          <p:spTgt spid="10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utoUpdateAnimBg="0"/>
      <p:bldP spid="1032" grpId="0" animBg="1"/>
      <p:bldP spid="1033" grpId="0" animBg="1"/>
      <p:bldP spid="1034" grpId="0" autoUpdateAnimBg="0"/>
      <p:bldP spid="1035" grpId="0" autoUpdateAnimBg="0"/>
      <p:bldP spid="1037" grpId="0" autoUpdateAnimBg="0"/>
      <p:bldP spid="1038" grpId="0" animBg="1"/>
      <p:bldP spid="1039" grpId="0" animBg="1"/>
      <p:bldP spid="1040"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zh-CN" altLang="en-US" dirty="0">
                <a:ea typeface="黑体" pitchFamily="2" charset="-122"/>
              </a:rPr>
              <a:t>分支限界法 </a:t>
            </a:r>
            <a:r>
              <a:rPr lang="en-US" altLang="zh-CN" dirty="0">
                <a:ea typeface="黑体" pitchFamily="2" charset="-122"/>
              </a:rPr>
              <a:t>vs. </a:t>
            </a:r>
            <a:r>
              <a:rPr lang="zh-CN" altLang="en-US" dirty="0">
                <a:ea typeface="黑体" pitchFamily="2" charset="-122"/>
              </a:rPr>
              <a:t>回溯法</a:t>
            </a:r>
          </a:p>
        </p:txBody>
      </p:sp>
      <p:sp>
        <p:nvSpPr>
          <p:cNvPr id="9219" name="Rectangle 3"/>
          <p:cNvSpPr>
            <a:spLocks noGrp="1" noChangeArrowheads="1"/>
          </p:cNvSpPr>
          <p:nvPr>
            <p:ph type="body" idx="1"/>
          </p:nvPr>
        </p:nvSpPr>
        <p:spPr>
          <a:xfrm>
            <a:off x="1295400" y="2012655"/>
            <a:ext cx="7669088" cy="4488160"/>
          </a:xfrm>
        </p:spPr>
        <p:txBody>
          <a:bodyPr/>
          <a:lstStyle/>
          <a:p>
            <a:pPr>
              <a:lnSpc>
                <a:spcPts val="2700"/>
              </a:lnSpc>
            </a:pPr>
            <a:r>
              <a:rPr lang="zh-CN" altLang="en-US" sz="2200" b="1" dirty="0">
                <a:solidFill>
                  <a:srgbClr val="0000FF"/>
                </a:solidFill>
                <a:ea typeface="黑体" pitchFamily="2" charset="-122"/>
              </a:rPr>
              <a:t>分支限界法与回溯法的区别</a:t>
            </a:r>
          </a:p>
          <a:p>
            <a:pPr>
              <a:lnSpc>
                <a:spcPts val="2700"/>
              </a:lnSpc>
              <a:buFont typeface="Wingdings" pitchFamily="2" charset="2"/>
              <a:buNone/>
            </a:pPr>
            <a:r>
              <a:rPr kumimoji="0" lang="zh-CN" altLang="en-US" sz="2000" b="1" dirty="0">
                <a:solidFill>
                  <a:srgbClr val="0000FF"/>
                </a:solidFill>
                <a:ea typeface="黑体" pitchFamily="2" charset="-122"/>
              </a:rPr>
              <a:t>(1) 求解目标</a:t>
            </a:r>
            <a:endParaRPr kumimoji="0" lang="zh-CN" altLang="en-US" sz="2000" dirty="0">
              <a:solidFill>
                <a:srgbClr val="0000FF"/>
              </a:solidFill>
              <a:ea typeface="黑体" pitchFamily="2" charset="-122"/>
            </a:endParaRPr>
          </a:p>
          <a:p>
            <a:pPr>
              <a:lnSpc>
                <a:spcPts val="2700"/>
              </a:lnSpc>
              <a:buFont typeface="Wingdings" pitchFamily="2" charset="2"/>
              <a:buNone/>
            </a:pPr>
            <a:r>
              <a:rPr kumimoji="0" lang="zh-CN" altLang="en-US" sz="2000" dirty="0">
                <a:ea typeface="黑体" pitchFamily="2" charset="-122"/>
              </a:rPr>
              <a:t> - 分支限界法：适于求解满足约束条件的</a:t>
            </a:r>
            <a:r>
              <a:rPr kumimoji="0" lang="zh-CN" altLang="en-US" sz="2000" b="1" dirty="0">
                <a:solidFill>
                  <a:srgbClr val="FF0000"/>
                </a:solidFill>
                <a:ea typeface="黑体" pitchFamily="2" charset="-122"/>
              </a:rPr>
              <a:t>最优解</a:t>
            </a:r>
          </a:p>
          <a:p>
            <a:pPr>
              <a:lnSpc>
                <a:spcPts val="2700"/>
              </a:lnSpc>
              <a:buFont typeface="Wingdings" pitchFamily="2" charset="2"/>
              <a:buNone/>
            </a:pPr>
            <a:r>
              <a:rPr kumimoji="0" lang="zh-CN" altLang="en-US" sz="2000" dirty="0">
                <a:ea typeface="黑体" pitchFamily="2" charset="-122"/>
              </a:rPr>
              <a:t> - 回溯法：找出解空间树中满足约束条件的解（一个或多个</a:t>
            </a:r>
            <a:r>
              <a:rPr kumimoji="0" lang="zh-CN" altLang="en-US" sz="2000" b="1" dirty="0">
                <a:solidFill>
                  <a:srgbClr val="FF0000"/>
                </a:solidFill>
                <a:ea typeface="黑体" pitchFamily="2" charset="-122"/>
              </a:rPr>
              <a:t>可行解</a:t>
            </a:r>
            <a:r>
              <a:rPr kumimoji="0" lang="zh-CN" altLang="en-US" sz="2000" dirty="0">
                <a:ea typeface="黑体" pitchFamily="2" charset="-122"/>
              </a:rPr>
              <a:t>）</a:t>
            </a:r>
          </a:p>
          <a:p>
            <a:pPr>
              <a:lnSpc>
                <a:spcPts val="2700"/>
              </a:lnSpc>
              <a:buFont typeface="Wingdings" pitchFamily="2" charset="2"/>
              <a:buNone/>
            </a:pPr>
            <a:r>
              <a:rPr kumimoji="0" lang="zh-CN" altLang="en-US" sz="2000" b="1" dirty="0">
                <a:solidFill>
                  <a:srgbClr val="0000FF"/>
                </a:solidFill>
                <a:ea typeface="黑体" pitchFamily="2" charset="-122"/>
              </a:rPr>
              <a:t>(2) 搜索方式</a:t>
            </a:r>
          </a:p>
          <a:p>
            <a:pPr>
              <a:lnSpc>
                <a:spcPts val="2700"/>
              </a:lnSpc>
              <a:buFont typeface="Wingdings" pitchFamily="2" charset="2"/>
              <a:buNone/>
            </a:pPr>
            <a:r>
              <a:rPr kumimoji="0" lang="zh-CN" altLang="en-US" sz="2000" dirty="0">
                <a:ea typeface="黑体" pitchFamily="2" charset="-122"/>
              </a:rPr>
              <a:t>  - 分支限界法：广度优先、或最优目标函数优先</a:t>
            </a:r>
          </a:p>
          <a:p>
            <a:pPr>
              <a:lnSpc>
                <a:spcPts val="2700"/>
              </a:lnSpc>
              <a:buFont typeface="Wingdings" pitchFamily="2" charset="2"/>
              <a:buNone/>
            </a:pPr>
            <a:r>
              <a:rPr kumimoji="0" lang="zh-CN" altLang="en-US" sz="2000" dirty="0">
                <a:ea typeface="黑体" pitchFamily="2" charset="-122"/>
              </a:rPr>
              <a:t>  - 回溯法：深度优先</a:t>
            </a:r>
          </a:p>
          <a:p>
            <a:pPr>
              <a:lnSpc>
                <a:spcPts val="2700"/>
              </a:lnSpc>
              <a:spcBef>
                <a:spcPts val="1200"/>
              </a:spcBef>
            </a:pPr>
            <a:r>
              <a:rPr lang="zh-CN" altLang="en-US" sz="2200" b="1" dirty="0">
                <a:solidFill>
                  <a:srgbClr val="0000FF"/>
                </a:solidFill>
                <a:ea typeface="黑体" pitchFamily="2" charset="-122"/>
              </a:rPr>
              <a:t>分支限界法的节点生成</a:t>
            </a:r>
          </a:p>
          <a:p>
            <a:pPr>
              <a:lnSpc>
                <a:spcPts val="2700"/>
              </a:lnSpc>
              <a:buFont typeface="Wingdings" pitchFamily="2" charset="2"/>
              <a:buNone/>
            </a:pPr>
            <a:r>
              <a:rPr kumimoji="0" lang="zh-CN" altLang="en-US" sz="2000" dirty="0">
                <a:ea typeface="黑体" pitchFamily="2" charset="-122"/>
              </a:rPr>
              <a:t>  - 选择一个活节点为扩展结点</a:t>
            </a:r>
          </a:p>
          <a:p>
            <a:pPr>
              <a:lnSpc>
                <a:spcPts val="2700"/>
              </a:lnSpc>
              <a:buFont typeface="Wingdings" pitchFamily="2" charset="2"/>
              <a:buNone/>
            </a:pPr>
            <a:r>
              <a:rPr kumimoji="0" lang="zh-CN" altLang="en-US" sz="2000" dirty="0">
                <a:ea typeface="黑体" pitchFamily="2" charset="-122"/>
              </a:rPr>
              <a:t>  - 生成扩展节点的所有儿子节点</a:t>
            </a:r>
          </a:p>
          <a:p>
            <a:pPr>
              <a:lnSpc>
                <a:spcPts val="2700"/>
              </a:lnSpc>
              <a:buFont typeface="Wingdings" pitchFamily="2" charset="2"/>
              <a:buNone/>
            </a:pPr>
            <a:r>
              <a:rPr kumimoji="0" lang="zh-CN" altLang="en-US" sz="2000" dirty="0">
                <a:ea typeface="黑体" pitchFamily="2" charset="-122"/>
              </a:rPr>
              <a:t>  - </a:t>
            </a:r>
            <a:r>
              <a:rPr kumimoji="0" lang="zh-CN" altLang="en-US" sz="2000" b="1" dirty="0">
                <a:ea typeface="黑体" pitchFamily="2" charset="-122"/>
              </a:rPr>
              <a:t>可行（可能）</a:t>
            </a:r>
            <a:r>
              <a:rPr kumimoji="0" lang="zh-CN" altLang="en-US" sz="2000" dirty="0">
                <a:ea typeface="黑体" pitchFamily="2" charset="-122"/>
              </a:rPr>
              <a:t>的儿子节点加入活节点列表</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zh-CN" altLang="en-US" dirty="0">
                <a:ea typeface="黑体" pitchFamily="2" charset="-122"/>
              </a:rPr>
              <a:t>分支限界法的基本思想 (1)</a:t>
            </a:r>
          </a:p>
        </p:txBody>
      </p:sp>
      <p:sp>
        <p:nvSpPr>
          <p:cNvPr id="10243" name="Rectangle 3"/>
          <p:cNvSpPr>
            <a:spLocks noGrp="1" noChangeArrowheads="1"/>
          </p:cNvSpPr>
          <p:nvPr>
            <p:ph type="body" idx="1"/>
          </p:nvPr>
        </p:nvSpPr>
        <p:spPr>
          <a:xfrm>
            <a:off x="699318" y="2134914"/>
            <a:ext cx="8337178" cy="4030390"/>
          </a:xfrm>
        </p:spPr>
        <p:txBody>
          <a:bodyPr/>
          <a:lstStyle/>
          <a:p>
            <a:pPr>
              <a:spcBef>
                <a:spcPct val="50000"/>
              </a:spcBef>
              <a:buClrTx/>
              <a:buFontTx/>
              <a:buChar char="•"/>
            </a:pPr>
            <a:r>
              <a:rPr lang="zh-CN" altLang="en-US" sz="2200" b="1" dirty="0">
                <a:solidFill>
                  <a:srgbClr val="0000FF"/>
                </a:solidFill>
                <a:ea typeface="黑体" pitchFamily="2" charset="-122"/>
              </a:rPr>
              <a:t>分支限界法中搜索树空间扩展</a:t>
            </a:r>
            <a:endParaRPr kumimoji="0" lang="zh-CN" altLang="en-US" sz="2200" b="1" dirty="0">
              <a:solidFill>
                <a:srgbClr val="0000FF"/>
              </a:solidFill>
              <a:ea typeface="黑体" pitchFamily="2" charset="-122"/>
            </a:endParaRPr>
          </a:p>
          <a:p>
            <a:pPr>
              <a:spcBef>
                <a:spcPct val="50000"/>
              </a:spcBef>
              <a:buClrTx/>
              <a:buFontTx/>
              <a:buNone/>
            </a:pPr>
            <a:r>
              <a:rPr kumimoji="0" lang="zh-CN" altLang="en-US" sz="2000" b="1" dirty="0">
                <a:solidFill>
                  <a:srgbClr val="002060"/>
                </a:solidFill>
                <a:ea typeface="黑体" pitchFamily="2" charset="-122"/>
              </a:rPr>
              <a:t>（1）队列式(</a:t>
            </a:r>
            <a:r>
              <a:rPr kumimoji="0" lang="en-US" altLang="zh-CN" sz="2000" b="1" dirty="0">
                <a:solidFill>
                  <a:srgbClr val="002060"/>
                </a:solidFill>
                <a:ea typeface="黑体" pitchFamily="2" charset="-122"/>
              </a:rPr>
              <a:t>FIFO)</a:t>
            </a:r>
            <a:r>
              <a:rPr kumimoji="0" lang="zh-CN" altLang="en-US" sz="2000" b="1" dirty="0">
                <a:solidFill>
                  <a:srgbClr val="002060"/>
                </a:solidFill>
                <a:ea typeface="黑体" pitchFamily="2" charset="-122"/>
              </a:rPr>
              <a:t>分支限界法</a:t>
            </a:r>
          </a:p>
          <a:p>
            <a:pPr>
              <a:spcBef>
                <a:spcPct val="50000"/>
              </a:spcBef>
              <a:buClrTx/>
              <a:buFontTx/>
              <a:buNone/>
            </a:pPr>
            <a:r>
              <a:rPr kumimoji="0" lang="zh-CN" altLang="en-US" sz="2000" dirty="0">
                <a:solidFill>
                  <a:srgbClr val="002060"/>
                </a:solidFill>
                <a:ea typeface="黑体" pitchFamily="2" charset="-122"/>
              </a:rPr>
              <a:t>    按照队列先进先出（</a:t>
            </a:r>
            <a:r>
              <a:rPr kumimoji="0" lang="en-US" altLang="zh-CN" sz="2000" dirty="0">
                <a:solidFill>
                  <a:srgbClr val="002060"/>
                </a:solidFill>
                <a:ea typeface="黑体" pitchFamily="2" charset="-122"/>
              </a:rPr>
              <a:t>FIFO）</a:t>
            </a:r>
            <a:r>
              <a:rPr kumimoji="0" lang="zh-CN" altLang="en-US" sz="2000" dirty="0">
                <a:solidFill>
                  <a:srgbClr val="002060"/>
                </a:solidFill>
                <a:ea typeface="黑体" pitchFamily="2" charset="-122"/>
              </a:rPr>
              <a:t>原则选取下一个结点为扩展节点</a:t>
            </a:r>
          </a:p>
          <a:p>
            <a:pPr>
              <a:spcBef>
                <a:spcPct val="50000"/>
              </a:spcBef>
              <a:buClrTx/>
              <a:buFontTx/>
              <a:buNone/>
            </a:pPr>
            <a:r>
              <a:rPr kumimoji="0" lang="zh-CN" altLang="en-US" sz="2000" b="1" dirty="0">
                <a:solidFill>
                  <a:srgbClr val="002060"/>
                </a:solidFill>
                <a:ea typeface="黑体" pitchFamily="2" charset="-122"/>
              </a:rPr>
              <a:t>（2）优先队列式(</a:t>
            </a:r>
            <a:r>
              <a:rPr kumimoji="0" lang="en-US" altLang="zh-CN" sz="2000" b="1" dirty="0" err="1">
                <a:solidFill>
                  <a:srgbClr val="002060"/>
                </a:solidFill>
                <a:ea typeface="黑体" pitchFamily="2" charset="-122"/>
              </a:rPr>
              <a:t>minHeap</a:t>
            </a:r>
            <a:r>
              <a:rPr kumimoji="0" lang="en-US" altLang="zh-CN" sz="2000" b="1" dirty="0">
                <a:solidFill>
                  <a:srgbClr val="002060"/>
                </a:solidFill>
                <a:ea typeface="黑体" pitchFamily="2" charset="-122"/>
              </a:rPr>
              <a:t> / </a:t>
            </a:r>
            <a:r>
              <a:rPr kumimoji="0" lang="en-US" altLang="zh-CN" sz="2000" b="1" dirty="0" err="1">
                <a:solidFill>
                  <a:srgbClr val="002060"/>
                </a:solidFill>
                <a:ea typeface="黑体" pitchFamily="2" charset="-122"/>
              </a:rPr>
              <a:t>maxHeap</a:t>
            </a:r>
            <a:r>
              <a:rPr kumimoji="0" lang="en-US" altLang="zh-CN" sz="2000" b="1" dirty="0">
                <a:solidFill>
                  <a:srgbClr val="002060"/>
                </a:solidFill>
                <a:ea typeface="黑体" pitchFamily="2" charset="-122"/>
              </a:rPr>
              <a:t>)</a:t>
            </a:r>
            <a:r>
              <a:rPr kumimoji="0" lang="zh-CN" altLang="en-US" sz="2000" b="1" dirty="0">
                <a:solidFill>
                  <a:srgbClr val="002060"/>
                </a:solidFill>
                <a:ea typeface="黑体" pitchFamily="2" charset="-122"/>
              </a:rPr>
              <a:t>分支限界法</a:t>
            </a:r>
          </a:p>
          <a:p>
            <a:pPr>
              <a:spcBef>
                <a:spcPct val="50000"/>
              </a:spcBef>
              <a:buClrTx/>
              <a:buFontTx/>
              <a:buNone/>
            </a:pPr>
            <a:r>
              <a:rPr kumimoji="0" lang="zh-CN" altLang="en-US" sz="2000" dirty="0">
                <a:solidFill>
                  <a:srgbClr val="002060"/>
                </a:solidFill>
                <a:ea typeface="黑体" pitchFamily="2" charset="-122"/>
              </a:rPr>
              <a:t>    按照优先队列中规定的优先级选取优先级最高的节点成为当前扩展节点</a:t>
            </a:r>
          </a:p>
          <a:p>
            <a:pPr>
              <a:spcBef>
                <a:spcPct val="50000"/>
              </a:spcBef>
              <a:buClrTx/>
              <a:buFontTx/>
              <a:buNone/>
            </a:pPr>
            <a:endParaRPr lang="zh-CN" altLang="en-US" sz="2400" b="1" dirty="0">
              <a:solidFill>
                <a:srgbClr val="0000FF"/>
              </a:solidFill>
              <a:ea typeface="黑体" pitchFamily="2" charset="-122"/>
            </a:endParaRPr>
          </a:p>
        </p:txBody>
      </p:sp>
      <p:sp>
        <p:nvSpPr>
          <p:cNvPr id="2" name="矩形 1">
            <a:extLst>
              <a:ext uri="{FF2B5EF4-FFF2-40B4-BE49-F238E27FC236}">
                <a16:creationId xmlns:a16="http://schemas.microsoft.com/office/drawing/2014/main" id="{F9F1FDB3-7783-4FAA-87F1-393FB5B84463}"/>
              </a:ext>
            </a:extLst>
          </p:cNvPr>
          <p:cNvSpPr/>
          <p:nvPr/>
        </p:nvSpPr>
        <p:spPr>
          <a:xfrm>
            <a:off x="915342" y="4511178"/>
            <a:ext cx="6048672" cy="1554272"/>
          </a:xfrm>
          <a:prstGeom prst="rect">
            <a:avLst/>
          </a:prstGeom>
          <a:solidFill>
            <a:schemeClr val="accent4">
              <a:lumMod val="10000"/>
              <a:lumOff val="90000"/>
            </a:schemeClr>
          </a:solidFill>
        </p:spPr>
        <p:txBody>
          <a:bodyPr wrap="square">
            <a:spAutoFit/>
          </a:bodyPr>
          <a:lstStyle/>
          <a:p>
            <a:pPr>
              <a:spcBef>
                <a:spcPct val="25000"/>
              </a:spcBef>
              <a:buFontTx/>
              <a:buChar char="-"/>
            </a:pPr>
            <a:r>
              <a:rPr lang="zh-CN" altLang="en-US" sz="2000" dirty="0">
                <a:solidFill>
                  <a:srgbClr val="002060"/>
                </a:solidFill>
                <a:ea typeface="黑体" pitchFamily="2" charset="-122"/>
              </a:rPr>
              <a:t> “优先队列式分支限界法”更适用于优化问题?</a:t>
            </a:r>
          </a:p>
          <a:p>
            <a:pPr>
              <a:spcBef>
                <a:spcPct val="25000"/>
              </a:spcBef>
              <a:buFontTx/>
              <a:buChar char="-"/>
            </a:pPr>
            <a:r>
              <a:rPr lang="zh-CN" altLang="en-US" sz="2000" dirty="0">
                <a:solidFill>
                  <a:srgbClr val="002060"/>
                </a:solidFill>
                <a:ea typeface="黑体" pitchFamily="2" charset="-122"/>
              </a:rPr>
              <a:t> （1）和（2）搜索到叶子结点——找到一个最优解？</a:t>
            </a:r>
            <a:endParaRPr lang="en-US" altLang="zh-CN" sz="2000" dirty="0">
              <a:solidFill>
                <a:srgbClr val="002060"/>
              </a:solidFill>
              <a:ea typeface="黑体" pitchFamily="2" charset="-122"/>
            </a:endParaRPr>
          </a:p>
          <a:p>
            <a:pPr>
              <a:spcBef>
                <a:spcPct val="25000"/>
              </a:spcBef>
              <a:buFontTx/>
              <a:buChar char="-"/>
            </a:pPr>
            <a:r>
              <a:rPr lang="zh-CN" altLang="en-US" sz="2000" dirty="0">
                <a:solidFill>
                  <a:srgbClr val="002060"/>
                </a:solidFill>
                <a:ea typeface="黑体" pitchFamily="2" charset="-122"/>
              </a:rPr>
              <a:t> 确定搜索树（根据显约束确定内部结点的分支数）</a:t>
            </a:r>
          </a:p>
          <a:p>
            <a:pPr>
              <a:spcBef>
                <a:spcPct val="25000"/>
              </a:spcBef>
              <a:buFontTx/>
              <a:buChar char="-"/>
            </a:pPr>
            <a:r>
              <a:rPr lang="zh-CN" altLang="en-US" sz="2000" dirty="0">
                <a:solidFill>
                  <a:srgbClr val="002060"/>
                </a:solidFill>
                <a:ea typeface="黑体" pitchFamily="2" charset="-122"/>
              </a:rPr>
              <a:t> 分支限界法的基本步骤？</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zh-CN" altLang="en-US" dirty="0">
                <a:ea typeface="黑体" pitchFamily="2" charset="-122"/>
              </a:rPr>
              <a:t>分支限界法的基本思想 (2)</a:t>
            </a:r>
          </a:p>
        </p:txBody>
      </p:sp>
      <p:sp>
        <p:nvSpPr>
          <p:cNvPr id="11267" name="Rectangle 3"/>
          <p:cNvSpPr>
            <a:spLocks noGrp="1" noChangeArrowheads="1"/>
          </p:cNvSpPr>
          <p:nvPr>
            <p:ph type="body" idx="1"/>
          </p:nvPr>
        </p:nvSpPr>
        <p:spPr>
          <a:xfrm>
            <a:off x="809625" y="2057400"/>
            <a:ext cx="8154988" cy="4495800"/>
          </a:xfrm>
        </p:spPr>
        <p:txBody>
          <a:bodyPr/>
          <a:lstStyle/>
          <a:p>
            <a:pPr>
              <a:lnSpc>
                <a:spcPts val="2700"/>
              </a:lnSpc>
            </a:pPr>
            <a:r>
              <a:rPr lang="zh-CN" altLang="en-US" sz="2200" b="1" dirty="0">
                <a:solidFill>
                  <a:srgbClr val="0000FF"/>
                </a:solidFill>
                <a:ea typeface="黑体" pitchFamily="2" charset="-122"/>
              </a:rPr>
              <a:t>分支限界法解决优化问题的基本思路</a:t>
            </a:r>
          </a:p>
          <a:p>
            <a:pPr>
              <a:lnSpc>
                <a:spcPts val="2700"/>
              </a:lnSpc>
              <a:buClrTx/>
              <a:buFontTx/>
              <a:buNone/>
            </a:pPr>
            <a:r>
              <a:rPr kumimoji="0" lang="en-US" altLang="zh-CN" sz="2000" dirty="0">
                <a:ea typeface="黑体" pitchFamily="2" charset="-122"/>
              </a:rPr>
              <a:t>  - </a:t>
            </a:r>
            <a:r>
              <a:rPr kumimoji="0" lang="zh-CN" altLang="en-US" sz="2000" dirty="0">
                <a:ea typeface="黑体" pitchFamily="2" charset="-122"/>
              </a:rPr>
              <a:t>确定解空间树的结构</a:t>
            </a:r>
          </a:p>
          <a:p>
            <a:pPr>
              <a:lnSpc>
                <a:spcPts val="2700"/>
              </a:lnSpc>
              <a:buClrTx/>
              <a:buFontTx/>
              <a:buNone/>
            </a:pPr>
            <a:r>
              <a:rPr kumimoji="0" lang="zh-CN" altLang="en-US" sz="2000" dirty="0">
                <a:ea typeface="黑体" pitchFamily="2" charset="-122"/>
              </a:rPr>
              <a:t>  - 确定</a:t>
            </a:r>
            <a:r>
              <a:rPr kumimoji="0" lang="zh-CN" altLang="en-US" sz="2000" b="1" dirty="0">
                <a:solidFill>
                  <a:srgbClr val="00B050"/>
                </a:solidFill>
                <a:ea typeface="黑体" pitchFamily="2" charset="-122"/>
              </a:rPr>
              <a:t>目标函数</a:t>
            </a:r>
            <a:r>
              <a:rPr kumimoji="0" lang="zh-CN" altLang="en-US" sz="2000" dirty="0">
                <a:ea typeface="黑体" pitchFamily="2" charset="-122"/>
              </a:rPr>
              <a:t>，作为结点扩展的依据</a:t>
            </a:r>
          </a:p>
          <a:p>
            <a:pPr>
              <a:lnSpc>
                <a:spcPts val="2700"/>
              </a:lnSpc>
              <a:buClrTx/>
              <a:buFontTx/>
              <a:buNone/>
            </a:pPr>
            <a:r>
              <a:rPr kumimoji="0" lang="zh-CN" altLang="en-US" sz="2000" dirty="0">
                <a:ea typeface="黑体" pitchFamily="2" charset="-122"/>
              </a:rPr>
              <a:t>  - 确定优先队列和</a:t>
            </a:r>
            <a:r>
              <a:rPr kumimoji="0" lang="zh-CN" altLang="en-US" sz="2000" b="1" dirty="0">
                <a:solidFill>
                  <a:srgbClr val="00B050"/>
                </a:solidFill>
                <a:ea typeface="黑体" pitchFamily="2" charset="-122"/>
              </a:rPr>
              <a:t>优先级</a:t>
            </a:r>
            <a:r>
              <a:rPr kumimoji="0" lang="zh-CN" altLang="en-US" sz="2000" dirty="0">
                <a:ea typeface="黑体" pitchFamily="2" charset="-122"/>
              </a:rPr>
              <a:t>：最大堆/最小堆 （目标函数最优）</a:t>
            </a:r>
          </a:p>
          <a:p>
            <a:pPr>
              <a:lnSpc>
                <a:spcPts val="2700"/>
              </a:lnSpc>
              <a:buClrTx/>
              <a:buFontTx/>
              <a:buNone/>
            </a:pPr>
            <a:r>
              <a:rPr kumimoji="0" lang="en-US" altLang="zh-CN" sz="2000" dirty="0">
                <a:ea typeface="黑体" pitchFamily="2" charset="-122"/>
              </a:rPr>
              <a:t>  - </a:t>
            </a:r>
            <a:r>
              <a:rPr kumimoji="0" lang="zh-CN" altLang="en-US" sz="2000" b="1" dirty="0">
                <a:solidFill>
                  <a:srgbClr val="00B050"/>
                </a:solidFill>
                <a:ea typeface="黑体" pitchFamily="2" charset="-122"/>
              </a:rPr>
              <a:t>最优目标函数优先</a:t>
            </a:r>
            <a:r>
              <a:rPr kumimoji="0" lang="zh-CN" altLang="en-US" sz="2000" dirty="0">
                <a:ea typeface="黑体" pitchFamily="2" charset="-122"/>
              </a:rPr>
              <a:t>+</a:t>
            </a:r>
            <a:r>
              <a:rPr kumimoji="0" lang="zh-CN" altLang="en-US" sz="2000" b="1" dirty="0">
                <a:solidFill>
                  <a:srgbClr val="00B050"/>
                </a:solidFill>
                <a:ea typeface="黑体" pitchFamily="2" charset="-122"/>
              </a:rPr>
              <a:t>剪枝函数</a:t>
            </a:r>
            <a:endParaRPr lang="zh-CN" altLang="en-US" sz="2000" b="1" dirty="0">
              <a:solidFill>
                <a:srgbClr val="00B050"/>
              </a:solidFill>
              <a:ea typeface="黑体" pitchFamily="2" charset="-122"/>
            </a:endParaRPr>
          </a:p>
          <a:p>
            <a:pPr>
              <a:lnSpc>
                <a:spcPts val="2700"/>
              </a:lnSpc>
              <a:spcBef>
                <a:spcPts val="1200"/>
              </a:spcBef>
            </a:pPr>
            <a:r>
              <a:rPr lang="zh-CN" altLang="en-US" sz="2200" b="1" dirty="0">
                <a:solidFill>
                  <a:srgbClr val="0000FF"/>
                </a:solidFill>
                <a:ea typeface="黑体" pitchFamily="2" charset="-122"/>
              </a:rPr>
              <a:t>常用剪枝函数</a:t>
            </a:r>
          </a:p>
          <a:p>
            <a:pPr>
              <a:lnSpc>
                <a:spcPts val="2700"/>
              </a:lnSpc>
              <a:buClrTx/>
              <a:buFontTx/>
              <a:buNone/>
            </a:pPr>
            <a:r>
              <a:rPr kumimoji="0" lang="zh-CN" altLang="en-US" sz="2000" dirty="0">
                <a:latin typeface="Arial" charset="0"/>
                <a:ea typeface="黑体" pitchFamily="2" charset="-122"/>
              </a:rPr>
              <a:t>  - 用</a:t>
            </a:r>
            <a:r>
              <a:rPr kumimoji="0" lang="zh-CN" altLang="en-US" sz="2000" b="1" dirty="0">
                <a:solidFill>
                  <a:srgbClr val="FF0000"/>
                </a:solidFill>
                <a:latin typeface="Arial" charset="0"/>
                <a:ea typeface="黑体" pitchFamily="2" charset="-122"/>
              </a:rPr>
              <a:t>约束函数</a:t>
            </a:r>
            <a:r>
              <a:rPr kumimoji="0" lang="zh-CN" altLang="en-US" sz="2000" dirty="0">
                <a:latin typeface="Arial" charset="0"/>
                <a:ea typeface="黑体" pitchFamily="2" charset="-122"/>
              </a:rPr>
              <a:t>在扩展节点处剪去不满足约束的子树（问题本身的约束）</a:t>
            </a:r>
          </a:p>
          <a:p>
            <a:pPr>
              <a:lnSpc>
                <a:spcPts val="2700"/>
              </a:lnSpc>
              <a:buClrTx/>
              <a:buFontTx/>
              <a:buNone/>
            </a:pPr>
            <a:r>
              <a:rPr kumimoji="0" lang="zh-CN" altLang="en-US" sz="2000" dirty="0">
                <a:latin typeface="Arial" charset="0"/>
                <a:ea typeface="黑体" pitchFamily="2" charset="-122"/>
              </a:rPr>
              <a:t>  - 用</a:t>
            </a:r>
            <a:r>
              <a:rPr kumimoji="0" lang="zh-CN" altLang="en-US" sz="2000" b="1" dirty="0">
                <a:solidFill>
                  <a:srgbClr val="FF0000"/>
                </a:solidFill>
                <a:latin typeface="Arial" charset="0"/>
                <a:ea typeface="黑体" pitchFamily="2" charset="-122"/>
              </a:rPr>
              <a:t>限界函数</a:t>
            </a:r>
            <a:r>
              <a:rPr kumimoji="0" lang="zh-CN" altLang="en-US" sz="2000" dirty="0">
                <a:latin typeface="Arial" charset="0"/>
                <a:ea typeface="黑体" pitchFamily="2" charset="-122"/>
              </a:rPr>
              <a:t>剪去得不到最优解的子树</a:t>
            </a:r>
            <a:r>
              <a:rPr kumimoji="0" lang="en-US" altLang="zh-CN" sz="2000" dirty="0">
                <a:latin typeface="Arial" charset="0"/>
                <a:ea typeface="黑体" pitchFamily="2" charset="-122"/>
              </a:rPr>
              <a:t>    </a:t>
            </a:r>
          </a:p>
          <a:p>
            <a:pPr indent="104775">
              <a:lnSpc>
                <a:spcPts val="2700"/>
              </a:lnSpc>
              <a:buClrTx/>
              <a:buFont typeface="Wingdings" panose="05000000000000000000" pitchFamily="2" charset="2"/>
              <a:buChar char="ü"/>
            </a:pPr>
            <a:r>
              <a:rPr kumimoji="0" lang="en-US" altLang="zh-CN" sz="2000" dirty="0">
                <a:solidFill>
                  <a:srgbClr val="FF0000"/>
                </a:solidFill>
                <a:latin typeface="Arial" charset="0"/>
                <a:ea typeface="黑体" pitchFamily="2" charset="-122"/>
              </a:rPr>
              <a:t> </a:t>
            </a:r>
            <a:r>
              <a:rPr kumimoji="0" lang="zh-CN" altLang="en-US" sz="2000" dirty="0">
                <a:solidFill>
                  <a:srgbClr val="FF0000"/>
                </a:solidFill>
                <a:latin typeface="Arial" charset="0"/>
                <a:ea typeface="黑体" pitchFamily="2" charset="-122"/>
              </a:rPr>
              <a:t>上界/下界 限界函数</a:t>
            </a:r>
            <a:endParaRPr kumimoji="0" lang="en-US" altLang="zh-CN" sz="2000" dirty="0">
              <a:solidFill>
                <a:srgbClr val="FF0000"/>
              </a:solidFill>
              <a:latin typeface="Arial" charset="0"/>
              <a:ea typeface="黑体" pitchFamily="2" charset="-122"/>
            </a:endParaRPr>
          </a:p>
          <a:p>
            <a:pPr indent="104775">
              <a:lnSpc>
                <a:spcPts val="2700"/>
              </a:lnSpc>
              <a:buClrTx/>
              <a:buFont typeface="Wingdings" panose="05000000000000000000" pitchFamily="2" charset="2"/>
              <a:buChar char="ü"/>
            </a:pPr>
            <a:r>
              <a:rPr kumimoji="0" lang="en-US" altLang="zh-CN" sz="2000" dirty="0">
                <a:solidFill>
                  <a:srgbClr val="FF0000"/>
                </a:solidFill>
                <a:latin typeface="Arial" charset="0"/>
                <a:ea typeface="黑体" pitchFamily="2" charset="-122"/>
              </a:rPr>
              <a:t> </a:t>
            </a:r>
            <a:r>
              <a:rPr kumimoji="0" lang="zh-CN" altLang="en-US" sz="2000" dirty="0">
                <a:solidFill>
                  <a:srgbClr val="FF0000"/>
                </a:solidFill>
                <a:latin typeface="Arial" charset="0"/>
                <a:ea typeface="黑体" pitchFamily="2" charset="-122"/>
              </a:rPr>
              <a:t>互相控制的目标函数约束</a:t>
            </a:r>
            <a:endParaRPr kumimoji="0" lang="en-US" altLang="zh-CN" sz="2000" dirty="0">
              <a:solidFill>
                <a:srgbClr val="FF0000"/>
              </a:solidFill>
              <a:latin typeface="Arial" charset="0"/>
              <a:ea typeface="黑体" pitchFamily="2" charset="-122"/>
            </a:endParaRPr>
          </a:p>
          <a:p>
            <a:pPr indent="104775">
              <a:lnSpc>
                <a:spcPts val="2700"/>
              </a:lnSpc>
              <a:buClrTx/>
              <a:buFont typeface="Wingdings" panose="05000000000000000000" pitchFamily="2" charset="2"/>
              <a:buChar char="ü"/>
            </a:pPr>
            <a:r>
              <a:rPr kumimoji="0" lang="en-US" altLang="zh-CN" sz="2000" dirty="0">
                <a:solidFill>
                  <a:srgbClr val="FF0000"/>
                </a:solidFill>
                <a:latin typeface="Arial" charset="0"/>
                <a:ea typeface="黑体" pitchFamily="2" charset="-122"/>
              </a:rPr>
              <a:t> </a:t>
            </a:r>
            <a:r>
              <a:rPr kumimoji="0" lang="zh-CN" altLang="en-US" sz="2000" dirty="0">
                <a:solidFill>
                  <a:srgbClr val="FF0000"/>
                </a:solidFill>
                <a:latin typeface="Arial" charset="0"/>
                <a:ea typeface="黑体" pitchFamily="2" charset="-122"/>
              </a:rPr>
              <a:t>将可能导致最优解的活结点加入优先队列中</a:t>
            </a:r>
            <a:endParaRPr kumimoji="0" lang="en-US" altLang="zh-CN" sz="2000" dirty="0">
              <a:solidFill>
                <a:srgbClr val="FF0000"/>
              </a:solidFill>
              <a:latin typeface="Arial" charset="0"/>
              <a:ea typeface="黑体" pitchFamily="2" charset="-122"/>
            </a:endParaRPr>
          </a:p>
          <a:p>
            <a:pPr>
              <a:lnSpc>
                <a:spcPts val="2700"/>
              </a:lnSpc>
              <a:buClrTx/>
              <a:buFontTx/>
              <a:buNone/>
            </a:pPr>
            <a:endParaRPr kumimoji="0" lang="en-US" altLang="zh-CN" sz="2000" b="1" dirty="0">
              <a:solidFill>
                <a:schemeClr val="folHlink"/>
              </a:solidFill>
              <a:latin typeface="Arial" charset="0"/>
              <a:ea typeface="黑体"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zh-CN" altLang="en-US" dirty="0">
                <a:ea typeface="黑体" pitchFamily="2" charset="-122"/>
              </a:rPr>
              <a:t>提纲</a:t>
            </a:r>
          </a:p>
        </p:txBody>
      </p:sp>
      <p:sp>
        <p:nvSpPr>
          <p:cNvPr id="21507" name="Rectangle 3"/>
          <p:cNvSpPr>
            <a:spLocks noGrp="1" noChangeArrowheads="1"/>
          </p:cNvSpPr>
          <p:nvPr>
            <p:ph type="body" idx="1"/>
          </p:nvPr>
        </p:nvSpPr>
        <p:spPr>
          <a:xfrm>
            <a:off x="2438400" y="2209800"/>
            <a:ext cx="4419600" cy="3881438"/>
          </a:xfrm>
        </p:spPr>
        <p:txBody>
          <a:bodyPr/>
          <a:lstStyle/>
          <a:p>
            <a:pPr>
              <a:lnSpc>
                <a:spcPts val="2800"/>
              </a:lnSpc>
              <a:spcBef>
                <a:spcPts val="0"/>
              </a:spcBef>
              <a:spcAft>
                <a:spcPts val="600"/>
              </a:spcAft>
            </a:pPr>
            <a:r>
              <a:rPr lang="zh-CN" altLang="en-US" sz="2200" dirty="0">
                <a:solidFill>
                  <a:srgbClr val="002060"/>
                </a:solidFill>
                <a:ea typeface="黑体" pitchFamily="2" charset="-122"/>
              </a:rPr>
              <a:t>分支限界法的基本思想</a:t>
            </a:r>
          </a:p>
          <a:p>
            <a:pPr>
              <a:lnSpc>
                <a:spcPts val="2800"/>
              </a:lnSpc>
              <a:spcBef>
                <a:spcPts val="0"/>
              </a:spcBef>
              <a:spcAft>
                <a:spcPts val="600"/>
              </a:spcAft>
            </a:pPr>
            <a:r>
              <a:rPr lang="zh-CN" altLang="en-US" sz="2200" dirty="0">
                <a:solidFill>
                  <a:srgbClr val="FF0000"/>
                </a:solidFill>
                <a:ea typeface="黑体" pitchFamily="2" charset="-122"/>
              </a:rPr>
              <a:t>0-1背包问题</a:t>
            </a:r>
          </a:p>
          <a:p>
            <a:pPr>
              <a:lnSpc>
                <a:spcPts val="2800"/>
              </a:lnSpc>
              <a:spcBef>
                <a:spcPts val="0"/>
              </a:spcBef>
              <a:spcAft>
                <a:spcPts val="600"/>
              </a:spcAft>
            </a:pPr>
            <a:r>
              <a:rPr lang="zh-CN" altLang="en-US" sz="2200" dirty="0">
                <a:ea typeface="黑体" pitchFamily="2" charset="-122"/>
              </a:rPr>
              <a:t>总结</a:t>
            </a:r>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zh-CN" altLang="en-US" dirty="0">
                <a:ea typeface="黑体" pitchFamily="2" charset="-122"/>
              </a:rPr>
              <a:t>0-1背包问题 (1)</a:t>
            </a:r>
          </a:p>
        </p:txBody>
      </p:sp>
      <p:sp>
        <p:nvSpPr>
          <p:cNvPr id="22531" name="Rectangle 3"/>
          <p:cNvSpPr>
            <a:spLocks noGrp="1" noChangeArrowheads="1"/>
          </p:cNvSpPr>
          <p:nvPr>
            <p:ph type="body" idx="1"/>
          </p:nvPr>
        </p:nvSpPr>
        <p:spPr>
          <a:xfrm>
            <a:off x="755576" y="2025352"/>
            <a:ext cx="8471123" cy="4572000"/>
          </a:xfrm>
          <a:noFill/>
        </p:spPr>
        <p:txBody>
          <a:bodyPr lIns="0" rIns="0"/>
          <a:lstStyle/>
          <a:p>
            <a:pPr indent="-252413">
              <a:lnSpc>
                <a:spcPct val="90000"/>
              </a:lnSpc>
              <a:spcAft>
                <a:spcPts val="600"/>
              </a:spcAft>
            </a:pPr>
            <a:r>
              <a:rPr lang="zh-CN" altLang="en-US" sz="2200" b="1" dirty="0">
                <a:solidFill>
                  <a:srgbClr val="0000FF"/>
                </a:solidFill>
                <a:ea typeface="黑体" pitchFamily="2" charset="-122"/>
              </a:rPr>
              <a:t>基本思想</a:t>
            </a:r>
          </a:p>
          <a:p>
            <a:pPr>
              <a:lnSpc>
                <a:spcPct val="90000"/>
              </a:lnSpc>
              <a:spcAft>
                <a:spcPts val="600"/>
              </a:spcAft>
              <a:buFont typeface="Wingdings" pitchFamily="2" charset="2"/>
              <a:buNone/>
            </a:pPr>
            <a:r>
              <a:rPr lang="zh-CN" altLang="en-US" sz="2000" dirty="0">
                <a:solidFill>
                  <a:srgbClr val="002060"/>
                </a:solidFill>
                <a:ea typeface="黑体" pitchFamily="2" charset="-122"/>
              </a:rPr>
              <a:t>  </a:t>
            </a:r>
            <a:r>
              <a:rPr lang="zh-CN" altLang="en-US" sz="1900" dirty="0">
                <a:solidFill>
                  <a:srgbClr val="002060"/>
                </a:solidFill>
                <a:ea typeface="黑体" pitchFamily="2" charset="-122"/>
              </a:rPr>
              <a:t>- </a:t>
            </a:r>
            <a:r>
              <a:rPr lang="zh-CN" altLang="en-US" sz="1900" b="1" dirty="0">
                <a:solidFill>
                  <a:srgbClr val="0000FF"/>
                </a:solidFill>
                <a:ea typeface="黑体" pitchFamily="2" charset="-122"/>
              </a:rPr>
              <a:t>解空间树：</a:t>
            </a:r>
            <a:r>
              <a:rPr lang="zh-CN" altLang="en-US" sz="1900" dirty="0">
                <a:solidFill>
                  <a:srgbClr val="002060"/>
                </a:solidFill>
                <a:ea typeface="黑体" pitchFamily="2" charset="-122"/>
              </a:rPr>
              <a:t>子集树，一个物品要么装入（左孩子）、要么不装入（右孩子）</a:t>
            </a:r>
            <a:endParaRPr lang="en-US" altLang="zh-CN" sz="1900" dirty="0">
              <a:solidFill>
                <a:srgbClr val="002060"/>
              </a:solidFill>
              <a:ea typeface="黑体" pitchFamily="2" charset="-122"/>
            </a:endParaRPr>
          </a:p>
          <a:p>
            <a:pPr>
              <a:lnSpc>
                <a:spcPct val="90000"/>
              </a:lnSpc>
              <a:spcAft>
                <a:spcPts val="600"/>
              </a:spcAft>
              <a:buFont typeface="Wingdings" pitchFamily="2" charset="2"/>
              <a:buNone/>
            </a:pPr>
            <a:r>
              <a:rPr lang="en-US" altLang="zh-CN" sz="1900" dirty="0">
                <a:solidFill>
                  <a:srgbClr val="002060"/>
                </a:solidFill>
                <a:ea typeface="黑体" pitchFamily="2" charset="-122"/>
              </a:rPr>
              <a:t>  </a:t>
            </a:r>
            <a:endParaRPr lang="zh-CN" altLang="en-US" sz="1900" dirty="0">
              <a:solidFill>
                <a:srgbClr val="002060"/>
              </a:solidFill>
              <a:ea typeface="黑体" pitchFamily="2" charset="-122"/>
            </a:endParaRPr>
          </a:p>
        </p:txBody>
      </p:sp>
      <p:pic>
        <p:nvPicPr>
          <p:cNvPr id="28674" name="Picture 2">
            <a:extLst>
              <a:ext uri="{FF2B5EF4-FFF2-40B4-BE49-F238E27FC236}">
                <a16:creationId xmlns:a16="http://schemas.microsoft.com/office/drawing/2014/main" id="{ACECD50B-2AA1-4756-933B-4CCF435F1B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332" y="3309361"/>
            <a:ext cx="8401094" cy="292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矩形 3">
            <a:extLst>
              <a:ext uri="{FF2B5EF4-FFF2-40B4-BE49-F238E27FC236}">
                <a16:creationId xmlns:a16="http://schemas.microsoft.com/office/drawing/2014/main" id="{E8B4CED8-5F60-4A29-9E6E-51577557CAE2}"/>
              </a:ext>
            </a:extLst>
          </p:cNvPr>
          <p:cNvSpPr/>
          <p:nvPr/>
        </p:nvSpPr>
        <p:spPr>
          <a:xfrm>
            <a:off x="1043609" y="2820306"/>
            <a:ext cx="7912772" cy="415819"/>
          </a:xfrm>
          <a:prstGeom prst="rect">
            <a:avLst/>
          </a:prstGeom>
        </p:spPr>
        <p:txBody>
          <a:bodyPr wrap="square" lIns="0" rIns="0">
            <a:spAutoFit/>
          </a:bodyPr>
          <a:lstStyle/>
          <a:p>
            <a:pPr>
              <a:lnSpc>
                <a:spcPts val="2800"/>
              </a:lnSpc>
            </a:pPr>
            <a:r>
              <a:rPr lang="en-US" altLang="zh-CN" sz="1900" kern="100" dirty="0">
                <a:latin typeface="+mn-lt"/>
                <a:ea typeface="黑体" panose="02010609060101010101" pitchFamily="49" charset="-122"/>
              </a:rPr>
              <a:t>4</a:t>
            </a:r>
            <a:r>
              <a:rPr lang="zh-CN" altLang="zh-CN" sz="1900" kern="100" dirty="0">
                <a:latin typeface="+mn-lt"/>
                <a:ea typeface="黑体" panose="02010609060101010101" pitchFamily="49" charset="-122"/>
                <a:cs typeface="Times New Roman" panose="02020603050405020304" pitchFamily="18" charset="0"/>
              </a:rPr>
              <a:t>种物品的重量和价值分别为</a:t>
            </a:r>
            <a:r>
              <a:rPr lang="en-US" altLang="zh-CN" sz="1900" kern="100" dirty="0">
                <a:latin typeface="+mn-lt"/>
                <a:ea typeface="黑体" panose="02010609060101010101" pitchFamily="49" charset="-122"/>
              </a:rPr>
              <a:t>{4, 7, 5, 3}</a:t>
            </a:r>
            <a:r>
              <a:rPr lang="zh-CN" altLang="zh-CN" sz="1900" kern="100" dirty="0">
                <a:latin typeface="+mn-lt"/>
                <a:ea typeface="黑体" panose="02010609060101010101" pitchFamily="49" charset="-122"/>
                <a:cs typeface="Times New Roman" panose="02020603050405020304" pitchFamily="18" charset="0"/>
              </a:rPr>
              <a:t>和</a:t>
            </a:r>
            <a:r>
              <a:rPr lang="en-US" altLang="zh-CN" sz="1900" kern="100" dirty="0">
                <a:latin typeface="+mn-lt"/>
                <a:ea typeface="黑体" panose="02010609060101010101" pitchFamily="49" charset="-122"/>
              </a:rPr>
              <a:t>{40, 42, 25, 12}</a:t>
            </a:r>
            <a:r>
              <a:rPr lang="zh-CN" altLang="zh-CN" sz="1900" kern="100" dirty="0">
                <a:latin typeface="+mn-lt"/>
                <a:ea typeface="黑体" panose="02010609060101010101" pitchFamily="49" charset="-122"/>
                <a:cs typeface="Times New Roman" panose="02020603050405020304" pitchFamily="18" charset="0"/>
              </a:rPr>
              <a:t>，背包容量为</a:t>
            </a:r>
            <a:r>
              <a:rPr lang="en-US" altLang="zh-CN" sz="1900" kern="100" dirty="0">
                <a:latin typeface="+mn-lt"/>
                <a:ea typeface="黑体" panose="02010609060101010101" pitchFamily="49" charset="-122"/>
              </a:rPr>
              <a:t>10</a:t>
            </a:r>
            <a:endParaRPr lang="zh-CN" altLang="en-US" sz="1900" dirty="0">
              <a:latin typeface="+mn-lt"/>
              <a:ea typeface="黑体" panose="02010609060101010101" pitchFamily="49"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4D67B4-7852-468D-8D3C-39C630AA4EFB}"/>
              </a:ext>
            </a:extLst>
          </p:cNvPr>
          <p:cNvSpPr>
            <a:spLocks noGrp="1"/>
          </p:cNvSpPr>
          <p:nvPr>
            <p:ph type="title"/>
          </p:nvPr>
        </p:nvSpPr>
        <p:spPr/>
        <p:txBody>
          <a:bodyPr/>
          <a:lstStyle/>
          <a:p>
            <a:r>
              <a:rPr lang="zh-CN" altLang="en-US" dirty="0">
                <a:ea typeface="黑体" pitchFamily="2" charset="-122"/>
              </a:rPr>
              <a:t>0-1背包问题 (</a:t>
            </a:r>
            <a:r>
              <a:rPr lang="en-US" altLang="zh-CN" dirty="0">
                <a:ea typeface="黑体" pitchFamily="2" charset="-122"/>
              </a:rPr>
              <a:t>2</a:t>
            </a:r>
            <a:r>
              <a:rPr lang="zh-CN" altLang="en-US" dirty="0">
                <a:ea typeface="黑体" pitchFamily="2" charset="-122"/>
              </a:rPr>
              <a:t>)</a:t>
            </a:r>
            <a:endParaRPr lang="zh-CN" altLang="en-US" dirty="0"/>
          </a:p>
        </p:txBody>
      </p:sp>
      <p:sp>
        <p:nvSpPr>
          <p:cNvPr id="3" name="内容占位符 2">
            <a:extLst>
              <a:ext uri="{FF2B5EF4-FFF2-40B4-BE49-F238E27FC236}">
                <a16:creationId xmlns:a16="http://schemas.microsoft.com/office/drawing/2014/main" id="{61D35805-7971-41FB-BF35-E90599082A74}"/>
              </a:ext>
            </a:extLst>
          </p:cNvPr>
          <p:cNvSpPr>
            <a:spLocks noGrp="1"/>
          </p:cNvSpPr>
          <p:nvPr>
            <p:ph idx="1"/>
          </p:nvPr>
        </p:nvSpPr>
        <p:spPr>
          <a:xfrm>
            <a:off x="827584" y="2060848"/>
            <a:ext cx="8280920" cy="3881437"/>
          </a:xfrm>
        </p:spPr>
        <p:txBody>
          <a:bodyPr/>
          <a:lstStyle/>
          <a:p>
            <a:pPr>
              <a:lnSpc>
                <a:spcPct val="90000"/>
              </a:lnSpc>
              <a:spcAft>
                <a:spcPts val="600"/>
              </a:spcAft>
              <a:buNone/>
            </a:pPr>
            <a:r>
              <a:rPr lang="zh-CN" altLang="en-US" sz="2000" dirty="0">
                <a:solidFill>
                  <a:srgbClr val="002060"/>
                </a:solidFill>
                <a:ea typeface="黑体" pitchFamily="2" charset="-122"/>
              </a:rPr>
              <a:t> -  </a:t>
            </a:r>
            <a:r>
              <a:rPr lang="zh-CN" altLang="en-US" sz="2000" b="1" dirty="0">
                <a:solidFill>
                  <a:srgbClr val="0000FF"/>
                </a:solidFill>
                <a:ea typeface="黑体" pitchFamily="2" charset="-122"/>
              </a:rPr>
              <a:t>搜索空间扩展：</a:t>
            </a:r>
            <a:r>
              <a:rPr lang="zh-CN" altLang="en-US" sz="2000" dirty="0">
                <a:solidFill>
                  <a:srgbClr val="002060"/>
                </a:solidFill>
                <a:ea typeface="黑体" pitchFamily="2" charset="-122"/>
              </a:rPr>
              <a:t>优先队列——最大堆</a:t>
            </a:r>
            <a:endParaRPr lang="en-US" altLang="zh-CN" sz="2000" dirty="0">
              <a:solidFill>
                <a:srgbClr val="002060"/>
              </a:solidFill>
              <a:ea typeface="黑体" pitchFamily="2" charset="-122"/>
            </a:endParaRPr>
          </a:p>
          <a:p>
            <a:pPr>
              <a:lnSpc>
                <a:spcPct val="90000"/>
              </a:lnSpc>
              <a:spcAft>
                <a:spcPts val="600"/>
              </a:spcAft>
              <a:buNone/>
            </a:pPr>
            <a:r>
              <a:rPr lang="zh-CN" altLang="en-US" sz="2000" dirty="0">
                <a:solidFill>
                  <a:srgbClr val="002060"/>
                </a:solidFill>
                <a:ea typeface="黑体" pitchFamily="2" charset="-122"/>
              </a:rPr>
              <a:t>  - </a:t>
            </a:r>
            <a:r>
              <a:rPr lang="zh-CN" altLang="en-US" sz="2000" b="1" dirty="0">
                <a:solidFill>
                  <a:srgbClr val="0000FF"/>
                </a:solidFill>
                <a:ea typeface="黑体" pitchFamily="2" charset="-122"/>
              </a:rPr>
              <a:t>优先级</a:t>
            </a:r>
            <a:endParaRPr lang="en-US" altLang="zh-CN" sz="2000" b="1" dirty="0">
              <a:solidFill>
                <a:srgbClr val="0000FF"/>
              </a:solidFill>
              <a:ea typeface="黑体" pitchFamily="2" charset="-122"/>
            </a:endParaRPr>
          </a:p>
          <a:p>
            <a:pPr>
              <a:lnSpc>
                <a:spcPct val="90000"/>
              </a:lnSpc>
              <a:spcAft>
                <a:spcPts val="600"/>
              </a:spcAft>
              <a:buNone/>
            </a:pPr>
            <a:r>
              <a:rPr lang="en-US" altLang="zh-CN" sz="2000" b="1" dirty="0">
                <a:solidFill>
                  <a:srgbClr val="0000FF"/>
                </a:solidFill>
                <a:ea typeface="黑体" pitchFamily="2" charset="-122"/>
              </a:rPr>
              <a:t>    </a:t>
            </a:r>
            <a:r>
              <a:rPr lang="zh-CN" altLang="en-US" sz="2000" dirty="0">
                <a:solidFill>
                  <a:srgbClr val="FF0000"/>
                </a:solidFill>
                <a:ea typeface="黑体" pitchFamily="2" charset="-122"/>
              </a:rPr>
              <a:t>节点</a:t>
            </a:r>
            <a:r>
              <a:rPr lang="en-US" altLang="zh-CN" sz="2000" i="1" dirty="0" err="1">
                <a:solidFill>
                  <a:srgbClr val="FF0000"/>
                </a:solidFill>
                <a:ea typeface="黑体" pitchFamily="2" charset="-122"/>
              </a:rPr>
              <a:t>i</a:t>
            </a:r>
            <a:r>
              <a:rPr lang="zh-CN" altLang="en-US" sz="2000" dirty="0">
                <a:solidFill>
                  <a:srgbClr val="FF0000"/>
                </a:solidFill>
                <a:ea typeface="黑体" pitchFamily="2" charset="-122"/>
              </a:rPr>
              <a:t>的价值上界</a:t>
            </a:r>
            <a:r>
              <a:rPr lang="en-US" altLang="zh-CN" sz="2000" i="1" dirty="0" err="1">
                <a:solidFill>
                  <a:srgbClr val="FF0000"/>
                </a:solidFill>
                <a:ea typeface="黑体" pitchFamily="2" charset="-122"/>
              </a:rPr>
              <a:t>ub</a:t>
            </a:r>
            <a:r>
              <a:rPr lang="en-US" altLang="zh-CN" sz="2000" dirty="0">
                <a:solidFill>
                  <a:srgbClr val="FF0000"/>
                </a:solidFill>
                <a:ea typeface="黑体" pitchFamily="2" charset="-122"/>
              </a:rPr>
              <a:t>=</a:t>
            </a:r>
            <a:r>
              <a:rPr lang="zh-CN" altLang="en-US" sz="2000" dirty="0">
                <a:solidFill>
                  <a:srgbClr val="FF0000"/>
                </a:solidFill>
                <a:ea typeface="黑体" pitchFamily="2" charset="-122"/>
              </a:rPr>
              <a:t>已装入物品的价值+剩余空间装满获得的最大价值</a:t>
            </a:r>
          </a:p>
          <a:p>
            <a:pPr>
              <a:lnSpc>
                <a:spcPct val="90000"/>
              </a:lnSpc>
              <a:spcAft>
                <a:spcPts val="600"/>
              </a:spcAft>
              <a:buNone/>
            </a:pPr>
            <a:r>
              <a:rPr lang="zh-CN" altLang="en-US" sz="2000" dirty="0">
                <a:solidFill>
                  <a:srgbClr val="002060"/>
                </a:solidFill>
                <a:ea typeface="黑体" pitchFamily="2" charset="-122"/>
              </a:rPr>
              <a:t>  - </a:t>
            </a:r>
            <a:r>
              <a:rPr lang="zh-CN" altLang="en-US" sz="2000" b="1" dirty="0">
                <a:solidFill>
                  <a:srgbClr val="0000FF"/>
                </a:solidFill>
                <a:ea typeface="黑体" pitchFamily="2" charset="-122"/>
              </a:rPr>
              <a:t>剪枝策略</a:t>
            </a:r>
          </a:p>
          <a:p>
            <a:pPr>
              <a:spcAft>
                <a:spcPts val="600"/>
              </a:spcAft>
              <a:buNone/>
            </a:pPr>
            <a:r>
              <a:rPr lang="zh-CN" altLang="en-US" sz="2000" dirty="0">
                <a:solidFill>
                  <a:srgbClr val="0000FF"/>
                </a:solidFill>
                <a:ea typeface="黑体" pitchFamily="2" charset="-122"/>
              </a:rPr>
              <a:t>     </a:t>
            </a:r>
            <a:r>
              <a:rPr lang="zh-CN" altLang="en-US" sz="2000" dirty="0">
                <a:ea typeface="黑体" pitchFamily="2" charset="-122"/>
                <a:sym typeface="Wingdings" pitchFamily="2" charset="2"/>
              </a:rPr>
              <a:t>&lt;1&gt; 左子树：装入</a:t>
            </a:r>
            <a:r>
              <a:rPr lang="en-US" altLang="zh-CN" sz="2000" i="1" dirty="0">
                <a:solidFill>
                  <a:srgbClr val="000000"/>
                </a:solidFill>
                <a:ea typeface="黑体" pitchFamily="2" charset="-122"/>
                <a:sym typeface="Wingdings" pitchFamily="2" charset="2"/>
              </a:rPr>
              <a:t>w</a:t>
            </a:r>
            <a:r>
              <a:rPr lang="en-US" altLang="zh-CN" sz="2000" dirty="0">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i</a:t>
            </a:r>
            <a:r>
              <a:rPr lang="en-US" altLang="zh-CN" sz="2000" dirty="0">
                <a:solidFill>
                  <a:srgbClr val="000000"/>
                </a:solidFill>
                <a:ea typeface="黑体" pitchFamily="2" charset="-122"/>
                <a:sym typeface="Wingdings" pitchFamily="2" charset="2"/>
              </a:rPr>
              <a:t>]</a:t>
            </a:r>
            <a:r>
              <a:rPr lang="en-US" altLang="zh-CN" sz="2000" dirty="0">
                <a:ea typeface="黑体" pitchFamily="2" charset="-122"/>
                <a:sym typeface="Wingdings" pitchFamily="2" charset="2"/>
              </a:rPr>
              <a:t>，</a:t>
            </a:r>
            <a:r>
              <a:rPr lang="zh-CN" altLang="en-US" sz="2000" dirty="0">
                <a:ea typeface="黑体" pitchFamily="2" charset="-122"/>
                <a:sym typeface="Wingdings" pitchFamily="2" charset="2"/>
              </a:rPr>
              <a:t>若</a:t>
            </a:r>
            <a:r>
              <a:rPr lang="en-US" altLang="zh-CN" sz="2000" i="1" dirty="0" err="1">
                <a:solidFill>
                  <a:srgbClr val="000000"/>
                </a:solidFill>
                <a:ea typeface="黑体" pitchFamily="2" charset="-122"/>
                <a:sym typeface="Wingdings" pitchFamily="2" charset="2"/>
              </a:rPr>
              <a:t>ew</a:t>
            </a:r>
            <a:r>
              <a:rPr lang="en-US" altLang="zh-CN" sz="2000" dirty="0" err="1">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w</a:t>
            </a:r>
            <a:r>
              <a:rPr lang="en-US" altLang="zh-CN" sz="2000" dirty="0">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i</a:t>
            </a:r>
            <a:r>
              <a:rPr lang="en-US" altLang="zh-CN" sz="2000" dirty="0">
                <a:solidFill>
                  <a:srgbClr val="000000"/>
                </a:solidFill>
                <a:ea typeface="黑体" pitchFamily="2" charset="-122"/>
                <a:sym typeface="Wingdings" pitchFamily="2" charset="2"/>
              </a:rPr>
              <a:t>]&lt;</a:t>
            </a:r>
            <a:r>
              <a:rPr lang="en-US" altLang="zh-CN" sz="2000" i="1" dirty="0">
                <a:solidFill>
                  <a:srgbClr val="000000"/>
                </a:solidFill>
                <a:ea typeface="黑体" pitchFamily="2" charset="-122"/>
                <a:sym typeface="Wingdings" pitchFamily="2" charset="2"/>
              </a:rPr>
              <a:t>c</a:t>
            </a:r>
            <a:r>
              <a:rPr lang="en-US" altLang="zh-CN" sz="2000" dirty="0">
                <a:ea typeface="黑体" pitchFamily="2" charset="-122"/>
                <a:sym typeface="Wingdings" pitchFamily="2" charset="2"/>
              </a:rPr>
              <a:t>，</a:t>
            </a:r>
            <a:r>
              <a:rPr lang="zh-CN" altLang="en-US" sz="2000" dirty="0">
                <a:ea typeface="黑体" pitchFamily="2" charset="-122"/>
                <a:sym typeface="Wingdings" pitchFamily="2" charset="2"/>
              </a:rPr>
              <a:t>则可行</a:t>
            </a:r>
          </a:p>
          <a:p>
            <a:pPr>
              <a:spcAft>
                <a:spcPts val="600"/>
              </a:spcAft>
              <a:buNone/>
            </a:pPr>
            <a:r>
              <a:rPr lang="zh-CN" altLang="en-US" sz="2000" dirty="0">
                <a:ea typeface="黑体" pitchFamily="2" charset="-122"/>
                <a:sym typeface="Wingdings" pitchFamily="2" charset="2"/>
              </a:rPr>
              <a:t>             若</a:t>
            </a:r>
            <a:r>
              <a:rPr lang="en-US" altLang="zh-CN" sz="2000" i="1" dirty="0" err="1">
                <a:solidFill>
                  <a:srgbClr val="000000"/>
                </a:solidFill>
                <a:ea typeface="黑体" pitchFamily="2" charset="-122"/>
                <a:sym typeface="Wingdings" pitchFamily="2" charset="2"/>
              </a:rPr>
              <a:t>cp</a:t>
            </a:r>
            <a:r>
              <a:rPr lang="en-US" altLang="zh-CN" sz="2000" dirty="0" err="1">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p</a:t>
            </a:r>
            <a:r>
              <a:rPr lang="en-US" altLang="zh-CN" sz="2000" dirty="0">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i</a:t>
            </a:r>
            <a:r>
              <a:rPr lang="en-US" altLang="zh-CN" sz="2000" dirty="0">
                <a:solidFill>
                  <a:srgbClr val="000000"/>
                </a:solidFill>
                <a:ea typeface="黑体" pitchFamily="2" charset="-122"/>
                <a:sym typeface="Wingdings" pitchFamily="2" charset="2"/>
              </a:rPr>
              <a:t>]&gt;</a:t>
            </a:r>
            <a:r>
              <a:rPr lang="en-US" altLang="zh-CN" sz="2000" i="1" dirty="0" err="1">
                <a:solidFill>
                  <a:srgbClr val="000000"/>
                </a:solidFill>
                <a:ea typeface="黑体" pitchFamily="2" charset="-122"/>
                <a:sym typeface="Wingdings" pitchFamily="2" charset="2"/>
              </a:rPr>
              <a:t>bestp</a:t>
            </a:r>
            <a:r>
              <a:rPr lang="zh-CN" altLang="en-US" sz="2000" dirty="0">
                <a:ea typeface="黑体" pitchFamily="2" charset="-122"/>
                <a:sym typeface="Wingdings" pitchFamily="2" charset="2"/>
              </a:rPr>
              <a:t>则</a:t>
            </a:r>
            <a:r>
              <a:rPr lang="en-US" altLang="zh-CN" sz="2000" i="1" dirty="0" err="1">
                <a:solidFill>
                  <a:srgbClr val="000000"/>
                </a:solidFill>
                <a:ea typeface="黑体" pitchFamily="2" charset="-122"/>
                <a:sym typeface="Wingdings" pitchFamily="2" charset="2"/>
              </a:rPr>
              <a:t>bestp</a:t>
            </a:r>
            <a:r>
              <a:rPr kumimoji="0" lang="en-US" altLang="zh-CN" sz="2000" dirty="0" err="1">
                <a:solidFill>
                  <a:srgbClr val="000000"/>
                </a:solidFill>
                <a:sym typeface="Symbol"/>
              </a:rPr>
              <a:t></a:t>
            </a:r>
            <a:r>
              <a:rPr lang="en-US" altLang="zh-CN" sz="2000" i="1" dirty="0" err="1">
                <a:solidFill>
                  <a:srgbClr val="000000"/>
                </a:solidFill>
                <a:ea typeface="黑体" pitchFamily="2" charset="-122"/>
                <a:sym typeface="Wingdings" pitchFamily="2" charset="2"/>
              </a:rPr>
              <a:t>cp</a:t>
            </a:r>
            <a:r>
              <a:rPr lang="en-US" altLang="zh-CN" sz="2000" dirty="0" err="1">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p</a:t>
            </a:r>
            <a:r>
              <a:rPr lang="en-US" altLang="zh-CN" sz="2000" dirty="0">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i</a:t>
            </a:r>
            <a:r>
              <a:rPr lang="en-US" altLang="zh-CN" sz="2000" dirty="0">
                <a:solidFill>
                  <a:srgbClr val="000000"/>
                </a:solidFill>
                <a:ea typeface="黑体" pitchFamily="2" charset="-122"/>
                <a:sym typeface="Wingdings" pitchFamily="2" charset="2"/>
              </a:rPr>
              <a:t>]</a:t>
            </a:r>
            <a:endParaRPr lang="zh-CN" altLang="en-US" sz="2000" dirty="0">
              <a:ea typeface="黑体" pitchFamily="2" charset="-122"/>
              <a:sym typeface="Wingdings" pitchFamily="2" charset="2"/>
            </a:endParaRPr>
          </a:p>
          <a:p>
            <a:pPr>
              <a:spcAft>
                <a:spcPts val="600"/>
              </a:spcAft>
              <a:buNone/>
            </a:pPr>
            <a:r>
              <a:rPr lang="en-US" altLang="zh-CN" sz="2000" dirty="0">
                <a:ea typeface="黑体" pitchFamily="2" charset="-122"/>
                <a:sym typeface="Wingdings" pitchFamily="2" charset="2"/>
              </a:rPr>
              <a:t>         </a:t>
            </a:r>
            <a:r>
              <a:rPr lang="en-US" altLang="zh-CN" sz="2000" dirty="0">
                <a:solidFill>
                  <a:srgbClr val="000000"/>
                </a:solidFill>
                <a:ea typeface="黑体" pitchFamily="2" charset="-122"/>
                <a:sym typeface="Wingdings" pitchFamily="2" charset="2"/>
              </a:rPr>
              <a:t>    </a:t>
            </a:r>
            <a:r>
              <a:rPr lang="zh-CN" altLang="en-US" sz="2000" dirty="0">
                <a:ea typeface="黑体" pitchFamily="2" charset="-122"/>
                <a:sym typeface="Wingdings" pitchFamily="2" charset="2"/>
              </a:rPr>
              <a:t>下一层活节点优先级：</a:t>
            </a:r>
            <a:r>
              <a:rPr lang="en-US" altLang="zh-CN" sz="2000" i="1" dirty="0" err="1">
                <a:solidFill>
                  <a:srgbClr val="000000"/>
                </a:solidFill>
                <a:ea typeface="黑体" pitchFamily="2" charset="-122"/>
                <a:sym typeface="Wingdings" pitchFamily="2" charset="2"/>
              </a:rPr>
              <a:t>heap</a:t>
            </a:r>
            <a:r>
              <a:rPr lang="en-US" altLang="zh-CN" sz="2000" dirty="0" err="1">
                <a:solidFill>
                  <a:srgbClr val="000000"/>
                </a:solidFill>
                <a:ea typeface="黑体" pitchFamily="2" charset="-122"/>
                <a:sym typeface="Wingdings" pitchFamily="2" charset="2"/>
              </a:rPr>
              <a:t>.addNode</a:t>
            </a:r>
            <a:r>
              <a:rPr lang="en-US" altLang="zh-CN" sz="2000" dirty="0">
                <a:solidFill>
                  <a:srgbClr val="000000"/>
                </a:solidFill>
                <a:ea typeface="黑体" pitchFamily="2" charset="-122"/>
                <a:sym typeface="Wingdings" pitchFamily="2" charset="2"/>
              </a:rPr>
              <a:t>(</a:t>
            </a:r>
            <a:r>
              <a:rPr lang="en-US" altLang="zh-CN" sz="2000" i="1" dirty="0" err="1">
                <a:solidFill>
                  <a:srgbClr val="FF0000"/>
                </a:solidFill>
                <a:ea typeface="黑体" pitchFamily="2" charset="-122"/>
                <a:sym typeface="Wingdings" pitchFamily="2" charset="2"/>
              </a:rPr>
              <a:t>ub</a:t>
            </a:r>
            <a:r>
              <a:rPr lang="en-US" altLang="zh-CN" sz="2000" dirty="0">
                <a:solidFill>
                  <a:srgbClr val="000000"/>
                </a:solidFill>
                <a:ea typeface="黑体" pitchFamily="2" charset="-122"/>
                <a:sym typeface="Wingdings" pitchFamily="2" charset="2"/>
              </a:rPr>
              <a:t>, </a:t>
            </a:r>
            <a:r>
              <a:rPr lang="en-US" altLang="zh-CN" sz="2000" i="1" dirty="0" err="1">
                <a:solidFill>
                  <a:srgbClr val="000000"/>
                </a:solidFill>
                <a:ea typeface="黑体" pitchFamily="2" charset="-122"/>
                <a:sym typeface="Wingdings" pitchFamily="2" charset="2"/>
              </a:rPr>
              <a:t>cp</a:t>
            </a:r>
            <a:r>
              <a:rPr lang="en-US" altLang="zh-CN" sz="2000" dirty="0" err="1">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p</a:t>
            </a:r>
            <a:r>
              <a:rPr lang="en-US" altLang="zh-CN" sz="2000" dirty="0">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i</a:t>
            </a:r>
            <a:r>
              <a:rPr lang="en-US" altLang="zh-CN" sz="2000" dirty="0">
                <a:solidFill>
                  <a:srgbClr val="000000"/>
                </a:solidFill>
                <a:ea typeface="黑体" pitchFamily="2" charset="-122"/>
                <a:sym typeface="Wingdings" pitchFamily="2" charset="2"/>
              </a:rPr>
              <a:t>], </a:t>
            </a:r>
            <a:r>
              <a:rPr lang="en-US" altLang="zh-CN" sz="2000" i="1" dirty="0" err="1">
                <a:solidFill>
                  <a:srgbClr val="000000"/>
                </a:solidFill>
                <a:ea typeface="黑体" pitchFamily="2" charset="-122"/>
                <a:sym typeface="Wingdings" pitchFamily="2" charset="2"/>
              </a:rPr>
              <a:t>cw</a:t>
            </a:r>
            <a:r>
              <a:rPr lang="en-US" altLang="zh-CN" sz="2000" dirty="0" err="1">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w</a:t>
            </a:r>
            <a:r>
              <a:rPr lang="en-US" altLang="zh-CN" sz="2000" dirty="0">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i</a:t>
            </a:r>
            <a:r>
              <a:rPr lang="en-US" altLang="zh-CN" sz="2000" dirty="0">
                <a:solidFill>
                  <a:srgbClr val="000000"/>
                </a:solidFill>
                <a:ea typeface="黑体" pitchFamily="2" charset="-122"/>
                <a:sym typeface="Wingdings" pitchFamily="2" charset="2"/>
              </a:rPr>
              <a:t>], </a:t>
            </a:r>
            <a:r>
              <a:rPr lang="en-US" altLang="zh-CN" sz="2000" i="1" dirty="0">
                <a:solidFill>
                  <a:srgbClr val="FF0000"/>
                </a:solidFill>
                <a:ea typeface="黑体" pitchFamily="2" charset="-122"/>
                <a:sym typeface="Wingdings" pitchFamily="2" charset="2"/>
              </a:rPr>
              <a:t>i</a:t>
            </a:r>
            <a:r>
              <a:rPr lang="en-US" altLang="zh-CN" sz="2000" dirty="0">
                <a:solidFill>
                  <a:srgbClr val="FF0000"/>
                </a:solidFill>
                <a:ea typeface="黑体" pitchFamily="2" charset="-122"/>
                <a:sym typeface="Wingdings" pitchFamily="2" charset="2"/>
              </a:rPr>
              <a:t>+1</a:t>
            </a:r>
            <a:r>
              <a:rPr lang="en-US" altLang="zh-CN" sz="2000" dirty="0">
                <a:solidFill>
                  <a:srgbClr val="000000"/>
                </a:solidFill>
                <a:ea typeface="黑体" pitchFamily="2" charset="-122"/>
                <a:sym typeface="Wingdings" pitchFamily="2" charset="2"/>
              </a:rPr>
              <a:t>)</a:t>
            </a:r>
            <a:endParaRPr lang="en-US" altLang="zh-CN" sz="2000" baseline="-25000" dirty="0">
              <a:solidFill>
                <a:srgbClr val="000000"/>
              </a:solidFill>
              <a:ea typeface="黑体" pitchFamily="2" charset="-122"/>
              <a:sym typeface="Wingdings" pitchFamily="2" charset="2"/>
            </a:endParaRPr>
          </a:p>
          <a:p>
            <a:pPr>
              <a:spcAft>
                <a:spcPts val="600"/>
              </a:spcAft>
              <a:buNone/>
            </a:pPr>
            <a:r>
              <a:rPr lang="zh-CN" altLang="en-US" sz="2000" dirty="0">
                <a:ea typeface="黑体" pitchFamily="2" charset="-122"/>
                <a:sym typeface="Wingdings" pitchFamily="2" charset="2"/>
              </a:rPr>
              <a:t>      &lt;2&gt; 右子树：不装入</a:t>
            </a:r>
            <a:r>
              <a:rPr lang="en-US" altLang="zh-CN" sz="2000" i="1" dirty="0">
                <a:solidFill>
                  <a:srgbClr val="000000"/>
                </a:solidFill>
                <a:ea typeface="黑体" pitchFamily="2" charset="-122"/>
                <a:sym typeface="Wingdings" pitchFamily="2" charset="2"/>
              </a:rPr>
              <a:t>w</a:t>
            </a:r>
            <a:r>
              <a:rPr lang="en-US" altLang="zh-CN" sz="2000" dirty="0">
                <a:solidFill>
                  <a:srgbClr val="000000"/>
                </a:solidFill>
                <a:ea typeface="黑体" pitchFamily="2" charset="-122"/>
                <a:sym typeface="Wingdings" pitchFamily="2" charset="2"/>
              </a:rPr>
              <a:t>[</a:t>
            </a:r>
            <a:r>
              <a:rPr lang="en-US" altLang="zh-CN" sz="2000" i="1" dirty="0" err="1">
                <a:solidFill>
                  <a:srgbClr val="000000"/>
                </a:solidFill>
                <a:ea typeface="黑体" pitchFamily="2" charset="-122"/>
                <a:sym typeface="Wingdings" pitchFamily="2" charset="2"/>
              </a:rPr>
              <a:t>i</a:t>
            </a:r>
            <a:r>
              <a:rPr lang="en-US" altLang="zh-CN" sz="2000" dirty="0">
                <a:solidFill>
                  <a:srgbClr val="000000"/>
                </a:solidFill>
                <a:ea typeface="黑体" pitchFamily="2" charset="-122"/>
                <a:sym typeface="Wingdings" pitchFamily="2" charset="2"/>
              </a:rPr>
              <a:t>]</a:t>
            </a:r>
            <a:r>
              <a:rPr lang="en-US" altLang="zh-CN" sz="2000" dirty="0">
                <a:ea typeface="黑体" pitchFamily="2" charset="-122"/>
                <a:sym typeface="Wingdings" pitchFamily="2" charset="2"/>
              </a:rPr>
              <a:t>, </a:t>
            </a:r>
            <a:r>
              <a:rPr lang="en-US" altLang="zh-CN" sz="2000" i="1" dirty="0" err="1">
                <a:solidFill>
                  <a:srgbClr val="FF0000"/>
                </a:solidFill>
                <a:ea typeface="黑体" pitchFamily="2" charset="-122"/>
                <a:sym typeface="Wingdings" pitchFamily="2" charset="2"/>
              </a:rPr>
              <a:t>ub</a:t>
            </a:r>
            <a:r>
              <a:rPr lang="en-US" altLang="zh-CN" sz="2000" dirty="0" err="1">
                <a:solidFill>
                  <a:srgbClr val="FF0000"/>
                </a:solidFill>
                <a:ea typeface="黑体" pitchFamily="2" charset="-122"/>
                <a:sym typeface="Symbol"/>
              </a:rPr>
              <a:t></a:t>
            </a:r>
            <a:r>
              <a:rPr lang="en-US" altLang="zh-CN" sz="2000" dirty="0" err="1">
                <a:solidFill>
                  <a:srgbClr val="FF0000"/>
                </a:solidFill>
                <a:ea typeface="黑体" pitchFamily="2" charset="-122"/>
                <a:sym typeface="Wingdings" pitchFamily="2" charset="2"/>
              </a:rPr>
              <a:t>bound</a:t>
            </a:r>
            <a:r>
              <a:rPr lang="en-US" altLang="zh-CN" sz="2000" dirty="0">
                <a:solidFill>
                  <a:srgbClr val="FF0000"/>
                </a:solidFill>
                <a:ea typeface="黑体" pitchFamily="2" charset="-122"/>
                <a:sym typeface="Wingdings" pitchFamily="2" charset="2"/>
              </a:rPr>
              <a:t>(</a:t>
            </a:r>
            <a:r>
              <a:rPr lang="en-US" altLang="zh-CN" sz="2000" i="1" dirty="0">
                <a:solidFill>
                  <a:srgbClr val="FF0000"/>
                </a:solidFill>
                <a:ea typeface="黑体" pitchFamily="2" charset="-122"/>
                <a:sym typeface="Wingdings" pitchFamily="2" charset="2"/>
              </a:rPr>
              <a:t>i</a:t>
            </a:r>
            <a:r>
              <a:rPr lang="en-US" altLang="zh-CN" sz="2000" dirty="0">
                <a:solidFill>
                  <a:srgbClr val="FF0000"/>
                </a:solidFill>
                <a:ea typeface="黑体" pitchFamily="2" charset="-122"/>
                <a:sym typeface="Wingdings" pitchFamily="2" charset="2"/>
              </a:rPr>
              <a:t>+1)</a:t>
            </a:r>
          </a:p>
          <a:p>
            <a:pPr>
              <a:spcAft>
                <a:spcPts val="600"/>
              </a:spcAft>
              <a:buNone/>
            </a:pPr>
            <a:r>
              <a:rPr lang="zh-CN" altLang="en-US" sz="2000" dirty="0">
                <a:ea typeface="黑体" pitchFamily="2" charset="-122"/>
                <a:sym typeface="Wingdings" pitchFamily="2" charset="2"/>
              </a:rPr>
              <a:t>             若</a:t>
            </a:r>
            <a:r>
              <a:rPr lang="en-US" altLang="zh-CN" sz="2000" i="1" dirty="0" err="1">
                <a:solidFill>
                  <a:srgbClr val="000000"/>
                </a:solidFill>
                <a:ea typeface="黑体" pitchFamily="2" charset="-122"/>
                <a:sym typeface="Wingdings" pitchFamily="2" charset="2"/>
              </a:rPr>
              <a:t>ub</a:t>
            </a:r>
            <a:r>
              <a:rPr lang="en-US" altLang="zh-CN" sz="2000" dirty="0">
                <a:solidFill>
                  <a:srgbClr val="000000"/>
                </a:solidFill>
                <a:ea typeface="黑体" pitchFamily="2" charset="-122"/>
                <a:sym typeface="Wingdings" pitchFamily="2" charset="2"/>
              </a:rPr>
              <a:t>&gt;</a:t>
            </a:r>
            <a:r>
              <a:rPr lang="en-US" altLang="zh-CN" sz="2000" i="1" dirty="0" err="1">
                <a:solidFill>
                  <a:srgbClr val="000000"/>
                </a:solidFill>
                <a:ea typeface="黑体" pitchFamily="2" charset="-122"/>
                <a:sym typeface="Wingdings" pitchFamily="2" charset="2"/>
              </a:rPr>
              <a:t>bestp</a:t>
            </a:r>
            <a:r>
              <a:rPr lang="en-US" altLang="zh-CN" sz="2000" dirty="0">
                <a:ea typeface="黑体" pitchFamily="2" charset="-122"/>
                <a:sym typeface="Wingdings" pitchFamily="2" charset="2"/>
              </a:rPr>
              <a:t>，</a:t>
            </a:r>
            <a:r>
              <a:rPr lang="zh-CN" altLang="en-US" sz="2000" dirty="0">
                <a:ea typeface="黑体" pitchFamily="2" charset="-122"/>
                <a:sym typeface="Wingdings" pitchFamily="2" charset="2"/>
              </a:rPr>
              <a:t>则可行</a:t>
            </a:r>
          </a:p>
          <a:p>
            <a:pPr>
              <a:spcAft>
                <a:spcPts val="600"/>
              </a:spcAft>
              <a:buNone/>
            </a:pPr>
            <a:r>
              <a:rPr lang="zh-CN" altLang="en-US" sz="2000" dirty="0">
                <a:solidFill>
                  <a:srgbClr val="000000"/>
                </a:solidFill>
                <a:ea typeface="黑体" pitchFamily="2" charset="-122"/>
                <a:sym typeface="Wingdings" pitchFamily="2" charset="2"/>
              </a:rPr>
              <a:t>             </a:t>
            </a:r>
            <a:r>
              <a:rPr lang="zh-CN" altLang="en-US" sz="2000" dirty="0">
                <a:ea typeface="黑体" pitchFamily="2" charset="-122"/>
                <a:sym typeface="Wingdings" pitchFamily="2" charset="2"/>
              </a:rPr>
              <a:t>下一层活节点优先级：</a:t>
            </a:r>
            <a:r>
              <a:rPr lang="en-US" altLang="zh-CN" sz="2000" i="1" dirty="0" err="1">
                <a:solidFill>
                  <a:srgbClr val="000000"/>
                </a:solidFill>
                <a:ea typeface="黑体" pitchFamily="2" charset="-122"/>
                <a:sym typeface="Wingdings" pitchFamily="2" charset="2"/>
              </a:rPr>
              <a:t>heap</a:t>
            </a:r>
            <a:r>
              <a:rPr lang="en-US" altLang="zh-CN" sz="2000" dirty="0" err="1">
                <a:solidFill>
                  <a:srgbClr val="000000"/>
                </a:solidFill>
                <a:ea typeface="黑体" pitchFamily="2" charset="-122"/>
                <a:sym typeface="Wingdings" pitchFamily="2" charset="2"/>
              </a:rPr>
              <a:t>.addNode</a:t>
            </a:r>
            <a:r>
              <a:rPr lang="en-US" altLang="zh-CN" sz="2000" dirty="0">
                <a:solidFill>
                  <a:srgbClr val="000000"/>
                </a:solidFill>
                <a:ea typeface="黑体" pitchFamily="2" charset="-122"/>
                <a:sym typeface="Wingdings" pitchFamily="2" charset="2"/>
              </a:rPr>
              <a:t>(</a:t>
            </a:r>
            <a:r>
              <a:rPr lang="en-US" altLang="zh-CN" sz="2000" i="1" dirty="0" err="1">
                <a:solidFill>
                  <a:srgbClr val="FF0000"/>
                </a:solidFill>
                <a:ea typeface="黑体" pitchFamily="2" charset="-122"/>
                <a:sym typeface="Wingdings" pitchFamily="2" charset="2"/>
              </a:rPr>
              <a:t>ub</a:t>
            </a:r>
            <a:r>
              <a:rPr lang="en-US" altLang="zh-CN" sz="2000" dirty="0">
                <a:solidFill>
                  <a:srgbClr val="000000"/>
                </a:solidFill>
                <a:ea typeface="黑体" pitchFamily="2" charset="-122"/>
                <a:sym typeface="Wingdings" pitchFamily="2" charset="2"/>
              </a:rPr>
              <a:t>, </a:t>
            </a:r>
            <a:r>
              <a:rPr lang="en-US" altLang="zh-CN" sz="2000" i="1" dirty="0">
                <a:solidFill>
                  <a:srgbClr val="000000"/>
                </a:solidFill>
                <a:ea typeface="黑体" pitchFamily="2" charset="-122"/>
                <a:sym typeface="Wingdings" pitchFamily="2" charset="2"/>
              </a:rPr>
              <a:t>cp</a:t>
            </a:r>
            <a:r>
              <a:rPr lang="en-US" altLang="zh-CN" sz="2000" dirty="0">
                <a:solidFill>
                  <a:srgbClr val="000000"/>
                </a:solidFill>
                <a:ea typeface="黑体" pitchFamily="2" charset="-122"/>
                <a:sym typeface="Wingdings" pitchFamily="2" charset="2"/>
              </a:rPr>
              <a:t>, </a:t>
            </a:r>
            <a:r>
              <a:rPr lang="en-US" altLang="zh-CN" sz="2000" i="1" dirty="0" err="1">
                <a:solidFill>
                  <a:srgbClr val="000000"/>
                </a:solidFill>
                <a:ea typeface="黑体" pitchFamily="2" charset="-122"/>
                <a:sym typeface="Wingdings" pitchFamily="2" charset="2"/>
              </a:rPr>
              <a:t>cw</a:t>
            </a:r>
            <a:r>
              <a:rPr lang="en-US" altLang="zh-CN" sz="2000" dirty="0">
                <a:solidFill>
                  <a:srgbClr val="000000"/>
                </a:solidFill>
                <a:ea typeface="黑体" pitchFamily="2" charset="-122"/>
                <a:sym typeface="Wingdings" pitchFamily="2" charset="2"/>
              </a:rPr>
              <a:t>, </a:t>
            </a:r>
            <a:r>
              <a:rPr lang="en-US" altLang="zh-CN" sz="2000" i="1" dirty="0">
                <a:solidFill>
                  <a:srgbClr val="FF0000"/>
                </a:solidFill>
                <a:ea typeface="黑体" pitchFamily="2" charset="-122"/>
                <a:sym typeface="Wingdings" pitchFamily="2" charset="2"/>
              </a:rPr>
              <a:t>i</a:t>
            </a:r>
            <a:r>
              <a:rPr lang="en-US" altLang="zh-CN" sz="2000" dirty="0">
                <a:solidFill>
                  <a:srgbClr val="FF0000"/>
                </a:solidFill>
                <a:ea typeface="黑体" pitchFamily="2" charset="-122"/>
                <a:sym typeface="Wingdings" pitchFamily="2" charset="2"/>
              </a:rPr>
              <a:t>+1</a:t>
            </a:r>
            <a:r>
              <a:rPr lang="en-US" altLang="zh-CN" sz="2000" dirty="0">
                <a:solidFill>
                  <a:srgbClr val="000000"/>
                </a:solidFill>
                <a:ea typeface="黑体" pitchFamily="2" charset="-122"/>
                <a:sym typeface="Wingdings" pitchFamily="2" charset="2"/>
              </a:rPr>
              <a:t>)</a:t>
            </a:r>
            <a:endParaRPr lang="zh-CN" altLang="en-US" sz="2000" dirty="0"/>
          </a:p>
        </p:txBody>
      </p:sp>
      <p:sp>
        <p:nvSpPr>
          <p:cNvPr id="5" name="AutoShape 4">
            <a:extLst>
              <a:ext uri="{FF2B5EF4-FFF2-40B4-BE49-F238E27FC236}">
                <a16:creationId xmlns:a16="http://schemas.microsoft.com/office/drawing/2014/main" id="{B59102D4-6A09-4953-B77B-6035F336F46A}"/>
              </a:ext>
            </a:extLst>
          </p:cNvPr>
          <p:cNvSpPr>
            <a:spLocks noChangeArrowheads="1"/>
          </p:cNvSpPr>
          <p:nvPr/>
        </p:nvSpPr>
        <p:spPr bwMode="auto">
          <a:xfrm>
            <a:off x="6516216" y="4969745"/>
            <a:ext cx="2501900" cy="947192"/>
          </a:xfrm>
          <a:prstGeom prst="cloudCallout">
            <a:avLst>
              <a:gd name="adj1" fmla="val -72424"/>
              <a:gd name="adj2" fmla="val -3705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r>
              <a:rPr lang="zh-CN" altLang="en-US" sz="2000" dirty="0">
                <a:ea typeface="黑体" pitchFamily="2" charset="-122"/>
              </a:rPr>
              <a:t>预处理：</a:t>
            </a:r>
          </a:p>
          <a:p>
            <a:pPr algn="ctr"/>
            <a:r>
              <a:rPr lang="zh-CN" altLang="en-US" sz="2000" dirty="0">
                <a:ea typeface="黑体" pitchFamily="2" charset="-122"/>
              </a:rPr>
              <a:t>类似背包问题</a:t>
            </a:r>
          </a:p>
        </p:txBody>
      </p:sp>
    </p:spTree>
    <p:extLst>
      <p:ext uri="{BB962C8B-B14F-4D97-AF65-F5344CB8AC3E}">
        <p14:creationId xmlns:p14="http://schemas.microsoft.com/office/powerpoint/2010/main" val="1330321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utoUpdateAnimBg="0"/>
    </p:bldLst>
  </p:timing>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1165</TotalTime>
  <Words>1153</Words>
  <Application>Microsoft Office PowerPoint</Application>
  <PresentationFormat>全屏显示(4:3)</PresentationFormat>
  <Paragraphs>141</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黑体</vt:lpstr>
      <vt:lpstr>华文行楷</vt:lpstr>
      <vt:lpstr>宋体</vt:lpstr>
      <vt:lpstr>Arial</vt:lpstr>
      <vt:lpstr>Courier New</vt:lpstr>
      <vt:lpstr>Symbol</vt:lpstr>
      <vt:lpstr>Times New Roman</vt:lpstr>
      <vt:lpstr>Wingdings</vt:lpstr>
      <vt:lpstr>Straight Edge</vt:lpstr>
      <vt:lpstr>第7章 分支限界法</vt:lpstr>
      <vt:lpstr>提纲</vt:lpstr>
      <vt:lpstr>引例</vt:lpstr>
      <vt:lpstr>分支限界法 vs. 回溯法</vt:lpstr>
      <vt:lpstr>分支限界法的基本思想 (1)</vt:lpstr>
      <vt:lpstr>分支限界法的基本思想 (2)</vt:lpstr>
      <vt:lpstr>提纲</vt:lpstr>
      <vt:lpstr>0-1背包问题 (1)</vt:lpstr>
      <vt:lpstr>0-1背包问题 (2)</vt:lpstr>
      <vt:lpstr>0-1背包问题 (3)</vt:lpstr>
      <vt:lpstr>0-1背包问题 (4)</vt:lpstr>
      <vt:lpstr>0-1背包问题 (5)</vt:lpstr>
      <vt:lpstr>提纲</vt:lpstr>
      <vt:lpstr>总结 (1)</vt:lpstr>
      <vt:lpstr>总结 (2)</vt:lpstr>
      <vt:lpstr>结语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Kun Yue</dc:creator>
  <cp:lastModifiedBy>Kun Yue</cp:lastModifiedBy>
  <cp:revision>85</cp:revision>
  <cp:lastPrinted>2020-12-03T01:20:26Z</cp:lastPrinted>
  <dcterms:created xsi:type="dcterms:W3CDTF">1601-01-01T00:00:00Z</dcterms:created>
  <dcterms:modified xsi:type="dcterms:W3CDTF">2022-07-19T01:22:51Z</dcterms:modified>
</cp:coreProperties>
</file>