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61" r:id="rId5"/>
    <p:sldId id="259" r:id="rId6"/>
    <p:sldId id="260" r:id="rId7"/>
    <p:sldId id="264" r:id="rId8"/>
    <p:sldId id="262" r:id="rId9"/>
    <p:sldId id="263" r:id="rId10"/>
    <p:sldId id="269" r:id="rId11"/>
    <p:sldId id="270" r:id="rId12"/>
    <p:sldId id="284" r:id="rId13"/>
    <p:sldId id="286" r:id="rId14"/>
    <p:sldId id="285" r:id="rId15"/>
    <p:sldId id="282" r:id="rId16"/>
    <p:sldId id="279" r:id="rId17"/>
    <p:sldId id="280" r:id="rId18"/>
    <p:sldId id="281" r:id="rId19"/>
  </p:sldIdLst>
  <p:sldSz cx="9144000" cy="6858000" type="screen4x3"/>
  <p:notesSz cx="6858000" cy="9144000"/>
  <p:defaultTextStyle>
    <a:defPPr>
      <a:defRPr lang="en-US"/>
    </a:defPPr>
    <a:lvl1pPr algn="l" rtl="0" fontAlgn="base">
      <a:spcBef>
        <a:spcPct val="0"/>
      </a:spcBef>
      <a:spcAft>
        <a:spcPct val="0"/>
      </a:spcAft>
      <a:defRPr kumimoji="1" sz="2000" kern="1200">
        <a:solidFill>
          <a:schemeClr val="tx1"/>
        </a:solidFill>
        <a:latin typeface="Times New Roman" pitchFamily="18" charset="0"/>
        <a:ea typeface="黑体" pitchFamily="2" charset="-122"/>
        <a:cs typeface="+mn-cs"/>
      </a:defRPr>
    </a:lvl1pPr>
    <a:lvl2pPr marL="457200" algn="l" rtl="0" fontAlgn="base">
      <a:spcBef>
        <a:spcPct val="0"/>
      </a:spcBef>
      <a:spcAft>
        <a:spcPct val="0"/>
      </a:spcAft>
      <a:defRPr kumimoji="1" sz="2000" kern="1200">
        <a:solidFill>
          <a:schemeClr val="tx1"/>
        </a:solidFill>
        <a:latin typeface="Times New Roman" pitchFamily="18" charset="0"/>
        <a:ea typeface="黑体" pitchFamily="2" charset="-122"/>
        <a:cs typeface="+mn-cs"/>
      </a:defRPr>
    </a:lvl2pPr>
    <a:lvl3pPr marL="914400" algn="l" rtl="0" fontAlgn="base">
      <a:spcBef>
        <a:spcPct val="0"/>
      </a:spcBef>
      <a:spcAft>
        <a:spcPct val="0"/>
      </a:spcAft>
      <a:defRPr kumimoji="1" sz="2000" kern="1200">
        <a:solidFill>
          <a:schemeClr val="tx1"/>
        </a:solidFill>
        <a:latin typeface="Times New Roman" pitchFamily="18" charset="0"/>
        <a:ea typeface="黑体" pitchFamily="2" charset="-122"/>
        <a:cs typeface="+mn-cs"/>
      </a:defRPr>
    </a:lvl3pPr>
    <a:lvl4pPr marL="1371600" algn="l" rtl="0" fontAlgn="base">
      <a:spcBef>
        <a:spcPct val="0"/>
      </a:spcBef>
      <a:spcAft>
        <a:spcPct val="0"/>
      </a:spcAft>
      <a:defRPr kumimoji="1" sz="2000" kern="1200">
        <a:solidFill>
          <a:schemeClr val="tx1"/>
        </a:solidFill>
        <a:latin typeface="Times New Roman" pitchFamily="18" charset="0"/>
        <a:ea typeface="黑体" pitchFamily="2" charset="-122"/>
        <a:cs typeface="+mn-cs"/>
      </a:defRPr>
    </a:lvl4pPr>
    <a:lvl5pPr marL="1828800" algn="l" rtl="0" fontAlgn="base">
      <a:spcBef>
        <a:spcPct val="0"/>
      </a:spcBef>
      <a:spcAft>
        <a:spcPct val="0"/>
      </a:spcAft>
      <a:defRPr kumimoji="1" sz="2000" kern="1200">
        <a:solidFill>
          <a:schemeClr val="tx1"/>
        </a:solidFill>
        <a:latin typeface="Times New Roman" pitchFamily="18" charset="0"/>
        <a:ea typeface="黑体" pitchFamily="2" charset="-122"/>
        <a:cs typeface="+mn-cs"/>
      </a:defRPr>
    </a:lvl5pPr>
    <a:lvl6pPr marL="2286000" algn="l" defTabSz="914400" rtl="0" eaLnBrk="1" latinLnBrk="0" hangingPunct="1">
      <a:defRPr kumimoji="1" sz="2000" kern="1200">
        <a:solidFill>
          <a:schemeClr val="tx1"/>
        </a:solidFill>
        <a:latin typeface="Times New Roman" pitchFamily="18" charset="0"/>
        <a:ea typeface="黑体" pitchFamily="2" charset="-122"/>
        <a:cs typeface="+mn-cs"/>
      </a:defRPr>
    </a:lvl6pPr>
    <a:lvl7pPr marL="2743200" algn="l" defTabSz="914400" rtl="0" eaLnBrk="1" latinLnBrk="0" hangingPunct="1">
      <a:defRPr kumimoji="1" sz="2000" kern="1200">
        <a:solidFill>
          <a:schemeClr val="tx1"/>
        </a:solidFill>
        <a:latin typeface="Times New Roman" pitchFamily="18" charset="0"/>
        <a:ea typeface="黑体" pitchFamily="2" charset="-122"/>
        <a:cs typeface="+mn-cs"/>
      </a:defRPr>
    </a:lvl7pPr>
    <a:lvl8pPr marL="3200400" algn="l" defTabSz="914400" rtl="0" eaLnBrk="1" latinLnBrk="0" hangingPunct="1">
      <a:defRPr kumimoji="1" sz="2000" kern="1200">
        <a:solidFill>
          <a:schemeClr val="tx1"/>
        </a:solidFill>
        <a:latin typeface="Times New Roman" pitchFamily="18" charset="0"/>
        <a:ea typeface="黑体" pitchFamily="2" charset="-122"/>
        <a:cs typeface="+mn-cs"/>
      </a:defRPr>
    </a:lvl8pPr>
    <a:lvl9pPr marL="3657600" algn="l" defTabSz="914400" rtl="0" eaLnBrk="1" latinLnBrk="0" hangingPunct="1">
      <a:defRPr kumimoji="1" sz="2000" kern="1200">
        <a:solidFill>
          <a:schemeClr val="tx1"/>
        </a:solidFill>
        <a:latin typeface="Times New Roman" pitchFamily="18" charset="0"/>
        <a:ea typeface="黑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F5F5F"/>
    <a:srgbClr val="29292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86403" autoAdjust="0"/>
  </p:normalViewPr>
  <p:slideViewPr>
    <p:cSldViewPr>
      <p:cViewPr varScale="1">
        <p:scale>
          <a:sx n="67" d="100"/>
          <a:sy n="67" d="100"/>
        </p:scale>
        <p:origin x="1058" y="2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8.xml"/><Relationship Id="rId12" Type="http://schemas.openxmlformats.org/officeDocument/2006/relationships/slide" Target="slides/slide1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5.xml"/><Relationship Id="rId5" Type="http://schemas.openxmlformats.org/officeDocument/2006/relationships/slide" Target="slides/slide5.xml"/><Relationship Id="rId10" Type="http://schemas.openxmlformats.org/officeDocument/2006/relationships/slide" Target="slides/slide11.xml"/><Relationship Id="rId4" Type="http://schemas.openxmlformats.org/officeDocument/2006/relationships/slide" Target="slides/slide4.xml"/><Relationship Id="rId9"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1DAA55-7037-4A1C-8448-D6256132C349}" type="datetimeFigureOut">
              <a:rPr lang="zh-CN" altLang="en-US" smtClean="0"/>
              <a:t>2022/7/19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534B36-88FC-4AB4-9E05-9311E76B3EEB}" type="slidenum">
              <a:rPr lang="zh-CN" altLang="en-US" smtClean="0"/>
              <a:t>‹#›</a:t>
            </a:fld>
            <a:endParaRPr lang="zh-CN" altLang="en-US"/>
          </a:p>
        </p:txBody>
      </p:sp>
    </p:spTree>
    <p:extLst>
      <p:ext uri="{BB962C8B-B14F-4D97-AF65-F5344CB8AC3E}">
        <p14:creationId xmlns:p14="http://schemas.microsoft.com/office/powerpoint/2010/main" val="3463913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宋体" pitchFamily="2" charset="-122"/>
              </a:defRPr>
            </a:lvl1pPr>
          </a:lstStyle>
          <a:p>
            <a:pPr>
              <a:defRPr/>
            </a:pPr>
            <a:endParaRPr lang="zh-CN" alt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宋体" pitchFamily="2" charset="-122"/>
              </a:defRPr>
            </a:lvl1pPr>
          </a:lstStyle>
          <a:p>
            <a:pPr>
              <a:defRPr/>
            </a:pPr>
            <a:endParaRPr lang="en-US" altLang="zh-CN"/>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宋体"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宋体" pitchFamily="2" charset="-122"/>
              </a:defRPr>
            </a:lvl1pPr>
          </a:lstStyle>
          <a:p>
            <a:pPr>
              <a:defRPr/>
            </a:pPr>
            <a:fld id="{E840DF83-6E87-4640-8B16-FFC6856E9FD3}" type="slidenum">
              <a:rPr lang="zh-CN" altLang="en-US"/>
              <a:pPr>
                <a:defRPr/>
              </a:pPr>
              <a:t>‹#›</a:t>
            </a:fld>
            <a:endParaRPr lang="en-US" altLang="zh-CN"/>
          </a:p>
        </p:txBody>
      </p:sp>
    </p:spTree>
    <p:extLst>
      <p:ext uri="{BB962C8B-B14F-4D97-AF65-F5344CB8AC3E}">
        <p14:creationId xmlns:p14="http://schemas.microsoft.com/office/powerpoint/2010/main" val="2156899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1026"/>
          <p:cNvGrpSpPr>
            <a:grpSpLocks/>
          </p:cNvGrpSpPr>
          <p:nvPr/>
        </p:nvGrpSpPr>
        <p:grpSpPr bwMode="auto">
          <a:xfrm>
            <a:off x="0" y="68263"/>
            <a:ext cx="8678863" cy="6713537"/>
            <a:chOff x="0" y="43"/>
            <a:chExt cx="5467" cy="4229"/>
          </a:xfrm>
        </p:grpSpPr>
        <p:sp>
          <p:nvSpPr>
            <p:cNvPr id="5" name="Rectangle 1027"/>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pPr>
                <a:defRPr/>
              </a:pPr>
              <a:endParaRPr lang="zh-CN" altLang="en-US"/>
            </a:p>
          </p:txBody>
        </p:sp>
        <p:grpSp>
          <p:nvGrpSpPr>
            <p:cNvPr id="6" name="Group 1028"/>
            <p:cNvGrpSpPr>
              <a:grpSpLocks/>
            </p:cNvGrpSpPr>
            <p:nvPr userDrawn="1"/>
          </p:nvGrpSpPr>
          <p:grpSpPr bwMode="auto">
            <a:xfrm>
              <a:off x="0" y="43"/>
              <a:ext cx="624" cy="4229"/>
              <a:chOff x="0" y="43"/>
              <a:chExt cx="624" cy="4229"/>
            </a:xfrm>
          </p:grpSpPr>
          <p:sp>
            <p:nvSpPr>
              <p:cNvPr id="7" name="Line 1029"/>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 name="Line 1030"/>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9" name="Line 1031"/>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0" name="Line 1032"/>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11" name="Line 1033"/>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2" name="Line 1034"/>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3" name="Line 1035"/>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4" name="Line 1036"/>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15" name="Line 1037"/>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6" name="Line 1038"/>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17" name="Line 1039"/>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8" name="Line 1040"/>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9" name="Line 1041"/>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0" name="Line 1042"/>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1" name="Line 1043"/>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2" name="Line 1044"/>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23" name="Line 1045"/>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24" name="Line 1046"/>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25" name="Line 1047"/>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6" name="Line 1048"/>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27" name="Line 1049"/>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8" name="Line 1050"/>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9" name="Line 1051"/>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0" name="Line 1052"/>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31" name="Line 1053"/>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32" name="Line 1054"/>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33" name="Line 1055"/>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4" name="Line 1056"/>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5" name="Line 1057"/>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6" name="Line 1058"/>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7" name="Line 1059"/>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38" name="Line 1060"/>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9" name="Line 1061"/>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40" name="Line 1062"/>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1" name="Line 1063"/>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2" name="Line 1064"/>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43" name="Line 1065"/>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44" name="Line 1066"/>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45" name="Line 1067"/>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46" name="Line 1068"/>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47" name="Line 1069"/>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48" name="Line 1070"/>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9" name="Line 1071"/>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0" name="Line 1072"/>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 name="Line 1073"/>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 name="Line 1074"/>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3" name="Line 1075"/>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4" name="Line 1076"/>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5" name="Line 1077"/>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6" name="Line 1078"/>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7" name="Line 1079"/>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8" name="Line 1080"/>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9" name="Line 1081"/>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0" name="Line 1082"/>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61" name="Line 1083"/>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62" name="Line 1084"/>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63" name="Line 1085"/>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64" name="Line 1086"/>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65" name="Line 1087"/>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6" name="Line 1088"/>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67" name="Line 1089"/>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8" name="Line 1090"/>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9" name="Line 1091"/>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0" name="Line 1092"/>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1" name="Line 1093"/>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2" name="Line 1094"/>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73" name="Line 1095"/>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4" name="Line 1096"/>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75" name="Line 1097"/>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6" name="Line 1098"/>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7" name="Line 1099"/>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78" name="Line 1100"/>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79" name="Line 1101"/>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0" name="Line 1102"/>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1" name="Line 1103"/>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2" name="Line 1104"/>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3" name="Line 1105"/>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4" name="Line 1106"/>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5" name="Line 1107"/>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86" name="Line 1108"/>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7" name="Line 1109"/>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88" name="Line 1110"/>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9" name="Line 1111"/>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0" name="Line 1112"/>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1" name="Line 1113"/>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92" name="Line 1114"/>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93" name="Line 1115"/>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4" name="Line 1116"/>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95" name="Line 1117"/>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6" name="Line 1118"/>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7" name="Line 1119"/>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8" name="Line 1120"/>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99" name="Line 1121"/>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00" name="Line 1122"/>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01" name="Line 1123"/>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102" name="Line 1124"/>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03" name="Line 1125"/>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04" name="Line 1126"/>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pPr>
                  <a:defRPr/>
                </a:pPr>
                <a:endParaRPr lang="zh-CN" altLang="en-US"/>
              </a:p>
            </p:txBody>
          </p:sp>
        </p:grpSp>
      </p:grpSp>
      <p:sp>
        <p:nvSpPr>
          <p:cNvPr id="105" name="Rectangle 1132"/>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6" name="Rectangle 1133"/>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6250" name="Rectangle 1130"/>
          <p:cNvSpPr>
            <a:spLocks noGrp="1" noChangeArrowheads="1"/>
          </p:cNvSpPr>
          <p:nvPr>
            <p:ph type="ctrTitle"/>
          </p:nvPr>
        </p:nvSpPr>
        <p:spPr>
          <a:xfrm>
            <a:off x="1169988" y="1046163"/>
            <a:ext cx="7380287" cy="1012825"/>
          </a:xfrm>
        </p:spPr>
        <p:txBody>
          <a:bodyPr/>
          <a:lstStyle>
            <a:lvl1pPr>
              <a:defRPr sz="4000"/>
            </a:lvl1pPr>
          </a:lstStyle>
          <a:p>
            <a:r>
              <a:rPr lang="zh-CN" altLang="en-US"/>
              <a:t>单击此处编辑母版标题样式</a:t>
            </a:r>
          </a:p>
        </p:txBody>
      </p:sp>
      <p:sp>
        <p:nvSpPr>
          <p:cNvPr id="6251"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zh-CN" altLang="en-US"/>
              <a:t>单击此处编辑母版副标题样式</a:t>
            </a:r>
          </a:p>
        </p:txBody>
      </p:sp>
      <p:sp>
        <p:nvSpPr>
          <p:cNvPr id="107" name="Rectangle 1127"/>
          <p:cNvSpPr>
            <a:spLocks noGrp="1" noChangeArrowheads="1"/>
          </p:cNvSpPr>
          <p:nvPr>
            <p:ph type="dt" sz="half" idx="10"/>
          </p:nvPr>
        </p:nvSpPr>
        <p:spPr>
          <a:xfrm>
            <a:off x="1387475" y="6357938"/>
            <a:ext cx="1905000" cy="457200"/>
          </a:xfrm>
        </p:spPr>
        <p:txBody>
          <a:bodyPr/>
          <a:lstStyle>
            <a:lvl1pPr>
              <a:defRPr smtClean="0"/>
            </a:lvl1pPr>
          </a:lstStyle>
          <a:p>
            <a:pPr>
              <a:defRPr/>
            </a:pPr>
            <a:endParaRPr lang="en-US" altLang="zh-CN"/>
          </a:p>
        </p:txBody>
      </p:sp>
      <p:sp>
        <p:nvSpPr>
          <p:cNvPr id="108" name="Rectangle 1128"/>
          <p:cNvSpPr>
            <a:spLocks noGrp="1" noChangeArrowheads="1"/>
          </p:cNvSpPr>
          <p:nvPr>
            <p:ph type="ftr" sz="quarter" idx="11"/>
          </p:nvPr>
        </p:nvSpPr>
        <p:spPr>
          <a:xfrm>
            <a:off x="3722688" y="6357938"/>
            <a:ext cx="2271712" cy="457200"/>
          </a:xfrm>
        </p:spPr>
        <p:txBody>
          <a:bodyPr/>
          <a:lstStyle>
            <a:lvl1pPr>
              <a:defRPr smtClean="0"/>
            </a:lvl1pPr>
          </a:lstStyle>
          <a:p>
            <a:pPr>
              <a:defRPr/>
            </a:pPr>
            <a:r>
              <a:rPr lang="zh-CN" altLang="en-US"/>
              <a:t>回溯法</a:t>
            </a:r>
            <a:endParaRPr lang="en-US" altLang="zh-CN"/>
          </a:p>
        </p:txBody>
      </p:sp>
      <p:sp>
        <p:nvSpPr>
          <p:cNvPr id="109" name="Rectangle 1129"/>
          <p:cNvSpPr>
            <a:spLocks noGrp="1" noChangeArrowheads="1"/>
          </p:cNvSpPr>
          <p:nvPr>
            <p:ph type="sldNum" sz="quarter" idx="12"/>
          </p:nvPr>
        </p:nvSpPr>
        <p:spPr>
          <a:xfrm>
            <a:off x="6464300" y="6361113"/>
            <a:ext cx="1906588" cy="457200"/>
          </a:xfrm>
        </p:spPr>
        <p:txBody>
          <a:bodyPr/>
          <a:lstStyle>
            <a:lvl1pPr>
              <a:defRPr smtClean="0"/>
            </a:lvl1pPr>
          </a:lstStyle>
          <a:p>
            <a:pPr>
              <a:defRPr/>
            </a:pPr>
            <a:fld id="{E41120B4-8EE2-4CF3-B34C-2B37B65DA182}" type="slidenum">
              <a:rPr lang="zh-CN" altLang="en-US"/>
              <a:pPr>
                <a:defRPr/>
              </a:pPr>
              <a:t>‹#›</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D8A702FF-0F2C-4D1D-B179-EB6FD97FF436}"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78625" y="609600"/>
            <a:ext cx="1989138"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09625" y="609600"/>
            <a:ext cx="58166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52C1D9E0-22E5-404C-A096-8AD500B48469}"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4EF3D6A0-5804-44F2-B115-11F395983869}"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6FD3D7BA-2243-43EC-BC58-F7A17A1E68C5}"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8B57927F-F42E-4411-A4CE-A57756DE90CE}"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9" name="Rectangle 110"/>
          <p:cNvSpPr>
            <a:spLocks noGrp="1" noChangeArrowheads="1"/>
          </p:cNvSpPr>
          <p:nvPr>
            <p:ph type="sldNum" sz="quarter" idx="12"/>
          </p:nvPr>
        </p:nvSpPr>
        <p:spPr>
          <a:ln/>
        </p:spPr>
        <p:txBody>
          <a:bodyPr/>
          <a:lstStyle>
            <a:lvl1pPr>
              <a:defRPr/>
            </a:lvl1pPr>
          </a:lstStyle>
          <a:p>
            <a:pPr>
              <a:defRPr/>
            </a:pPr>
            <a:fld id="{6BD9143B-C8D0-41DD-9BF7-6A38B9137EFF}"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5" name="Rectangle 110"/>
          <p:cNvSpPr>
            <a:spLocks noGrp="1" noChangeArrowheads="1"/>
          </p:cNvSpPr>
          <p:nvPr>
            <p:ph type="sldNum" sz="quarter" idx="12"/>
          </p:nvPr>
        </p:nvSpPr>
        <p:spPr>
          <a:ln/>
        </p:spPr>
        <p:txBody>
          <a:bodyPr/>
          <a:lstStyle>
            <a:lvl1pPr>
              <a:defRPr/>
            </a:lvl1pPr>
          </a:lstStyle>
          <a:p>
            <a:pPr>
              <a:defRPr/>
            </a:pPr>
            <a:fld id="{04109AE5-EDAA-4E55-A756-1DC1A28BAFC0}"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4" name="Rectangle 110"/>
          <p:cNvSpPr>
            <a:spLocks noGrp="1" noChangeArrowheads="1"/>
          </p:cNvSpPr>
          <p:nvPr>
            <p:ph type="sldNum" sz="quarter" idx="12"/>
          </p:nvPr>
        </p:nvSpPr>
        <p:spPr>
          <a:ln/>
        </p:spPr>
        <p:txBody>
          <a:bodyPr/>
          <a:lstStyle>
            <a:lvl1pPr>
              <a:defRPr/>
            </a:lvl1pPr>
          </a:lstStyle>
          <a:p>
            <a:pPr>
              <a:defRPr/>
            </a:pPr>
            <a:fld id="{EB88A28E-A6BF-4726-8BDC-6F71C4596BCF}"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8BE7F457-F3FB-4F50-BD6B-05D185BE966E}"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回溯法</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44164E3F-3E3D-4544-BD88-20A633078E06}"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8263"/>
            <a:ext cx="8915400" cy="6713537"/>
            <a:chOff x="0" y="43"/>
            <a:chExt cx="5616" cy="4229"/>
          </a:xfrm>
        </p:grpSpPr>
        <p:grpSp>
          <p:nvGrpSpPr>
            <p:cNvPr id="3080" name="Group 3"/>
            <p:cNvGrpSpPr>
              <a:grpSpLocks/>
            </p:cNvGrpSpPr>
            <p:nvPr userDrawn="1"/>
          </p:nvGrpSpPr>
          <p:grpSpPr bwMode="auto">
            <a:xfrm>
              <a:off x="0" y="43"/>
              <a:ext cx="408" cy="4229"/>
              <a:chOff x="0" y="43"/>
              <a:chExt cx="5760" cy="4229"/>
            </a:xfrm>
          </p:grpSpPr>
          <p:sp>
            <p:nvSpPr>
              <p:cNvPr id="5124"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25"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26"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27"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28"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29"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0"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31"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32"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3"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34"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5"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36"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7"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8"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9"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0"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1"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42"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3"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44"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45"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6"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7"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48"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9"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50"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1"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52"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3"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4"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55"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56"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57"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8"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9"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0"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61"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62"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63"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4"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65"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66"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7"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8"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69"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0"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1"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2"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3"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74"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5"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76"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77"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8"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9"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80"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81"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82"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3"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4"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5"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6"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87"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8"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9"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90"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91"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92"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93"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94"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95"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96"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7"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8"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9"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0"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1"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2"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03"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4"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05"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6"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07"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08"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9"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10"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1"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12"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13"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4"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5"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16"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7"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18"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19"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20"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21"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CN" altLang="en-US"/>
              </a:p>
            </p:txBody>
          </p:sp>
        </p:grpSp>
        <p:grpSp>
          <p:nvGrpSpPr>
            <p:cNvPr id="3081" name="Group 102"/>
            <p:cNvGrpSpPr>
              <a:grpSpLocks/>
            </p:cNvGrpSpPr>
            <p:nvPr userDrawn="1"/>
          </p:nvGrpSpPr>
          <p:grpSpPr bwMode="auto">
            <a:xfrm>
              <a:off x="400" y="205"/>
              <a:ext cx="5216" cy="1123"/>
              <a:chOff x="400" y="205"/>
              <a:chExt cx="5216" cy="1123"/>
            </a:xfrm>
          </p:grpSpPr>
          <p:sp>
            <p:nvSpPr>
              <p:cNvPr id="5223"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5224"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CN" altLang="en-US"/>
              </a:p>
            </p:txBody>
          </p:sp>
          <p:sp>
            <p:nvSpPr>
              <p:cNvPr id="5225"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5226"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CN" altLang="en-US"/>
              </a:p>
            </p:txBody>
          </p:sp>
        </p:grpSp>
      </p:grpSp>
      <p:sp>
        <p:nvSpPr>
          <p:cNvPr id="3075"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22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folHlink"/>
                </a:solidFill>
                <a:ea typeface="+mn-ea"/>
              </a:defRPr>
            </a:lvl1pPr>
          </a:lstStyle>
          <a:p>
            <a:pPr>
              <a:defRPr/>
            </a:pPr>
            <a:endParaRPr lang="en-US" altLang="zh-CN"/>
          </a:p>
        </p:txBody>
      </p:sp>
      <p:sp>
        <p:nvSpPr>
          <p:cNvPr id="5229"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folHlink"/>
                </a:solidFill>
                <a:ea typeface="+mn-ea"/>
              </a:defRPr>
            </a:lvl1pPr>
          </a:lstStyle>
          <a:p>
            <a:pPr>
              <a:defRPr/>
            </a:pPr>
            <a:r>
              <a:rPr lang="zh-CN" altLang="en-US"/>
              <a:t>回溯法</a:t>
            </a:r>
            <a:endParaRPr lang="en-US" altLang="zh-CN"/>
          </a:p>
        </p:txBody>
      </p:sp>
      <p:sp>
        <p:nvSpPr>
          <p:cNvPr id="523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smtClean="0">
                <a:solidFill>
                  <a:schemeClr val="folHlink"/>
                </a:solidFill>
                <a:ea typeface="+mn-ea"/>
              </a:defRPr>
            </a:lvl1pPr>
          </a:lstStyle>
          <a:p>
            <a:pPr>
              <a:defRPr/>
            </a:pPr>
            <a:fld id="{A2A07936-E535-4EAB-9F4C-A29D5FF88D12}" type="slidenum">
              <a:rPr lang="zh-CN" altLang="en-US"/>
              <a:pPr>
                <a:defRPr/>
              </a:pPr>
              <a:t>‹#›</a:t>
            </a:fld>
            <a:endParaRPr lang="en-US" altLang="zh-CN"/>
          </a:p>
        </p:txBody>
      </p:sp>
      <p:sp>
        <p:nvSpPr>
          <p:cNvPr id="3079"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43608" y="908721"/>
            <a:ext cx="7776864" cy="1224135"/>
          </a:xfrm>
        </p:spPr>
        <p:txBody>
          <a:bodyPr/>
          <a:lstStyle/>
          <a:p>
            <a:pPr eaLnBrk="1" hangingPunct="1">
              <a:spcBef>
                <a:spcPts val="1200"/>
              </a:spcBef>
            </a:pPr>
            <a:r>
              <a:rPr lang="zh-CN" altLang="en-US" sz="4400" dirty="0">
                <a:ea typeface="黑体" pitchFamily="2" charset="-122"/>
              </a:rPr>
              <a:t>第</a:t>
            </a:r>
            <a:r>
              <a:rPr lang="en-US" altLang="zh-CN" sz="4400">
                <a:ea typeface="黑体" pitchFamily="2" charset="-122"/>
              </a:rPr>
              <a:t>6</a:t>
            </a:r>
            <a:r>
              <a:rPr lang="zh-CN" altLang="en-US" sz="4400">
                <a:ea typeface="黑体" pitchFamily="2" charset="-122"/>
              </a:rPr>
              <a:t>章 </a:t>
            </a:r>
            <a:r>
              <a:rPr lang="zh-CN" altLang="en-US" dirty="0">
                <a:ea typeface="黑体" pitchFamily="2" charset="-122"/>
              </a:rPr>
              <a:t>回溯法</a:t>
            </a:r>
            <a:endParaRPr lang="en-US" altLang="zh-CN" dirty="0">
              <a:ea typeface="黑体" pitchFamily="2" charset="-122"/>
            </a:endParaRPr>
          </a:p>
        </p:txBody>
      </p:sp>
      <p:sp>
        <p:nvSpPr>
          <p:cNvPr id="5123" name="Rectangle 3"/>
          <p:cNvSpPr>
            <a:spLocks noGrp="1" noChangeArrowheads="1"/>
          </p:cNvSpPr>
          <p:nvPr>
            <p:ph type="subTitle" idx="1"/>
          </p:nvPr>
        </p:nvSpPr>
        <p:spPr>
          <a:xfrm>
            <a:off x="1600671" y="2924944"/>
            <a:ext cx="6662737" cy="2475037"/>
          </a:xfrm>
        </p:spPr>
        <p:txBody>
          <a:bodyPr/>
          <a:lstStyle/>
          <a:p>
            <a:pPr eaLnBrk="1" hangingPunct="1"/>
            <a:endParaRPr lang="zh-CN" altLang="en-US" dirty="0"/>
          </a:p>
          <a:p>
            <a:pPr eaLnBrk="1" hangingPunct="1"/>
            <a:r>
              <a:rPr lang="en-US" altLang="zh-CN" sz="4000" b="1" dirty="0">
                <a:ea typeface="黑体" panose="02010609060101010101" pitchFamily="49" charset="-122"/>
              </a:rPr>
              <a:t>《</a:t>
            </a:r>
            <a:r>
              <a:rPr lang="zh-CN" altLang="en-US" sz="4000" b="1" dirty="0">
                <a:ea typeface="黑体" panose="02010609060101010101" pitchFamily="49" charset="-122"/>
              </a:rPr>
              <a:t>人工智能算法</a:t>
            </a:r>
            <a:r>
              <a:rPr lang="en-US" altLang="zh-CN" sz="4000" b="1" dirty="0">
                <a:ea typeface="黑体" panose="02010609060101010101" pitchFamily="49" charset="-122"/>
              </a:rPr>
              <a:t>》</a:t>
            </a:r>
          </a:p>
          <a:p>
            <a:pPr eaLnBrk="1" hangingPunct="1"/>
            <a:endParaRPr lang="en-US" altLang="zh-CN" sz="2800" b="1" dirty="0">
              <a:ea typeface="黑体" panose="02010609060101010101" pitchFamily="49" charset="-122"/>
            </a:endParaRPr>
          </a:p>
          <a:p>
            <a:pPr eaLnBrk="1" hangingPunct="1"/>
            <a:r>
              <a:rPr lang="zh-CN" altLang="en-US" sz="2800" b="1" dirty="0">
                <a:ea typeface="黑体" panose="02010609060101010101" pitchFamily="49" charset="-122"/>
              </a:rPr>
              <a:t>清华大学出版社</a:t>
            </a:r>
            <a:endParaRPr lang="en-US" altLang="zh-CN" sz="2800" b="1" dirty="0">
              <a:ea typeface="黑体" panose="02010609060101010101" pitchFamily="49" charset="-122"/>
            </a:endParaRPr>
          </a:p>
          <a:p>
            <a:pPr eaLnBrk="1" hangingPunct="1"/>
            <a:r>
              <a:rPr lang="en-US" altLang="zh-CN" sz="2800" b="1" dirty="0">
                <a:ea typeface="黑体" panose="02010609060101010101" pitchFamily="49" charset="-122"/>
              </a:rPr>
              <a:t>2022</a:t>
            </a:r>
            <a:r>
              <a:rPr lang="zh-CN" altLang="en-US" sz="2800" b="1" dirty="0">
                <a:ea typeface="黑体" panose="02010609060101010101" pitchFamily="49" charset="-122"/>
              </a:rPr>
              <a:t>年</a:t>
            </a:r>
            <a:r>
              <a:rPr lang="en-US" altLang="zh-CN" sz="2800" b="1" dirty="0">
                <a:ea typeface="黑体" panose="02010609060101010101" pitchFamily="49" charset="-122"/>
              </a:rPr>
              <a:t>7</a:t>
            </a:r>
            <a:r>
              <a:rPr lang="zh-CN" altLang="en-US" sz="2800" b="1" dirty="0">
                <a:ea typeface="黑体" panose="02010609060101010101" pitchFamily="49" charset="-122"/>
              </a:rPr>
              <a:t>月</a:t>
            </a:r>
            <a:endParaRPr lang="en-US" altLang="zh-CN" sz="2800" b="1" dirty="0">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altLang="zh-CN" sz="4800" i="1">
                <a:ea typeface="黑体" pitchFamily="2" charset="-122"/>
              </a:rPr>
              <a:t>n</a:t>
            </a:r>
            <a:r>
              <a:rPr lang="zh-CN" altLang="en-US" sz="4800">
                <a:ea typeface="黑体" pitchFamily="2" charset="-122"/>
              </a:rPr>
              <a:t>后问题 (1)</a:t>
            </a:r>
          </a:p>
        </p:txBody>
      </p:sp>
      <p:sp>
        <p:nvSpPr>
          <p:cNvPr id="2053" name="Rectangle 3"/>
          <p:cNvSpPr>
            <a:spLocks noGrp="1" noChangeArrowheads="1"/>
          </p:cNvSpPr>
          <p:nvPr>
            <p:ph type="body" idx="1"/>
          </p:nvPr>
        </p:nvSpPr>
        <p:spPr>
          <a:xfrm>
            <a:off x="762000" y="2133600"/>
            <a:ext cx="7958138" cy="4114800"/>
          </a:xfrm>
        </p:spPr>
        <p:txBody>
          <a:bodyPr/>
          <a:lstStyle/>
          <a:p>
            <a:pPr eaLnBrk="1" hangingPunct="1"/>
            <a:r>
              <a:rPr lang="zh-CN" altLang="en-US" sz="2200" b="1" dirty="0">
                <a:solidFill>
                  <a:srgbClr val="0000FF"/>
                </a:solidFill>
                <a:ea typeface="黑体" pitchFamily="2" charset="-122"/>
              </a:rPr>
              <a:t>问题</a:t>
            </a:r>
          </a:p>
          <a:p>
            <a:pPr eaLnBrk="1" hangingPunct="1">
              <a:spcBef>
                <a:spcPts val="600"/>
              </a:spcBef>
              <a:buFont typeface="Wingdings" pitchFamily="2" charset="2"/>
              <a:buNone/>
            </a:pPr>
            <a:r>
              <a:rPr lang="zh-CN" altLang="en-US" sz="2000" dirty="0">
                <a:ea typeface="黑体" pitchFamily="2" charset="-122"/>
              </a:rPr>
              <a:t>  - 在</a:t>
            </a:r>
            <a:r>
              <a:rPr lang="en-US" altLang="zh-CN" sz="2000" i="1" dirty="0" err="1">
                <a:ea typeface="黑体" pitchFamily="2" charset="-122"/>
              </a:rPr>
              <a:t>n</a:t>
            </a:r>
            <a:r>
              <a:rPr lang="en-US" altLang="zh-CN" sz="2000" dirty="0" err="1">
                <a:ea typeface="黑体" pitchFamily="2" charset="-122"/>
              </a:rPr>
              <a:t>×</a:t>
            </a:r>
            <a:r>
              <a:rPr lang="en-US" altLang="zh-CN" sz="2000" i="1" dirty="0" err="1">
                <a:ea typeface="黑体" pitchFamily="2" charset="-122"/>
              </a:rPr>
              <a:t>n</a:t>
            </a:r>
            <a:r>
              <a:rPr lang="zh-CN" altLang="en-US" sz="2000" dirty="0">
                <a:ea typeface="黑体" pitchFamily="2" charset="-122"/>
              </a:rPr>
              <a:t>格的棋盘上放置彼此不受攻击的</a:t>
            </a:r>
            <a:r>
              <a:rPr lang="en-US" altLang="zh-CN" sz="2000" i="1" dirty="0">
                <a:ea typeface="黑体" pitchFamily="2" charset="-122"/>
              </a:rPr>
              <a:t>n</a:t>
            </a:r>
            <a:r>
              <a:rPr lang="zh-CN" altLang="en-US" sz="2000" dirty="0">
                <a:ea typeface="黑体" pitchFamily="2" charset="-122"/>
              </a:rPr>
              <a:t>个皇后</a:t>
            </a:r>
          </a:p>
          <a:p>
            <a:pPr eaLnBrk="1" hangingPunct="1">
              <a:spcBef>
                <a:spcPts val="600"/>
              </a:spcBef>
              <a:buFont typeface="Wingdings" pitchFamily="2" charset="2"/>
              <a:buNone/>
            </a:pPr>
            <a:r>
              <a:rPr lang="zh-CN" altLang="en-US" sz="2000" dirty="0">
                <a:ea typeface="黑体" pitchFamily="2" charset="-122"/>
              </a:rPr>
              <a:t>  - </a:t>
            </a:r>
            <a:r>
              <a:rPr lang="en-US" altLang="zh-CN" sz="2000" i="1" dirty="0">
                <a:ea typeface="黑体" pitchFamily="2" charset="-122"/>
              </a:rPr>
              <a:t>n</a:t>
            </a:r>
            <a:r>
              <a:rPr lang="zh-CN" altLang="en-US" sz="2000" dirty="0">
                <a:ea typeface="黑体" pitchFamily="2" charset="-122"/>
              </a:rPr>
              <a:t>个皇后，任何2个皇后</a:t>
            </a:r>
            <a:r>
              <a:rPr lang="zh-CN" altLang="en-US" sz="2000" dirty="0">
                <a:solidFill>
                  <a:srgbClr val="FF0000"/>
                </a:solidFill>
                <a:ea typeface="黑体" pitchFamily="2" charset="-122"/>
              </a:rPr>
              <a:t>不放在同一行</a:t>
            </a:r>
            <a:r>
              <a:rPr lang="zh-CN" altLang="en-US" sz="2000" dirty="0">
                <a:ea typeface="黑体" pitchFamily="2" charset="-122"/>
              </a:rPr>
              <a:t>或</a:t>
            </a:r>
            <a:r>
              <a:rPr lang="zh-CN" altLang="en-US" sz="2000" dirty="0">
                <a:solidFill>
                  <a:srgbClr val="FF0000"/>
                </a:solidFill>
                <a:ea typeface="黑体" pitchFamily="2" charset="-122"/>
              </a:rPr>
              <a:t>同一列</a:t>
            </a:r>
            <a:r>
              <a:rPr lang="zh-CN" altLang="en-US" sz="2000" dirty="0">
                <a:ea typeface="黑体" pitchFamily="2" charset="-122"/>
              </a:rPr>
              <a:t>或</a:t>
            </a:r>
            <a:r>
              <a:rPr lang="zh-CN" altLang="en-US" sz="2000" dirty="0">
                <a:solidFill>
                  <a:srgbClr val="FF0000"/>
                </a:solidFill>
                <a:ea typeface="黑体" pitchFamily="2" charset="-122"/>
              </a:rPr>
              <a:t>同一斜线上</a:t>
            </a:r>
          </a:p>
          <a:p>
            <a:pPr eaLnBrk="1" hangingPunct="1">
              <a:spcBef>
                <a:spcPts val="1200"/>
              </a:spcBef>
            </a:pPr>
            <a:r>
              <a:rPr lang="zh-CN" altLang="en-US" sz="2200" b="1" dirty="0">
                <a:solidFill>
                  <a:srgbClr val="0000FF"/>
                </a:solidFill>
                <a:ea typeface="黑体" pitchFamily="2" charset="-122"/>
              </a:rPr>
              <a:t>算法思想</a:t>
            </a:r>
          </a:p>
          <a:p>
            <a:pPr eaLnBrk="1" hangingPunct="1">
              <a:buFont typeface="Wingdings" pitchFamily="2" charset="2"/>
              <a:buNone/>
            </a:pPr>
            <a:r>
              <a:rPr lang="zh-CN" altLang="en-US" sz="2400" b="1" dirty="0">
                <a:solidFill>
                  <a:srgbClr val="0000FF"/>
                </a:solidFill>
                <a:ea typeface="黑体" pitchFamily="2" charset="-122"/>
              </a:rPr>
              <a:t> </a:t>
            </a:r>
            <a:r>
              <a:rPr lang="zh-CN" altLang="en-US" sz="2000" dirty="0">
                <a:ea typeface="黑体" pitchFamily="2" charset="-122"/>
              </a:rPr>
              <a:t>- 解空间：</a:t>
            </a:r>
            <a:r>
              <a:rPr lang="zh-CN" altLang="en-US" sz="2000" dirty="0">
                <a:solidFill>
                  <a:schemeClr val="folHlink"/>
                </a:solidFill>
                <a:ea typeface="黑体" pitchFamily="2" charset="-122"/>
              </a:rPr>
              <a:t>完全</a:t>
            </a:r>
            <a:r>
              <a:rPr lang="en-US" altLang="zh-CN" sz="2000" i="1" dirty="0">
                <a:solidFill>
                  <a:schemeClr val="folHlink"/>
                </a:solidFill>
                <a:ea typeface="黑体" pitchFamily="2" charset="-122"/>
              </a:rPr>
              <a:t>n</a:t>
            </a:r>
            <a:r>
              <a:rPr lang="zh-CN" altLang="en-US" sz="2000" dirty="0">
                <a:solidFill>
                  <a:schemeClr val="folHlink"/>
                </a:solidFill>
                <a:ea typeface="黑体" pitchFamily="2" charset="-122"/>
              </a:rPr>
              <a:t>叉树</a:t>
            </a:r>
          </a:p>
          <a:p>
            <a:pPr eaLnBrk="1" hangingPunct="1">
              <a:buFont typeface="Wingdings" pitchFamily="2" charset="2"/>
              <a:buNone/>
            </a:pPr>
            <a:r>
              <a:rPr lang="zh-CN" altLang="en-US" sz="2000" dirty="0">
                <a:ea typeface="黑体" pitchFamily="2" charset="-122"/>
              </a:rPr>
              <a:t> - 解向量</a:t>
            </a:r>
            <a:r>
              <a:rPr lang="zh-CN" altLang="en-US" sz="2000" dirty="0">
                <a:ea typeface="黑体" pitchFamily="2" charset="-122"/>
                <a:sym typeface="Wingdings" pitchFamily="2" charset="2"/>
              </a:rPr>
              <a:t>：(</a:t>
            </a:r>
            <a:r>
              <a:rPr lang="en-US" altLang="zh-CN" sz="2000" i="1" dirty="0">
                <a:ea typeface="黑体" pitchFamily="2" charset="-122"/>
                <a:sym typeface="Wingdings" pitchFamily="2" charset="2"/>
              </a:rPr>
              <a:t>x</a:t>
            </a:r>
            <a:r>
              <a:rPr lang="en-US" altLang="zh-CN" sz="2000" baseline="-25000" dirty="0">
                <a:ea typeface="黑体" pitchFamily="2" charset="-122"/>
                <a:sym typeface="Wingdings" pitchFamily="2" charset="2"/>
              </a:rPr>
              <a:t>1</a:t>
            </a:r>
            <a:r>
              <a:rPr lang="en-US" altLang="zh-CN" sz="2000" dirty="0">
                <a:ea typeface="黑体" pitchFamily="2" charset="-122"/>
                <a:sym typeface="Wingdings" pitchFamily="2" charset="2"/>
              </a:rPr>
              <a:t>, </a:t>
            </a:r>
            <a:r>
              <a:rPr lang="en-US" altLang="zh-CN" sz="2000" i="1" dirty="0">
                <a:ea typeface="黑体" pitchFamily="2" charset="-122"/>
                <a:sym typeface="Wingdings" pitchFamily="2" charset="2"/>
              </a:rPr>
              <a:t>x</a:t>
            </a:r>
            <a:r>
              <a:rPr lang="en-US" altLang="zh-CN" sz="2000" baseline="-25000" dirty="0">
                <a:ea typeface="黑体" pitchFamily="2" charset="-122"/>
                <a:sym typeface="Wingdings" pitchFamily="2" charset="2"/>
              </a:rPr>
              <a:t>2</a:t>
            </a:r>
            <a:r>
              <a:rPr lang="en-US" altLang="zh-CN" sz="2000" dirty="0">
                <a:ea typeface="黑体" pitchFamily="2" charset="-122"/>
                <a:sym typeface="Wingdings" pitchFamily="2" charset="2"/>
              </a:rPr>
              <a:t>, …, </a:t>
            </a:r>
            <a:r>
              <a:rPr lang="en-US" altLang="zh-CN" sz="2000" i="1" dirty="0" err="1">
                <a:ea typeface="黑体" pitchFamily="2" charset="-122"/>
                <a:sym typeface="Wingdings" pitchFamily="2" charset="2"/>
              </a:rPr>
              <a:t>x</a:t>
            </a:r>
            <a:r>
              <a:rPr lang="en-US" altLang="zh-CN" sz="2000" i="1" baseline="-25000" dirty="0" err="1">
                <a:ea typeface="黑体" pitchFamily="2" charset="-122"/>
                <a:sym typeface="Wingdings" pitchFamily="2" charset="2"/>
              </a:rPr>
              <a:t>n</a:t>
            </a:r>
            <a:r>
              <a:rPr lang="en-US" altLang="zh-CN" sz="2000" dirty="0">
                <a:ea typeface="黑体" pitchFamily="2" charset="-122"/>
                <a:sym typeface="Wingdings" pitchFamily="2" charset="2"/>
              </a:rPr>
              <a:t>)</a:t>
            </a:r>
            <a:endParaRPr lang="en-US" altLang="zh-CN" sz="2000" dirty="0">
              <a:ea typeface="黑体" pitchFamily="2" charset="-122"/>
            </a:endParaRPr>
          </a:p>
          <a:p>
            <a:pPr eaLnBrk="1" hangingPunct="1">
              <a:buFont typeface="Wingdings" pitchFamily="2" charset="2"/>
              <a:buNone/>
            </a:pPr>
            <a:r>
              <a:rPr lang="zh-CN" altLang="en-US" sz="2000" dirty="0">
                <a:ea typeface="黑体" pitchFamily="2" charset="-122"/>
              </a:rPr>
              <a:t> - 每行放一个皇后， </a:t>
            </a:r>
            <a:r>
              <a:rPr lang="en-US" altLang="zh-CN" sz="2000" i="1" dirty="0">
                <a:ea typeface="黑体" pitchFamily="2" charset="-122"/>
              </a:rPr>
              <a:t>x</a:t>
            </a:r>
            <a:r>
              <a:rPr lang="en-US" altLang="zh-CN" sz="2000" dirty="0">
                <a:ea typeface="黑体" pitchFamily="2" charset="-122"/>
              </a:rPr>
              <a:t>[</a:t>
            </a:r>
            <a:r>
              <a:rPr lang="en-US" altLang="zh-CN" sz="2000" i="1" dirty="0" err="1">
                <a:ea typeface="黑体" pitchFamily="2" charset="-122"/>
              </a:rPr>
              <a:t>i</a:t>
            </a:r>
            <a:r>
              <a:rPr lang="en-US" altLang="zh-CN" sz="2000" dirty="0">
                <a:ea typeface="黑体" pitchFamily="2" charset="-122"/>
              </a:rPr>
              <a:t>]</a:t>
            </a:r>
            <a:r>
              <a:rPr lang="zh-CN" altLang="en-US" sz="2000" dirty="0">
                <a:ea typeface="黑体" pitchFamily="2" charset="-122"/>
              </a:rPr>
              <a:t>表示皇后</a:t>
            </a:r>
            <a:r>
              <a:rPr lang="en-US" altLang="zh-CN" sz="2000" i="1" dirty="0" err="1">
                <a:ea typeface="黑体" pitchFamily="2" charset="-122"/>
              </a:rPr>
              <a:t>i</a:t>
            </a:r>
            <a:r>
              <a:rPr lang="zh-CN" altLang="en-US" sz="2000" dirty="0">
                <a:ea typeface="黑体" pitchFamily="2" charset="-122"/>
              </a:rPr>
              <a:t>被放在第</a:t>
            </a:r>
            <a:r>
              <a:rPr lang="en-US" altLang="zh-CN" sz="2000" i="1" dirty="0" err="1">
                <a:ea typeface="黑体" pitchFamily="2" charset="-122"/>
              </a:rPr>
              <a:t>i</a:t>
            </a:r>
            <a:r>
              <a:rPr lang="zh-CN" altLang="en-US" sz="2000" dirty="0">
                <a:ea typeface="黑体" pitchFamily="2" charset="-122"/>
              </a:rPr>
              <a:t>行</a:t>
            </a:r>
            <a:r>
              <a:rPr lang="en-US" altLang="zh-CN" sz="2000" i="1" dirty="0">
                <a:ea typeface="黑体" pitchFamily="2" charset="-122"/>
              </a:rPr>
              <a:t>x</a:t>
            </a:r>
            <a:r>
              <a:rPr lang="en-US" altLang="zh-CN" sz="2000" dirty="0">
                <a:ea typeface="黑体" pitchFamily="2" charset="-122"/>
              </a:rPr>
              <a:t>[</a:t>
            </a:r>
            <a:r>
              <a:rPr lang="en-US" altLang="zh-CN" sz="2000" i="1" dirty="0" err="1">
                <a:ea typeface="黑体" pitchFamily="2" charset="-122"/>
              </a:rPr>
              <a:t>i</a:t>
            </a:r>
            <a:r>
              <a:rPr lang="en-US" altLang="zh-CN" sz="2000" dirty="0">
                <a:ea typeface="黑体" pitchFamily="2" charset="-122"/>
              </a:rPr>
              <a:t>]</a:t>
            </a:r>
            <a:r>
              <a:rPr lang="zh-CN" altLang="en-US" sz="2000" dirty="0">
                <a:ea typeface="黑体" pitchFamily="2" charset="-122"/>
              </a:rPr>
              <a:t>列，约束：</a:t>
            </a:r>
          </a:p>
          <a:p>
            <a:pPr eaLnBrk="1" hangingPunct="1">
              <a:buFont typeface="Wingdings" pitchFamily="2" charset="2"/>
              <a:buNone/>
            </a:pPr>
            <a:r>
              <a:rPr lang="zh-CN" altLang="en-US" sz="2000" dirty="0">
                <a:ea typeface="黑体" pitchFamily="2" charset="-122"/>
              </a:rPr>
              <a:t>   (1) </a:t>
            </a:r>
          </a:p>
          <a:p>
            <a:pPr eaLnBrk="1" hangingPunct="1">
              <a:buFont typeface="Wingdings" pitchFamily="2" charset="2"/>
              <a:buNone/>
            </a:pPr>
            <a:r>
              <a:rPr lang="zh-CN" altLang="en-US" sz="2000" dirty="0">
                <a:ea typeface="黑体" pitchFamily="2" charset="-122"/>
              </a:rPr>
              <a:t>   (2) </a:t>
            </a:r>
          </a:p>
        </p:txBody>
      </p:sp>
      <p:graphicFrame>
        <p:nvGraphicFramePr>
          <p:cNvPr id="2050" name="Object 5"/>
          <p:cNvGraphicFramePr>
            <a:graphicFrameLocks noChangeAspect="1"/>
          </p:cNvGraphicFramePr>
          <p:nvPr/>
        </p:nvGraphicFramePr>
        <p:xfrm>
          <a:off x="1400175" y="4953000"/>
          <a:ext cx="2438400" cy="365125"/>
        </p:xfrm>
        <a:graphic>
          <a:graphicData uri="http://schemas.openxmlformats.org/presentationml/2006/ole">
            <mc:AlternateContent xmlns:mc="http://schemas.openxmlformats.org/markup-compatibility/2006">
              <mc:Choice xmlns:v="urn:schemas-microsoft-com:vml" Requires="v">
                <p:oleObj spid="_x0000_s2138" name="Equation" r:id="rId3" imgW="1358640" imgH="203040" progId="Equation.DSMT4">
                  <p:embed/>
                </p:oleObj>
              </mc:Choice>
              <mc:Fallback>
                <p:oleObj name="Equation" r:id="rId3" imgW="1358640" imgH="20304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175" y="4953000"/>
                        <a:ext cx="24384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6"/>
          <p:cNvGraphicFramePr>
            <a:graphicFrameLocks noChangeAspect="1"/>
          </p:cNvGraphicFramePr>
          <p:nvPr/>
        </p:nvGraphicFramePr>
        <p:xfrm>
          <a:off x="1400175" y="5334000"/>
          <a:ext cx="3395663" cy="365125"/>
        </p:xfrm>
        <a:graphic>
          <a:graphicData uri="http://schemas.openxmlformats.org/presentationml/2006/ole">
            <mc:AlternateContent xmlns:mc="http://schemas.openxmlformats.org/markup-compatibility/2006">
              <mc:Choice xmlns:v="urn:schemas-microsoft-com:vml" Requires="v">
                <p:oleObj spid="_x0000_s2139" name="Equation" r:id="rId5" imgW="1892160" imgH="203040" progId="Equation.DSMT4">
                  <p:embed/>
                </p:oleObj>
              </mc:Choice>
              <mc:Fallback>
                <p:oleObj name="Equation" r:id="rId5" imgW="1892160" imgH="203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0175" y="5334000"/>
                        <a:ext cx="3395663"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z="4800" i="1" dirty="0">
                <a:ea typeface="黑体" pitchFamily="2" charset="-122"/>
              </a:rPr>
              <a:t>n</a:t>
            </a:r>
            <a:r>
              <a:rPr lang="zh-CN" altLang="en-US" sz="4800" dirty="0">
                <a:ea typeface="黑体" pitchFamily="2" charset="-122"/>
              </a:rPr>
              <a:t>后问题 (2)</a:t>
            </a:r>
          </a:p>
        </p:txBody>
      </p:sp>
      <p:sp>
        <p:nvSpPr>
          <p:cNvPr id="13315" name="Rectangle 3"/>
          <p:cNvSpPr>
            <a:spLocks noGrp="1" noChangeArrowheads="1"/>
          </p:cNvSpPr>
          <p:nvPr>
            <p:ph type="body" idx="1"/>
          </p:nvPr>
        </p:nvSpPr>
        <p:spPr>
          <a:xfrm>
            <a:off x="809625" y="2057400"/>
            <a:ext cx="7958138" cy="4038600"/>
          </a:xfrm>
        </p:spPr>
        <p:txBody>
          <a:bodyPr/>
          <a:lstStyle/>
          <a:p>
            <a:pPr eaLnBrk="1" hangingPunct="1">
              <a:lnSpc>
                <a:spcPct val="90000"/>
              </a:lnSpc>
              <a:spcBef>
                <a:spcPct val="0"/>
              </a:spcBef>
              <a:buClrTx/>
              <a:buFontTx/>
              <a:buNone/>
            </a:pPr>
            <a:r>
              <a:rPr lang="en-US" altLang="zh-CN" sz="2000" b="1" i="1" dirty="0">
                <a:solidFill>
                  <a:srgbClr val="0000FF"/>
                </a:solidFill>
                <a:ea typeface="黑体" pitchFamily="2" charset="-122"/>
              </a:rPr>
              <a:t>n</a:t>
            </a:r>
            <a:r>
              <a:rPr lang="zh-CN" altLang="en-US" sz="2000" b="1" dirty="0">
                <a:solidFill>
                  <a:srgbClr val="0000FF"/>
                </a:solidFill>
                <a:ea typeface="黑体" pitchFamily="2" charset="-122"/>
              </a:rPr>
              <a:t>皇后问题的回溯算法</a:t>
            </a:r>
            <a:endParaRPr kumimoji="0" lang="en-US" altLang="zh-CN" sz="2000" dirty="0">
              <a:ea typeface="楷体_GB2312" pitchFamily="49" charset="-122"/>
            </a:endParaRPr>
          </a:p>
          <a:p>
            <a:pPr eaLnBrk="1" hangingPunct="1">
              <a:lnSpc>
                <a:spcPct val="65000"/>
              </a:lnSpc>
              <a:spcBef>
                <a:spcPct val="0"/>
              </a:spcBef>
              <a:buClrTx/>
              <a:buFontTx/>
              <a:buNone/>
            </a:pPr>
            <a:endParaRPr kumimoji="0" lang="en-US" altLang="zh-CN" sz="800" b="1" dirty="0">
              <a:solidFill>
                <a:srgbClr val="000000"/>
              </a:solidFill>
              <a:ea typeface="楷体_GB2312" pitchFamily="49" charset="-122"/>
            </a:endParaRPr>
          </a:p>
          <a:p>
            <a:pPr eaLnBrk="1" hangingPunct="1">
              <a:spcBef>
                <a:spcPct val="0"/>
              </a:spcBef>
              <a:buClrTx/>
              <a:buFontTx/>
              <a:buNone/>
            </a:pPr>
            <a:r>
              <a:rPr kumimoji="0" lang="en-US" altLang="zh-CN" sz="1800" u="sng" dirty="0" err="1">
                <a:solidFill>
                  <a:srgbClr val="000000"/>
                </a:solidFill>
                <a:ea typeface="楷体_GB2312" pitchFamily="49" charset="-122"/>
              </a:rPr>
              <a:t>boolean</a:t>
            </a:r>
            <a:r>
              <a:rPr kumimoji="0" lang="en-US" altLang="zh-CN" sz="1800" u="sng" dirty="0">
                <a:solidFill>
                  <a:srgbClr val="000000"/>
                </a:solidFill>
                <a:ea typeface="楷体_GB2312" pitchFamily="49" charset="-122"/>
              </a:rPr>
              <a:t> place (</a:t>
            </a:r>
            <a:r>
              <a:rPr kumimoji="0" lang="en-US" altLang="zh-CN" sz="1800" i="1" u="sng" dirty="0">
                <a:solidFill>
                  <a:srgbClr val="000000"/>
                </a:solidFill>
                <a:ea typeface="楷体_GB2312" pitchFamily="49" charset="-122"/>
              </a:rPr>
              <a:t>k</a:t>
            </a:r>
            <a:r>
              <a:rPr kumimoji="0" lang="en-US" altLang="zh-CN" sz="1800" u="sng" dirty="0">
                <a:solidFill>
                  <a:srgbClr val="000000"/>
                </a:solidFill>
                <a:ea typeface="楷体_GB2312" pitchFamily="49" charset="-122"/>
              </a:rPr>
              <a:t>)</a:t>
            </a:r>
            <a:endParaRPr kumimoji="0" lang="en-US" altLang="zh-CN" sz="1800" dirty="0">
              <a:solidFill>
                <a:srgbClr val="000000"/>
              </a:solidFill>
              <a:ea typeface="楷体_GB2312" pitchFamily="49" charset="-122"/>
            </a:endParaRPr>
          </a:p>
          <a:p>
            <a:pPr eaLnBrk="1" hangingPunct="1">
              <a:spcBef>
                <a:spcPct val="0"/>
              </a:spcBef>
              <a:buClrTx/>
              <a:buFontTx/>
              <a:buNone/>
            </a:pPr>
            <a:r>
              <a:rPr kumimoji="0" lang="en-US" altLang="zh-CN" sz="1800" dirty="0">
                <a:solidFill>
                  <a:srgbClr val="000000"/>
                </a:solidFill>
                <a:ea typeface="楷体_GB2312" pitchFamily="49" charset="-122"/>
              </a:rPr>
              <a:t>  for </a:t>
            </a:r>
            <a:r>
              <a:rPr kumimoji="0" lang="en-US" altLang="zh-CN" sz="1800" i="1" dirty="0">
                <a:solidFill>
                  <a:srgbClr val="000000"/>
                </a:solidFill>
                <a:ea typeface="楷体_GB2312" pitchFamily="49" charset="-122"/>
              </a:rPr>
              <a:t>j</a:t>
            </a:r>
            <a:r>
              <a:rPr kumimoji="0" lang="en-US" altLang="zh-CN" sz="1800" dirty="0">
                <a:solidFill>
                  <a:srgbClr val="000000"/>
                </a:solidFill>
                <a:ea typeface="楷体_GB2312" pitchFamily="49" charset="-122"/>
              </a:rPr>
              <a:t>=1 to </a:t>
            </a:r>
            <a:r>
              <a:rPr kumimoji="0" lang="en-US" altLang="zh-CN" sz="1800" i="1" dirty="0">
                <a:solidFill>
                  <a:srgbClr val="000000"/>
                </a:solidFill>
                <a:ea typeface="楷体_GB2312" pitchFamily="49" charset="-122"/>
              </a:rPr>
              <a:t>k</a:t>
            </a:r>
            <a:r>
              <a:rPr kumimoji="0" lang="en-US" altLang="zh-CN" sz="1800" dirty="0">
                <a:solidFill>
                  <a:srgbClr val="000000"/>
                </a:solidFill>
                <a:ea typeface="楷体_GB2312" pitchFamily="49" charset="-122"/>
              </a:rPr>
              <a:t> do</a:t>
            </a:r>
          </a:p>
          <a:p>
            <a:pPr eaLnBrk="1" hangingPunct="1">
              <a:spcBef>
                <a:spcPct val="0"/>
              </a:spcBef>
              <a:buClrTx/>
              <a:buFontTx/>
              <a:buNone/>
            </a:pPr>
            <a:r>
              <a:rPr kumimoji="0" lang="en-US" altLang="zh-CN" sz="1800" dirty="0">
                <a:solidFill>
                  <a:srgbClr val="000000"/>
                </a:solidFill>
                <a:ea typeface="楷体_GB2312" pitchFamily="49" charset="-122"/>
              </a:rPr>
              <a:t>    if </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k</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j</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x</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j</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x</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k</a:t>
            </a:r>
            <a:r>
              <a:rPr kumimoji="0" lang="en-US" altLang="zh-CN" sz="1800" dirty="0">
                <a:solidFill>
                  <a:srgbClr val="FF0000"/>
                </a:solidFill>
                <a:ea typeface="楷体_GB2312" pitchFamily="49" charset="-122"/>
              </a:rPr>
              <a:t>]|) or |</a:t>
            </a:r>
            <a:r>
              <a:rPr kumimoji="0" lang="en-US" altLang="zh-CN" sz="1800" i="1" dirty="0">
                <a:solidFill>
                  <a:srgbClr val="FF0000"/>
                </a:solidFill>
                <a:ea typeface="楷体_GB2312" pitchFamily="49" charset="-122"/>
              </a:rPr>
              <a:t>x</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j</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x</a:t>
            </a:r>
            <a:r>
              <a:rPr kumimoji="0" lang="en-US" altLang="zh-CN" sz="1800" dirty="0">
                <a:solidFill>
                  <a:srgbClr val="FF0000"/>
                </a:solidFill>
                <a:ea typeface="楷体_GB2312" pitchFamily="49" charset="-122"/>
              </a:rPr>
              <a:t>[</a:t>
            </a:r>
            <a:r>
              <a:rPr kumimoji="0" lang="en-US" altLang="zh-CN" sz="1800" i="1" dirty="0">
                <a:solidFill>
                  <a:srgbClr val="FF0000"/>
                </a:solidFill>
                <a:ea typeface="楷体_GB2312" pitchFamily="49" charset="-122"/>
              </a:rPr>
              <a:t>k</a:t>
            </a:r>
            <a:r>
              <a:rPr kumimoji="0" lang="en-US" altLang="zh-CN" sz="1800" dirty="0">
                <a:solidFill>
                  <a:srgbClr val="FF0000"/>
                </a:solidFill>
                <a:ea typeface="楷体_GB2312" pitchFamily="49" charset="-122"/>
              </a:rPr>
              <a:t>]|</a:t>
            </a:r>
            <a:r>
              <a:rPr kumimoji="0" lang="en-US" altLang="zh-CN" sz="1800" dirty="0">
                <a:solidFill>
                  <a:srgbClr val="000000"/>
                </a:solidFill>
                <a:ea typeface="楷体_GB2312" pitchFamily="49" charset="-122"/>
              </a:rPr>
              <a:t> then</a:t>
            </a:r>
          </a:p>
          <a:p>
            <a:pPr eaLnBrk="1" hangingPunct="1">
              <a:spcBef>
                <a:spcPct val="0"/>
              </a:spcBef>
              <a:buClrTx/>
              <a:buFontTx/>
              <a:buNone/>
            </a:pPr>
            <a:r>
              <a:rPr kumimoji="0" lang="en-US" altLang="zh-CN" sz="1800" dirty="0">
                <a:solidFill>
                  <a:srgbClr val="000000"/>
                </a:solidFill>
                <a:ea typeface="楷体_GB2312" pitchFamily="49" charset="-122"/>
              </a:rPr>
              <a:t>      return false</a:t>
            </a:r>
          </a:p>
          <a:p>
            <a:pPr eaLnBrk="1" hangingPunct="1">
              <a:spcBef>
                <a:spcPct val="0"/>
              </a:spcBef>
              <a:buClrTx/>
              <a:buFontTx/>
              <a:buNone/>
            </a:pPr>
            <a:r>
              <a:rPr kumimoji="0" lang="en-US" altLang="zh-CN" sz="1800" dirty="0">
                <a:solidFill>
                  <a:srgbClr val="000000"/>
                </a:solidFill>
                <a:ea typeface="楷体_GB2312" pitchFamily="49" charset="-122"/>
              </a:rPr>
              <a:t>    return true</a:t>
            </a:r>
          </a:p>
          <a:p>
            <a:pPr eaLnBrk="1" hangingPunct="1">
              <a:spcBef>
                <a:spcPct val="0"/>
              </a:spcBef>
              <a:buClrTx/>
              <a:buFontTx/>
              <a:buNone/>
            </a:pPr>
            <a:r>
              <a:rPr kumimoji="0" lang="en-US" altLang="zh-CN" sz="1800" dirty="0">
                <a:solidFill>
                  <a:srgbClr val="000000"/>
                </a:solidFill>
                <a:ea typeface="楷体_GB2312" pitchFamily="49" charset="-122"/>
              </a:rPr>
              <a:t>  end for</a:t>
            </a:r>
          </a:p>
          <a:p>
            <a:pPr eaLnBrk="1" hangingPunct="1">
              <a:lnSpc>
                <a:spcPct val="30000"/>
              </a:lnSpc>
              <a:spcBef>
                <a:spcPct val="0"/>
              </a:spcBef>
              <a:buClrTx/>
              <a:buFontTx/>
              <a:buNone/>
            </a:pPr>
            <a:endParaRPr kumimoji="0" lang="en-US" altLang="zh-CN" sz="1800" dirty="0">
              <a:solidFill>
                <a:srgbClr val="000000"/>
              </a:solidFill>
              <a:ea typeface="楷体_GB2312" pitchFamily="49" charset="-122"/>
            </a:endParaRPr>
          </a:p>
          <a:p>
            <a:pPr eaLnBrk="1" hangingPunct="1">
              <a:spcBef>
                <a:spcPct val="0"/>
              </a:spcBef>
              <a:buClrTx/>
              <a:buFontTx/>
              <a:buNone/>
            </a:pPr>
            <a:r>
              <a:rPr kumimoji="0" lang="en-US" altLang="zh-CN" sz="1800" u="sng" dirty="0">
                <a:solidFill>
                  <a:srgbClr val="000000"/>
                </a:solidFill>
                <a:ea typeface="楷体_GB2312" pitchFamily="49" charset="-122"/>
              </a:rPr>
              <a:t>void backtrack (</a:t>
            </a:r>
            <a:r>
              <a:rPr kumimoji="0" lang="en-US" altLang="zh-CN" sz="1800" i="1" u="sng" dirty="0">
                <a:solidFill>
                  <a:srgbClr val="000000"/>
                </a:solidFill>
                <a:ea typeface="楷体_GB2312" pitchFamily="49" charset="-122"/>
              </a:rPr>
              <a:t>t</a:t>
            </a:r>
            <a:r>
              <a:rPr kumimoji="0" lang="en-US" altLang="zh-CN" sz="1800" u="sng" dirty="0">
                <a:solidFill>
                  <a:srgbClr val="000000"/>
                </a:solidFill>
                <a:ea typeface="楷体_GB2312" pitchFamily="49" charset="-122"/>
              </a:rPr>
              <a:t>)</a:t>
            </a:r>
          </a:p>
          <a:p>
            <a:pPr eaLnBrk="1" hangingPunct="1">
              <a:spcBef>
                <a:spcPct val="0"/>
              </a:spcBef>
              <a:buClrTx/>
              <a:buFontTx/>
              <a:buNone/>
            </a:pPr>
            <a:r>
              <a:rPr kumimoji="0" lang="en-US" altLang="zh-CN" sz="1800" dirty="0">
                <a:solidFill>
                  <a:srgbClr val="000000"/>
                </a:solidFill>
                <a:ea typeface="楷体_GB2312" pitchFamily="49" charset="-122"/>
              </a:rPr>
              <a:t>  </a:t>
            </a:r>
            <a:r>
              <a:rPr kumimoji="0" lang="en-US" altLang="zh-CN" sz="1800" dirty="0">
                <a:solidFill>
                  <a:srgbClr val="FF0000"/>
                </a:solidFill>
                <a:ea typeface="楷体_GB2312" pitchFamily="49" charset="-122"/>
              </a:rPr>
              <a:t>if </a:t>
            </a:r>
            <a:r>
              <a:rPr kumimoji="0" lang="en-US" altLang="zh-CN" sz="1800" i="1" dirty="0">
                <a:solidFill>
                  <a:srgbClr val="FF0000"/>
                </a:solidFill>
                <a:ea typeface="楷体_GB2312" pitchFamily="49" charset="-122"/>
              </a:rPr>
              <a:t>t</a:t>
            </a:r>
            <a:r>
              <a:rPr kumimoji="0" lang="en-US" altLang="zh-CN" sz="1800" dirty="0">
                <a:solidFill>
                  <a:srgbClr val="FF0000"/>
                </a:solidFill>
                <a:ea typeface="楷体_GB2312" pitchFamily="49" charset="-122"/>
              </a:rPr>
              <a:t>&gt;</a:t>
            </a:r>
            <a:r>
              <a:rPr kumimoji="0" lang="en-US" altLang="zh-CN" sz="1800" i="1" dirty="0">
                <a:solidFill>
                  <a:srgbClr val="FF0000"/>
                </a:solidFill>
                <a:ea typeface="楷体_GB2312" pitchFamily="49" charset="-122"/>
              </a:rPr>
              <a:t>n</a:t>
            </a:r>
            <a:r>
              <a:rPr kumimoji="0" lang="en-US" altLang="zh-CN" sz="1800" dirty="0">
                <a:solidFill>
                  <a:srgbClr val="FF0000"/>
                </a:solidFill>
                <a:ea typeface="楷体_GB2312" pitchFamily="49" charset="-122"/>
              </a:rPr>
              <a:t> then </a:t>
            </a:r>
            <a:r>
              <a:rPr kumimoji="0" lang="en-US" altLang="zh-CN" sz="1800" i="1" dirty="0">
                <a:solidFill>
                  <a:srgbClr val="000000"/>
                </a:solidFill>
                <a:ea typeface="楷体_GB2312" pitchFamily="49" charset="-122"/>
              </a:rPr>
              <a:t>sum</a:t>
            </a:r>
            <a:r>
              <a:rPr kumimoji="0" lang="en-US" altLang="zh-CN" sz="1800" dirty="0">
                <a:solidFill>
                  <a:srgbClr val="000000"/>
                </a:solidFill>
                <a:ea typeface="楷体_GB2312" pitchFamily="49" charset="-122"/>
              </a:rPr>
              <a:t>←</a:t>
            </a:r>
            <a:r>
              <a:rPr kumimoji="0" lang="en-US" altLang="zh-CN" sz="1800" i="1" dirty="0">
                <a:solidFill>
                  <a:srgbClr val="000000"/>
                </a:solidFill>
                <a:ea typeface="楷体_GB2312" pitchFamily="49" charset="-122"/>
              </a:rPr>
              <a:t>sum</a:t>
            </a:r>
            <a:r>
              <a:rPr kumimoji="0" lang="en-US" altLang="zh-CN" sz="1800" dirty="0">
                <a:solidFill>
                  <a:srgbClr val="000000"/>
                </a:solidFill>
                <a:ea typeface="楷体_GB2312" pitchFamily="49" charset="-122"/>
              </a:rPr>
              <a:t>+1</a:t>
            </a:r>
          </a:p>
          <a:p>
            <a:pPr eaLnBrk="1" hangingPunct="1">
              <a:spcBef>
                <a:spcPct val="0"/>
              </a:spcBef>
              <a:buClrTx/>
              <a:buFontTx/>
              <a:buNone/>
            </a:pPr>
            <a:r>
              <a:rPr kumimoji="0" lang="en-US" altLang="zh-CN" sz="1800" dirty="0">
                <a:solidFill>
                  <a:srgbClr val="000000"/>
                </a:solidFill>
                <a:ea typeface="楷体_GB2312" pitchFamily="49" charset="-122"/>
              </a:rPr>
              <a:t>  else</a:t>
            </a:r>
          </a:p>
          <a:p>
            <a:pPr eaLnBrk="1" hangingPunct="1">
              <a:spcBef>
                <a:spcPct val="0"/>
              </a:spcBef>
              <a:buClrTx/>
              <a:buFontTx/>
              <a:buNone/>
            </a:pPr>
            <a:r>
              <a:rPr kumimoji="0" lang="en-US" altLang="zh-CN" sz="1800" dirty="0">
                <a:solidFill>
                  <a:srgbClr val="000000"/>
                </a:solidFill>
                <a:ea typeface="楷体_GB2312" pitchFamily="49" charset="-122"/>
              </a:rPr>
              <a:t>    for </a:t>
            </a:r>
            <a:r>
              <a:rPr kumimoji="0" lang="en-US" altLang="zh-CN" sz="1800" i="1" dirty="0" err="1">
                <a:solidFill>
                  <a:srgbClr val="000000"/>
                </a:solidFill>
                <a:ea typeface="楷体_GB2312" pitchFamily="49" charset="-122"/>
              </a:rPr>
              <a:t>i</a:t>
            </a:r>
            <a:r>
              <a:rPr kumimoji="0" lang="en-US" altLang="zh-CN" sz="1800" dirty="0">
                <a:solidFill>
                  <a:srgbClr val="000000"/>
                </a:solidFill>
                <a:ea typeface="楷体_GB2312" pitchFamily="49" charset="-122"/>
              </a:rPr>
              <a:t>=1 to </a:t>
            </a:r>
            <a:r>
              <a:rPr kumimoji="0" lang="en-US" altLang="zh-CN" sz="1800" i="1" dirty="0">
                <a:solidFill>
                  <a:srgbClr val="000000"/>
                </a:solidFill>
                <a:ea typeface="楷体_GB2312" pitchFamily="49" charset="-122"/>
              </a:rPr>
              <a:t>n</a:t>
            </a:r>
            <a:r>
              <a:rPr kumimoji="0" lang="en-US" altLang="zh-CN" sz="1800" dirty="0">
                <a:solidFill>
                  <a:srgbClr val="000000"/>
                </a:solidFill>
                <a:ea typeface="楷体_GB2312" pitchFamily="49" charset="-122"/>
              </a:rPr>
              <a:t> do</a:t>
            </a:r>
          </a:p>
          <a:p>
            <a:pPr eaLnBrk="1" hangingPunct="1">
              <a:spcBef>
                <a:spcPct val="0"/>
              </a:spcBef>
              <a:buClrTx/>
              <a:buFontTx/>
              <a:buNone/>
            </a:pPr>
            <a:r>
              <a:rPr kumimoji="0" lang="en-US" altLang="zh-CN" sz="1800" dirty="0">
                <a:solidFill>
                  <a:srgbClr val="000000"/>
                </a:solidFill>
                <a:ea typeface="楷体_GB2312" pitchFamily="49" charset="-122"/>
              </a:rPr>
              <a:t>      </a:t>
            </a:r>
            <a:r>
              <a:rPr kumimoji="0" lang="en-US" altLang="zh-CN" sz="1800" i="1" dirty="0">
                <a:solidFill>
                  <a:srgbClr val="000000"/>
                </a:solidFill>
                <a:ea typeface="楷体_GB2312" pitchFamily="49" charset="-122"/>
              </a:rPr>
              <a:t>x</a:t>
            </a:r>
            <a:r>
              <a:rPr kumimoji="0" lang="en-US" altLang="zh-CN" sz="1800" dirty="0">
                <a:solidFill>
                  <a:srgbClr val="000000"/>
                </a:solidFill>
                <a:ea typeface="楷体_GB2312" pitchFamily="49" charset="-122"/>
              </a:rPr>
              <a:t>[</a:t>
            </a:r>
            <a:r>
              <a:rPr kumimoji="0" lang="en-US" altLang="zh-CN" sz="1800" i="1" dirty="0">
                <a:solidFill>
                  <a:srgbClr val="000000"/>
                </a:solidFill>
                <a:ea typeface="楷体_GB2312" pitchFamily="49" charset="-122"/>
              </a:rPr>
              <a:t>t</a:t>
            </a:r>
            <a:r>
              <a:rPr kumimoji="0" lang="en-US" altLang="zh-CN" sz="1800" dirty="0">
                <a:solidFill>
                  <a:srgbClr val="000000"/>
                </a:solidFill>
                <a:ea typeface="楷体_GB2312" pitchFamily="49" charset="-122"/>
              </a:rPr>
              <a:t>]←</a:t>
            </a:r>
            <a:r>
              <a:rPr kumimoji="0" lang="en-US" altLang="zh-CN" sz="1800" i="1" dirty="0" err="1">
                <a:solidFill>
                  <a:srgbClr val="000000"/>
                </a:solidFill>
                <a:ea typeface="楷体_GB2312" pitchFamily="49" charset="-122"/>
              </a:rPr>
              <a:t>i</a:t>
            </a:r>
            <a:endParaRPr kumimoji="0" lang="en-US" altLang="zh-CN" sz="1800" i="1" dirty="0">
              <a:solidFill>
                <a:srgbClr val="000000"/>
              </a:solidFill>
              <a:ea typeface="楷体_GB2312" pitchFamily="49" charset="-122"/>
            </a:endParaRPr>
          </a:p>
          <a:p>
            <a:pPr eaLnBrk="1" hangingPunct="1">
              <a:spcBef>
                <a:spcPct val="0"/>
              </a:spcBef>
              <a:buClrTx/>
              <a:buFontTx/>
              <a:buNone/>
            </a:pPr>
            <a:r>
              <a:rPr kumimoji="0" lang="en-US" altLang="zh-CN" sz="1800" dirty="0">
                <a:solidFill>
                  <a:srgbClr val="000000"/>
                </a:solidFill>
                <a:ea typeface="楷体_GB2312" pitchFamily="49" charset="-122"/>
              </a:rPr>
              <a:t>      </a:t>
            </a:r>
            <a:r>
              <a:rPr kumimoji="0" lang="en-US" altLang="zh-CN" sz="1800" dirty="0">
                <a:solidFill>
                  <a:srgbClr val="FF0000"/>
                </a:solidFill>
                <a:ea typeface="楷体_GB2312" pitchFamily="49" charset="-122"/>
              </a:rPr>
              <a:t>if place(</a:t>
            </a:r>
            <a:r>
              <a:rPr kumimoji="0" lang="en-US" altLang="zh-CN" sz="1800" i="1" dirty="0">
                <a:solidFill>
                  <a:srgbClr val="FF0000"/>
                </a:solidFill>
                <a:ea typeface="楷体_GB2312" pitchFamily="49" charset="-122"/>
              </a:rPr>
              <a:t>t</a:t>
            </a:r>
            <a:r>
              <a:rPr kumimoji="0" lang="en-US" altLang="zh-CN" sz="1800" dirty="0">
                <a:solidFill>
                  <a:srgbClr val="FF0000"/>
                </a:solidFill>
                <a:ea typeface="楷体_GB2312" pitchFamily="49" charset="-122"/>
              </a:rPr>
              <a:t>) then backtrack(</a:t>
            </a:r>
            <a:r>
              <a:rPr kumimoji="0" lang="en-US" altLang="zh-CN" sz="1800" i="1" dirty="0">
                <a:solidFill>
                  <a:srgbClr val="FF0000"/>
                </a:solidFill>
                <a:ea typeface="楷体_GB2312" pitchFamily="49" charset="-122"/>
              </a:rPr>
              <a:t>t</a:t>
            </a:r>
            <a:r>
              <a:rPr kumimoji="0" lang="en-US" altLang="zh-CN" sz="1800" dirty="0">
                <a:solidFill>
                  <a:srgbClr val="FF0000"/>
                </a:solidFill>
                <a:ea typeface="楷体_GB2312" pitchFamily="49" charset="-122"/>
              </a:rPr>
              <a:t>+1)</a:t>
            </a:r>
          </a:p>
          <a:p>
            <a:pPr eaLnBrk="1" hangingPunct="1">
              <a:spcBef>
                <a:spcPct val="0"/>
              </a:spcBef>
              <a:buClrTx/>
              <a:buFontTx/>
              <a:buNone/>
            </a:pPr>
            <a:r>
              <a:rPr kumimoji="0" lang="en-US" altLang="zh-CN" sz="1800" dirty="0">
                <a:solidFill>
                  <a:srgbClr val="000000"/>
                </a:solidFill>
                <a:ea typeface="楷体_GB2312" pitchFamily="49" charset="-122"/>
              </a:rPr>
              <a:t>    end for</a:t>
            </a:r>
            <a:endParaRPr lang="zh-CN" altLang="en-US" sz="1800" dirty="0">
              <a:solidFill>
                <a:srgbClr val="000000"/>
              </a:solidFill>
            </a:endParaRPr>
          </a:p>
        </p:txBody>
      </p:sp>
      <p:sp>
        <p:nvSpPr>
          <p:cNvPr id="21508" name="AutoShape 4"/>
          <p:cNvSpPr>
            <a:spLocks noChangeArrowheads="1"/>
          </p:cNvSpPr>
          <p:nvPr/>
        </p:nvSpPr>
        <p:spPr bwMode="auto">
          <a:xfrm>
            <a:off x="5364088" y="4679950"/>
            <a:ext cx="3403675" cy="1053306"/>
          </a:xfrm>
          <a:prstGeom prst="cloudCallout">
            <a:avLst>
              <a:gd name="adj1" fmla="val -79653"/>
              <a:gd name="adj2" fmla="val -68056"/>
            </a:avLst>
          </a:prstGeom>
          <a:solidFill>
            <a:schemeClr val="accent1"/>
          </a:solidFill>
          <a:ln w="9525">
            <a:solidFill>
              <a:schemeClr val="tx1"/>
            </a:solidFill>
            <a:round/>
            <a:headEnd/>
            <a:tailEnd/>
          </a:ln>
        </p:spPr>
        <p:txBody>
          <a:bodyPr/>
          <a:lstStyle/>
          <a:p>
            <a:pPr algn="ctr">
              <a:spcAft>
                <a:spcPts val="600"/>
              </a:spcAft>
            </a:pPr>
            <a:r>
              <a:rPr lang="zh-CN" altLang="en-US" dirty="0"/>
              <a:t>时间复杂度：</a:t>
            </a:r>
            <a:r>
              <a:rPr lang="en-US" altLang="zh-CN" b="1" i="1" dirty="0">
                <a:solidFill>
                  <a:srgbClr val="FF0000"/>
                </a:solidFill>
              </a:rPr>
              <a:t>O</a:t>
            </a:r>
            <a:r>
              <a:rPr lang="en-US" altLang="zh-CN" b="1" dirty="0">
                <a:solidFill>
                  <a:srgbClr val="FF0000"/>
                </a:solidFill>
              </a:rPr>
              <a:t>(</a:t>
            </a:r>
            <a:r>
              <a:rPr lang="en-US" altLang="zh-CN" b="1" i="1" dirty="0" err="1">
                <a:solidFill>
                  <a:srgbClr val="FF0000"/>
                </a:solidFill>
              </a:rPr>
              <a:t>n</a:t>
            </a:r>
            <a:r>
              <a:rPr lang="en-US" altLang="zh-CN" b="1" i="1" baseline="30000" dirty="0" err="1">
                <a:solidFill>
                  <a:srgbClr val="FF0000"/>
                </a:solidFill>
              </a:rPr>
              <a:t>n</a:t>
            </a:r>
            <a:r>
              <a:rPr lang="en-US" altLang="zh-CN" b="1" dirty="0">
                <a:solidFill>
                  <a:srgbClr val="FF0000"/>
                </a:solidFill>
              </a:rPr>
              <a:t>)</a:t>
            </a:r>
          </a:p>
          <a:p>
            <a:pPr algn="ctr">
              <a:spcAft>
                <a:spcPts val="600"/>
              </a:spcAft>
            </a:pPr>
            <a:r>
              <a:rPr lang="zh-CN" altLang="en-US" dirty="0"/>
              <a:t>和蛮力法相比？</a:t>
            </a:r>
          </a:p>
        </p:txBody>
      </p:sp>
      <p:sp>
        <p:nvSpPr>
          <p:cNvPr id="21509" name="Rectangle 5"/>
          <p:cNvSpPr>
            <a:spLocks noChangeArrowheads="1"/>
          </p:cNvSpPr>
          <p:nvPr/>
        </p:nvSpPr>
        <p:spPr bwMode="auto">
          <a:xfrm>
            <a:off x="5652120" y="2708920"/>
            <a:ext cx="2304256" cy="1600200"/>
          </a:xfrm>
          <a:prstGeom prst="rect">
            <a:avLst/>
          </a:prstGeom>
          <a:noFill/>
          <a:ln w="9525">
            <a:solidFill>
              <a:schemeClr val="tx1"/>
            </a:solidFill>
            <a:miter lim="800000"/>
            <a:headEnd/>
            <a:tailEnd/>
          </a:ln>
          <a:effectLst/>
        </p:spPr>
        <p:txBody>
          <a:bodyPr wrap="square">
            <a:spAutoFit/>
          </a:bodyPr>
          <a:lstStyle/>
          <a:p>
            <a:pPr>
              <a:buFontTx/>
              <a:buChar char="-"/>
              <a:defRPr/>
            </a:pPr>
            <a:r>
              <a:rPr lang="en-US" altLang="zh-CN" dirty="0">
                <a:latin typeface="+mn-lt"/>
              </a:rPr>
              <a:t> </a:t>
            </a:r>
            <a:r>
              <a:rPr lang="zh-CN" altLang="en-US" dirty="0">
                <a:latin typeface="+mn-lt"/>
              </a:rPr>
              <a:t>初始化：</a:t>
            </a:r>
          </a:p>
          <a:p>
            <a:pPr>
              <a:defRPr/>
            </a:pPr>
            <a:r>
              <a:rPr lang="en-US" altLang="zh-CN" dirty="0">
                <a:latin typeface="+mn-lt"/>
              </a:rPr>
              <a:t>    </a:t>
            </a:r>
            <a:r>
              <a:rPr lang="en-US" altLang="zh-CN" sz="1800" dirty="0">
                <a:solidFill>
                  <a:srgbClr val="000000"/>
                </a:solidFill>
                <a:latin typeface="+mn-lt"/>
              </a:rPr>
              <a:t>for </a:t>
            </a:r>
            <a:r>
              <a:rPr lang="en-US" altLang="zh-CN" sz="1800" i="1" dirty="0">
                <a:solidFill>
                  <a:srgbClr val="000000"/>
                </a:solidFill>
                <a:latin typeface="+mn-lt"/>
              </a:rPr>
              <a:t>i</a:t>
            </a:r>
            <a:r>
              <a:rPr kumimoji="0" lang="en-US" altLang="zh-CN" sz="1800" dirty="0">
                <a:solidFill>
                  <a:srgbClr val="000000"/>
                </a:solidFill>
                <a:ea typeface="楷体_GB2312" pitchFamily="49" charset="-122"/>
              </a:rPr>
              <a:t>←</a:t>
            </a:r>
            <a:r>
              <a:rPr lang="en-US" altLang="zh-CN" sz="1800" dirty="0">
                <a:solidFill>
                  <a:srgbClr val="000000"/>
                </a:solidFill>
                <a:latin typeface="+mn-lt"/>
              </a:rPr>
              <a:t>0 to </a:t>
            </a:r>
            <a:r>
              <a:rPr lang="en-US" altLang="zh-CN" sz="1800" i="1" dirty="0">
                <a:solidFill>
                  <a:srgbClr val="000000"/>
                </a:solidFill>
                <a:latin typeface="+mn-lt"/>
              </a:rPr>
              <a:t>n</a:t>
            </a:r>
            <a:r>
              <a:rPr lang="en-US" altLang="zh-CN" sz="1800" dirty="0">
                <a:solidFill>
                  <a:srgbClr val="000000"/>
                </a:solidFill>
                <a:latin typeface="+mn-lt"/>
              </a:rPr>
              <a:t> do </a:t>
            </a:r>
          </a:p>
          <a:p>
            <a:pPr>
              <a:defRPr/>
            </a:pPr>
            <a:r>
              <a:rPr lang="en-US" altLang="zh-CN" sz="1800" dirty="0">
                <a:solidFill>
                  <a:srgbClr val="000000"/>
                </a:solidFill>
                <a:latin typeface="+mn-lt"/>
              </a:rPr>
              <a:t>       </a:t>
            </a:r>
            <a:r>
              <a:rPr lang="en-US" altLang="zh-CN" sz="1800" i="1" dirty="0">
                <a:solidFill>
                  <a:srgbClr val="000000"/>
                </a:solidFill>
                <a:latin typeface="+mn-lt"/>
              </a:rPr>
              <a:t>x</a:t>
            </a:r>
            <a:r>
              <a:rPr lang="en-US" altLang="zh-CN" sz="1800" dirty="0">
                <a:solidFill>
                  <a:srgbClr val="000000"/>
                </a:solidFill>
                <a:latin typeface="+mn-lt"/>
              </a:rPr>
              <a:t>[</a:t>
            </a:r>
            <a:r>
              <a:rPr lang="en-US" altLang="zh-CN" sz="1800" i="1" dirty="0" err="1">
                <a:solidFill>
                  <a:srgbClr val="000000"/>
                </a:solidFill>
                <a:latin typeface="+mn-lt"/>
              </a:rPr>
              <a:t>i</a:t>
            </a:r>
            <a:r>
              <a:rPr lang="en-US" altLang="zh-CN" sz="1800" dirty="0">
                <a:solidFill>
                  <a:srgbClr val="000000"/>
                </a:solidFill>
                <a:latin typeface="+mn-lt"/>
              </a:rPr>
              <a:t>]</a:t>
            </a:r>
            <a:r>
              <a:rPr kumimoji="0" lang="en-US" altLang="zh-CN" sz="1800" dirty="0">
                <a:solidFill>
                  <a:srgbClr val="000000"/>
                </a:solidFill>
                <a:ea typeface="楷体_GB2312" pitchFamily="49" charset="-122"/>
              </a:rPr>
              <a:t>←</a:t>
            </a:r>
            <a:r>
              <a:rPr lang="en-US" altLang="zh-CN" sz="1800" dirty="0">
                <a:solidFill>
                  <a:srgbClr val="000000"/>
                </a:solidFill>
                <a:latin typeface="+mn-lt"/>
              </a:rPr>
              <a:t>0</a:t>
            </a:r>
          </a:p>
          <a:p>
            <a:pPr>
              <a:buFontTx/>
              <a:buChar char="-"/>
              <a:defRPr/>
            </a:pPr>
            <a:r>
              <a:rPr lang="zh-CN" altLang="en-US" dirty="0">
                <a:latin typeface="+mn-lt"/>
              </a:rPr>
              <a:t> 调用：</a:t>
            </a:r>
          </a:p>
          <a:p>
            <a:pPr>
              <a:defRPr/>
            </a:pPr>
            <a:r>
              <a:rPr lang="en-US" altLang="zh-CN" dirty="0">
                <a:latin typeface="+mn-lt"/>
              </a:rPr>
              <a:t>    </a:t>
            </a:r>
            <a:r>
              <a:rPr lang="en-US" altLang="zh-CN" sz="1800" dirty="0">
                <a:solidFill>
                  <a:srgbClr val="000000"/>
                </a:solidFill>
                <a:latin typeface="+mn-lt"/>
              </a:rPr>
              <a:t>backtrack(1)</a:t>
            </a:r>
            <a:endParaRPr lang="zh-CN" altLang="en-US" sz="1800" dirty="0">
              <a:solidFill>
                <a:srgbClr val="000000"/>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F7B9E3-1018-4B01-9465-48B49A935395}"/>
              </a:ext>
            </a:extLst>
          </p:cNvPr>
          <p:cNvSpPr>
            <a:spLocks noGrp="1"/>
          </p:cNvSpPr>
          <p:nvPr>
            <p:ph type="title"/>
          </p:nvPr>
        </p:nvSpPr>
        <p:spPr/>
        <p:txBody>
          <a:bodyPr/>
          <a:lstStyle/>
          <a:p>
            <a:r>
              <a:rPr lang="en-US" altLang="zh-CN" i="1" dirty="0">
                <a:ea typeface="黑体" pitchFamily="2" charset="-122"/>
              </a:rPr>
              <a:t>n</a:t>
            </a:r>
            <a:r>
              <a:rPr lang="zh-CN" altLang="en-US" dirty="0">
                <a:ea typeface="黑体" pitchFamily="2" charset="-122"/>
              </a:rPr>
              <a:t>后问题 (</a:t>
            </a:r>
            <a:r>
              <a:rPr lang="en-US" altLang="zh-CN" dirty="0">
                <a:ea typeface="黑体" pitchFamily="2" charset="-122"/>
              </a:rPr>
              <a:t>3</a:t>
            </a:r>
            <a:r>
              <a:rPr lang="zh-CN" altLang="en-US" dirty="0">
                <a:ea typeface="黑体" pitchFamily="2" charset="-122"/>
              </a:rPr>
              <a:t>)</a:t>
            </a:r>
            <a:endParaRPr lang="zh-CN" altLang="en-US" dirty="0"/>
          </a:p>
        </p:txBody>
      </p:sp>
      <p:sp>
        <p:nvSpPr>
          <p:cNvPr id="3" name="内容占位符 2">
            <a:extLst>
              <a:ext uri="{FF2B5EF4-FFF2-40B4-BE49-F238E27FC236}">
                <a16:creationId xmlns:a16="http://schemas.microsoft.com/office/drawing/2014/main" id="{EF86B28A-4994-4D10-BD76-034FDC49EEBD}"/>
              </a:ext>
            </a:extLst>
          </p:cNvPr>
          <p:cNvSpPr>
            <a:spLocks noGrp="1"/>
          </p:cNvSpPr>
          <p:nvPr>
            <p:ph idx="1"/>
          </p:nvPr>
        </p:nvSpPr>
        <p:spPr>
          <a:xfrm>
            <a:off x="899592" y="1752600"/>
            <a:ext cx="1602135" cy="4107160"/>
          </a:xfrm>
        </p:spPr>
        <p:txBody>
          <a:bodyPr/>
          <a:lstStyle/>
          <a:p>
            <a:pPr>
              <a:lnSpc>
                <a:spcPts val="2800"/>
              </a:lnSpc>
            </a:pPr>
            <a:r>
              <a:rPr lang="en-US" altLang="zh-CN" sz="2000" dirty="0">
                <a:solidFill>
                  <a:srgbClr val="0000FF"/>
                </a:solidFill>
                <a:ea typeface="黑体" panose="02010609060101010101" pitchFamily="49" charset="-122"/>
              </a:rPr>
              <a:t>4-</a:t>
            </a:r>
            <a:r>
              <a:rPr lang="zh-CN" altLang="en-US" sz="2000" dirty="0">
                <a:solidFill>
                  <a:srgbClr val="0000FF"/>
                </a:solidFill>
                <a:ea typeface="黑体" panose="02010609060101010101" pitchFamily="49" charset="-122"/>
              </a:rPr>
              <a:t>后问题的回溯法求解示例</a:t>
            </a:r>
          </a:p>
        </p:txBody>
      </p:sp>
      <p:pic>
        <p:nvPicPr>
          <p:cNvPr id="4" name="图片 3">
            <a:extLst>
              <a:ext uri="{FF2B5EF4-FFF2-40B4-BE49-F238E27FC236}">
                <a16:creationId xmlns:a16="http://schemas.microsoft.com/office/drawing/2014/main" id="{36933B11-6ED9-4A88-9FA4-69FF7159A3E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339752" y="1752600"/>
            <a:ext cx="6336704" cy="4988768"/>
          </a:xfrm>
          <a:prstGeom prst="rect">
            <a:avLst/>
          </a:prstGeom>
        </p:spPr>
      </p:pic>
      <p:sp>
        <p:nvSpPr>
          <p:cNvPr id="5" name="矩形 4">
            <a:extLst>
              <a:ext uri="{FF2B5EF4-FFF2-40B4-BE49-F238E27FC236}">
                <a16:creationId xmlns:a16="http://schemas.microsoft.com/office/drawing/2014/main" id="{3ACED444-DCD0-4E19-8BE9-3857D37FB3F2}"/>
              </a:ext>
            </a:extLst>
          </p:cNvPr>
          <p:cNvSpPr/>
          <p:nvPr/>
        </p:nvSpPr>
        <p:spPr>
          <a:xfrm>
            <a:off x="1042677" y="4653136"/>
            <a:ext cx="1315963" cy="969496"/>
          </a:xfrm>
          <a:prstGeom prst="rect">
            <a:avLst/>
          </a:prstGeom>
        </p:spPr>
        <p:txBody>
          <a:bodyPr wrap="square">
            <a:spAutoFit/>
          </a:bodyPr>
          <a:lstStyle/>
          <a:p>
            <a:pPr algn="ctr"/>
            <a:r>
              <a:rPr lang="zh-CN" altLang="zh-CN" sz="1900" kern="100" dirty="0">
                <a:solidFill>
                  <a:srgbClr val="00B050"/>
                </a:solidFill>
                <a:ea typeface="黑体" panose="02010609060101010101" pitchFamily="49" charset="-122"/>
                <a:cs typeface="Times New Roman" panose="02020603050405020304" pitchFamily="18" charset="0"/>
              </a:rPr>
              <a:t>生成子集树中的</a:t>
            </a:r>
            <a:r>
              <a:rPr lang="en-US" altLang="zh-CN" sz="1900" kern="100" dirty="0">
                <a:solidFill>
                  <a:srgbClr val="00B050"/>
                </a:solidFill>
                <a:ea typeface="黑体" panose="02010609060101010101" pitchFamily="49" charset="-122"/>
              </a:rPr>
              <a:t>27</a:t>
            </a:r>
            <a:r>
              <a:rPr lang="zh-CN" altLang="zh-CN" sz="1900" kern="100" dirty="0">
                <a:solidFill>
                  <a:srgbClr val="00B050"/>
                </a:solidFill>
                <a:ea typeface="黑体" panose="02010609060101010101" pitchFamily="49" charset="-122"/>
                <a:cs typeface="Times New Roman" panose="02020603050405020304" pitchFamily="18" charset="0"/>
              </a:rPr>
              <a:t>个节点</a:t>
            </a:r>
            <a:endParaRPr lang="zh-CN" altLang="en-US" sz="1900" dirty="0">
              <a:solidFill>
                <a:srgbClr val="00B050"/>
              </a:solidFill>
            </a:endParaRPr>
          </a:p>
        </p:txBody>
      </p:sp>
    </p:spTree>
    <p:extLst>
      <p:ext uri="{BB962C8B-B14F-4D97-AF65-F5344CB8AC3E}">
        <p14:creationId xmlns:p14="http://schemas.microsoft.com/office/powerpoint/2010/main" val="1879283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B35C69-F386-4557-8134-0FC082DC440F}"/>
              </a:ext>
            </a:extLst>
          </p:cNvPr>
          <p:cNvSpPr>
            <a:spLocks noGrp="1"/>
          </p:cNvSpPr>
          <p:nvPr>
            <p:ph type="title"/>
          </p:nvPr>
        </p:nvSpPr>
        <p:spPr/>
        <p:txBody>
          <a:bodyPr/>
          <a:lstStyle/>
          <a:p>
            <a:r>
              <a:rPr lang="en-US" altLang="zh-CN" i="1" dirty="0">
                <a:ea typeface="黑体" pitchFamily="2" charset="-122"/>
              </a:rPr>
              <a:t>n</a:t>
            </a:r>
            <a:r>
              <a:rPr lang="zh-CN" altLang="en-US" dirty="0">
                <a:ea typeface="黑体" pitchFamily="2" charset="-122"/>
              </a:rPr>
              <a:t>后问题 (</a:t>
            </a:r>
            <a:r>
              <a:rPr lang="en-US" altLang="zh-CN" dirty="0">
                <a:ea typeface="黑体" pitchFamily="2" charset="-122"/>
              </a:rPr>
              <a:t>4</a:t>
            </a:r>
            <a:r>
              <a:rPr lang="zh-CN" altLang="en-US" dirty="0">
                <a:ea typeface="黑体" pitchFamily="2" charset="-122"/>
              </a:rPr>
              <a:t>)</a:t>
            </a:r>
            <a:endParaRPr lang="zh-CN" altLang="en-US" dirty="0"/>
          </a:p>
        </p:txBody>
      </p:sp>
      <p:sp>
        <p:nvSpPr>
          <p:cNvPr id="5" name="内容占位符 2">
            <a:extLst>
              <a:ext uri="{FF2B5EF4-FFF2-40B4-BE49-F238E27FC236}">
                <a16:creationId xmlns:a16="http://schemas.microsoft.com/office/drawing/2014/main" id="{4072DA82-A3CE-4E14-B61B-7D5EE4394FC4}"/>
              </a:ext>
            </a:extLst>
          </p:cNvPr>
          <p:cNvSpPr>
            <a:spLocks noGrp="1"/>
          </p:cNvSpPr>
          <p:nvPr>
            <p:ph idx="1"/>
          </p:nvPr>
        </p:nvSpPr>
        <p:spPr>
          <a:xfrm>
            <a:off x="998625" y="1752600"/>
            <a:ext cx="1602135" cy="4107160"/>
          </a:xfrm>
        </p:spPr>
        <p:txBody>
          <a:bodyPr/>
          <a:lstStyle/>
          <a:p>
            <a:pPr>
              <a:lnSpc>
                <a:spcPts val="2800"/>
              </a:lnSpc>
            </a:pPr>
            <a:r>
              <a:rPr lang="en-US" altLang="zh-CN" sz="2000" dirty="0">
                <a:solidFill>
                  <a:srgbClr val="0000FF"/>
                </a:solidFill>
                <a:ea typeface="黑体" panose="02010609060101010101" pitchFamily="49" charset="-122"/>
              </a:rPr>
              <a:t>4-</a:t>
            </a:r>
            <a:r>
              <a:rPr lang="zh-CN" altLang="en-US" sz="2000" dirty="0">
                <a:solidFill>
                  <a:srgbClr val="0000FF"/>
                </a:solidFill>
                <a:ea typeface="黑体" panose="02010609060101010101" pitchFamily="49" charset="-122"/>
              </a:rPr>
              <a:t>后问题的蛮力法求解示例</a:t>
            </a:r>
          </a:p>
        </p:txBody>
      </p:sp>
      <p:pic>
        <p:nvPicPr>
          <p:cNvPr id="6" name="图片 5">
            <a:extLst>
              <a:ext uri="{FF2B5EF4-FFF2-40B4-BE49-F238E27FC236}">
                <a16:creationId xmlns:a16="http://schemas.microsoft.com/office/drawing/2014/main" id="{77A51355-1FF4-41AC-A385-D96D8FE92CF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699792" y="1844824"/>
            <a:ext cx="6192688" cy="4765080"/>
          </a:xfrm>
          <a:prstGeom prst="rect">
            <a:avLst/>
          </a:prstGeom>
        </p:spPr>
      </p:pic>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D29F21CA-5091-42BC-BAD0-732C93C1837D}"/>
                  </a:ext>
                </a:extLst>
              </p:cNvPr>
              <p:cNvSpPr/>
              <p:nvPr/>
            </p:nvSpPr>
            <p:spPr>
              <a:xfrm>
                <a:off x="1115616" y="3068960"/>
                <a:ext cx="1584176" cy="969496"/>
              </a:xfrm>
              <a:prstGeom prst="rect">
                <a:avLst/>
              </a:prstGeom>
            </p:spPr>
            <p:txBody>
              <a:bodyPr wrap="square">
                <a:spAutoFit/>
              </a:bodyPr>
              <a:lstStyle/>
              <a:p>
                <a:pPr algn="ctr"/>
                <a:r>
                  <a:rPr lang="zh-CN" altLang="zh-CN" sz="1900" kern="100" dirty="0">
                    <a:solidFill>
                      <a:srgbClr val="00B050"/>
                    </a:solidFill>
                    <a:ea typeface="黑体" panose="02010609060101010101" pitchFamily="49" charset="-122"/>
                    <a:cs typeface="Times New Roman" panose="02020603050405020304" pitchFamily="18" charset="0"/>
                  </a:rPr>
                  <a:t>需</a:t>
                </a:r>
                <a14:m>
                  <m:oMath xmlns:m="http://schemas.openxmlformats.org/officeDocument/2006/math">
                    <m:r>
                      <a:rPr lang="en-US" altLang="zh-CN" sz="1900" kern="100">
                        <a:solidFill>
                          <a:srgbClr val="00B050"/>
                        </a:solidFill>
                        <a:latin typeface="Cambria Math" panose="02040503050406030204" pitchFamily="18" charset="0"/>
                        <a:ea typeface="宋体" panose="02010600030101010101" pitchFamily="2" charset="-122"/>
                        <a:cs typeface="Times New Roman" panose="02020603050405020304" pitchFamily="18" charset="0"/>
                      </a:rPr>
                      <m:t>4!</m:t>
                    </m:r>
                  </m:oMath>
                </a14:m>
                <a:r>
                  <a:rPr lang="zh-CN" altLang="zh-CN" sz="1900" kern="100" dirty="0">
                    <a:solidFill>
                      <a:srgbClr val="00B050"/>
                    </a:solidFill>
                    <a:ea typeface="黑体" panose="02010609060101010101" pitchFamily="49" charset="-122"/>
                    <a:cs typeface="Times New Roman" panose="02020603050405020304" pitchFamily="18" charset="0"/>
                  </a:rPr>
                  <a:t>次搜索便可找到问题的一个解</a:t>
                </a:r>
                <a:endParaRPr lang="zh-CN" altLang="en-US" sz="1900" dirty="0">
                  <a:solidFill>
                    <a:srgbClr val="00B050"/>
                  </a:solidFill>
                </a:endParaRPr>
              </a:p>
            </p:txBody>
          </p:sp>
        </mc:Choice>
        <mc:Fallback xmlns="">
          <p:sp>
            <p:nvSpPr>
              <p:cNvPr id="7" name="矩形 6">
                <a:extLst>
                  <a:ext uri="{FF2B5EF4-FFF2-40B4-BE49-F238E27FC236}">
                    <a16:creationId xmlns:a16="http://schemas.microsoft.com/office/drawing/2014/main" id="{D29F21CA-5091-42BC-BAD0-732C93C1837D}"/>
                  </a:ext>
                </a:extLst>
              </p:cNvPr>
              <p:cNvSpPr>
                <a:spLocks noRot="1" noChangeAspect="1" noMove="1" noResize="1" noEditPoints="1" noAdjustHandles="1" noChangeArrowheads="1" noChangeShapeType="1" noTextEdit="1"/>
              </p:cNvSpPr>
              <p:nvPr/>
            </p:nvSpPr>
            <p:spPr>
              <a:xfrm>
                <a:off x="1115616" y="3068960"/>
                <a:ext cx="1584176" cy="969496"/>
              </a:xfrm>
              <a:prstGeom prst="rect">
                <a:avLst/>
              </a:prstGeom>
              <a:blipFill>
                <a:blip r:embed="rId3"/>
                <a:stretch>
                  <a:fillRect t="-4403" b="-8805"/>
                </a:stretch>
              </a:blipFill>
            </p:spPr>
            <p:txBody>
              <a:bodyPr/>
              <a:lstStyle/>
              <a:p>
                <a:r>
                  <a:rPr lang="zh-CN" altLang="en-US">
                    <a:noFill/>
                  </a:rPr>
                  <a:t> </a:t>
                </a:r>
              </a:p>
            </p:txBody>
          </p:sp>
        </mc:Fallback>
      </mc:AlternateContent>
      <p:sp>
        <p:nvSpPr>
          <p:cNvPr id="8" name="对话气泡: 圆角矩形 7">
            <a:extLst>
              <a:ext uri="{FF2B5EF4-FFF2-40B4-BE49-F238E27FC236}">
                <a16:creationId xmlns:a16="http://schemas.microsoft.com/office/drawing/2014/main" id="{48E68770-66ED-4C52-BB2B-55DA9A59A369}"/>
              </a:ext>
            </a:extLst>
          </p:cNvPr>
          <p:cNvSpPr/>
          <p:nvPr/>
        </p:nvSpPr>
        <p:spPr bwMode="auto">
          <a:xfrm>
            <a:off x="728552" y="4509120"/>
            <a:ext cx="1872208" cy="720080"/>
          </a:xfrm>
          <a:prstGeom prst="wedgeRoundRectCallout">
            <a:avLst>
              <a:gd name="adj1" fmla="val 49412"/>
              <a:gd name="adj2" fmla="val -7881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CN" altLang="en-US" sz="1800" b="0" i="0" u="none" strike="noStrike" cap="none" normalizeH="0" baseline="0" dirty="0">
                <a:ln>
                  <a:noFill/>
                </a:ln>
                <a:solidFill>
                  <a:srgbClr val="FF0000"/>
                </a:solidFill>
                <a:effectLst/>
                <a:latin typeface="Times New Roman" pitchFamily="18" charset="0"/>
                <a:ea typeface="黑体" pitchFamily="2" charset="-122"/>
              </a:rPr>
              <a:t>回溯法与蛮力法</a:t>
            </a:r>
            <a:endParaRPr kumimoji="1" lang="en-US" altLang="zh-CN" sz="1800" b="0" i="0" u="none" strike="noStrike" cap="none" normalizeH="0" baseline="0" dirty="0">
              <a:ln>
                <a:noFill/>
              </a:ln>
              <a:solidFill>
                <a:srgbClr val="FF0000"/>
              </a:solidFill>
              <a:effectLst/>
              <a:latin typeface="Times New Roman" pitchFamily="18" charset="0"/>
              <a:ea typeface="黑体" pitchFamily="2" charset="-122"/>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zh-CN" altLang="en-US" sz="1800" b="0" i="0" u="none" strike="noStrike" cap="none" normalizeH="0" baseline="0" dirty="0">
                <a:ln>
                  <a:noFill/>
                </a:ln>
                <a:solidFill>
                  <a:srgbClr val="FF0000"/>
                </a:solidFill>
                <a:effectLst/>
                <a:latin typeface="Times New Roman" pitchFamily="18" charset="0"/>
                <a:ea typeface="黑体" pitchFamily="2" charset="-122"/>
              </a:rPr>
              <a:t>相比，优势何在？</a:t>
            </a:r>
          </a:p>
        </p:txBody>
      </p:sp>
    </p:spTree>
    <p:extLst>
      <p:ext uri="{BB962C8B-B14F-4D97-AF65-F5344CB8AC3E}">
        <p14:creationId xmlns:p14="http://schemas.microsoft.com/office/powerpoint/2010/main" val="68260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39BECF-43E6-4CFA-B2C8-CCC4297EDC80}"/>
              </a:ext>
            </a:extLst>
          </p:cNvPr>
          <p:cNvSpPr>
            <a:spLocks noGrp="1"/>
          </p:cNvSpPr>
          <p:nvPr>
            <p:ph type="title"/>
          </p:nvPr>
        </p:nvSpPr>
        <p:spPr/>
        <p:txBody>
          <a:bodyPr/>
          <a:lstStyle/>
          <a:p>
            <a:r>
              <a:rPr lang="en-US" altLang="zh-CN" i="1" dirty="0">
                <a:ea typeface="黑体" pitchFamily="2" charset="-122"/>
              </a:rPr>
              <a:t>n</a:t>
            </a:r>
            <a:r>
              <a:rPr lang="zh-CN" altLang="en-US" dirty="0">
                <a:ea typeface="黑体" pitchFamily="2" charset="-122"/>
              </a:rPr>
              <a:t>后问题 (</a:t>
            </a:r>
            <a:r>
              <a:rPr lang="en-US" altLang="zh-CN" dirty="0">
                <a:ea typeface="黑体" pitchFamily="2" charset="-122"/>
              </a:rPr>
              <a:t>5</a:t>
            </a:r>
            <a:r>
              <a:rPr lang="zh-CN" altLang="en-US" dirty="0">
                <a:ea typeface="黑体" pitchFamily="2" charset="-122"/>
              </a:rPr>
              <a:t>)</a:t>
            </a:r>
            <a:endParaRPr lang="zh-CN" altLang="en-US" dirty="0"/>
          </a:p>
        </p:txBody>
      </p:sp>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405C63F7-885E-4EC9-ADD7-7DD3AE6B5527}"/>
                  </a:ext>
                </a:extLst>
              </p:cNvPr>
              <p:cNvSpPr/>
              <p:nvPr/>
            </p:nvSpPr>
            <p:spPr>
              <a:xfrm>
                <a:off x="755576" y="1972400"/>
                <a:ext cx="8280920" cy="3756093"/>
              </a:xfrm>
              <a:prstGeom prst="rect">
                <a:avLst/>
              </a:prstGeom>
            </p:spPr>
            <p:txBody>
              <a:bodyPr wrap="square">
                <a:spAutoFit/>
              </a:bodyPr>
              <a:lstStyle/>
              <a:p>
                <a:pPr>
                  <a:lnSpc>
                    <a:spcPts val="2700"/>
                  </a:lnSpc>
                  <a:spcAft>
                    <a:spcPts val="600"/>
                  </a:spcAft>
                </a:pPr>
                <a:r>
                  <a:rPr lang="zh-CN" altLang="en-US" b="1" kern="100" dirty="0">
                    <a:solidFill>
                      <a:srgbClr val="0000FF"/>
                    </a:solidFill>
                    <a:latin typeface="+mn-lt"/>
                    <a:ea typeface="黑体" panose="02010609060101010101" pitchFamily="49" charset="-122"/>
                    <a:cs typeface="Times New Roman" panose="02020603050405020304" pitchFamily="18" charset="0"/>
                  </a:rPr>
                  <a:t>回溯法与蛮力法的时间复杂度比较：</a:t>
                </a:r>
                <a:endParaRPr lang="en-US" altLang="zh-CN" b="1" kern="100" dirty="0">
                  <a:solidFill>
                    <a:srgbClr val="0000FF"/>
                  </a:solidFill>
                  <a:latin typeface="+mn-lt"/>
                  <a:ea typeface="黑体" panose="02010609060101010101" pitchFamily="49" charset="-122"/>
                  <a:cs typeface="Times New Roman" panose="02020603050405020304" pitchFamily="18" charset="0"/>
                </a:endParaRPr>
              </a:p>
              <a:p>
                <a:pPr marL="342900" indent="-342900">
                  <a:lnSpc>
                    <a:spcPts val="2700"/>
                  </a:lnSpc>
                  <a:spcAft>
                    <a:spcPts val="400"/>
                  </a:spcAft>
                  <a:buSzPct val="50000"/>
                  <a:buFont typeface="Wingdings" panose="05000000000000000000" pitchFamily="2" charset="2"/>
                  <a:buChar char="u"/>
                </a:pPr>
                <a:r>
                  <a:rPr lang="zh-CN" altLang="zh-CN" sz="1900" kern="100" dirty="0">
                    <a:solidFill>
                      <a:srgbClr val="002060"/>
                    </a:solidFill>
                    <a:latin typeface="+mn-lt"/>
                    <a:ea typeface="黑体" panose="02010609060101010101" pitchFamily="49" charset="-122"/>
                    <a:cs typeface="Times New Roman" panose="02020603050405020304" pitchFamily="18" charset="0"/>
                  </a:rPr>
                  <a:t>使用递归回溯法求解</a:t>
                </a:r>
                <a:r>
                  <a:rPr lang="en-US" altLang="zh-CN" sz="1900" kern="100" dirty="0">
                    <a:solidFill>
                      <a:srgbClr val="002060"/>
                    </a:solidFill>
                    <a:latin typeface="+mn-lt"/>
                    <a:ea typeface="黑体" panose="02010609060101010101" pitchFamily="49" charset="-122"/>
                  </a:rPr>
                  <a:t>n-</a:t>
                </a:r>
                <a:r>
                  <a:rPr lang="zh-CN" altLang="zh-CN" sz="1900" kern="100" dirty="0">
                    <a:solidFill>
                      <a:srgbClr val="002060"/>
                    </a:solidFill>
                    <a:latin typeface="+mn-lt"/>
                    <a:ea typeface="黑体" panose="02010609060101010101" pitchFamily="49" charset="-122"/>
                    <a:cs typeface="Times New Roman" panose="02020603050405020304" pitchFamily="18" charset="0"/>
                  </a:rPr>
                  <a:t>后问题的时间复杂度为</a:t>
                </a:r>
                <a14:m>
                  <m:oMath xmlns:m="http://schemas.openxmlformats.org/officeDocument/2006/math">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𝑂</m:t>
                    </m:r>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1900" i="1">
                            <a:solidFill>
                              <a:srgbClr val="00206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𝑛</m:t>
                        </m:r>
                      </m:sup>
                    </m:sSup>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，使用蛮力法求解</a:t>
                </a:r>
                <a:r>
                  <a:rPr lang="en-US" altLang="zh-CN" sz="1900" kern="100" dirty="0">
                    <a:solidFill>
                      <a:srgbClr val="002060"/>
                    </a:solidFill>
                    <a:latin typeface="+mn-lt"/>
                    <a:ea typeface="黑体" panose="02010609060101010101" pitchFamily="49" charset="-122"/>
                  </a:rPr>
                  <a:t>n-</a:t>
                </a:r>
                <a:r>
                  <a:rPr lang="zh-CN" altLang="zh-CN" sz="1900" kern="100" dirty="0">
                    <a:solidFill>
                      <a:srgbClr val="002060"/>
                    </a:solidFill>
                    <a:latin typeface="+mn-lt"/>
                    <a:ea typeface="黑体" panose="02010609060101010101" pitchFamily="49" charset="-122"/>
                    <a:cs typeface="Times New Roman" panose="02020603050405020304" pitchFamily="18" charset="0"/>
                  </a:rPr>
                  <a:t>后问题的时间复杂度为</a:t>
                </a:r>
                <a14:m>
                  <m:oMath xmlns:m="http://schemas.openxmlformats.org/officeDocument/2006/math">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𝑂</m:t>
                    </m:r>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，但与蛮力法相比，递归的回溯法可通过剪枝函数将不需遍历的子树删减。</a:t>
                </a:r>
                <a:endParaRPr lang="en-US" altLang="zh-CN" sz="1900" kern="100" dirty="0">
                  <a:solidFill>
                    <a:srgbClr val="002060"/>
                  </a:solidFill>
                  <a:latin typeface="+mn-lt"/>
                  <a:ea typeface="黑体" panose="02010609060101010101" pitchFamily="49" charset="-122"/>
                  <a:cs typeface="Times New Roman" panose="02020603050405020304" pitchFamily="18" charset="0"/>
                </a:endParaRPr>
              </a:p>
              <a:p>
                <a:pPr marL="342900" indent="-342900">
                  <a:lnSpc>
                    <a:spcPts val="2700"/>
                  </a:lnSpc>
                  <a:spcAft>
                    <a:spcPts val="400"/>
                  </a:spcAft>
                  <a:buSzPct val="50000"/>
                  <a:buFont typeface="Wingdings" panose="05000000000000000000" pitchFamily="2" charset="2"/>
                  <a:buChar char="u"/>
                </a:pPr>
                <a:r>
                  <a:rPr lang="zh-CN" altLang="zh-CN" sz="1900" kern="100" dirty="0">
                    <a:solidFill>
                      <a:srgbClr val="002060"/>
                    </a:solidFill>
                    <a:latin typeface="+mn-lt"/>
                    <a:ea typeface="黑体" panose="02010609060101010101" pitchFamily="49" charset="-122"/>
                    <a:cs typeface="Times New Roman" panose="02020603050405020304" pitchFamily="18" charset="0"/>
                  </a:rPr>
                  <a:t>当</a:t>
                </a:r>
                <a:r>
                  <a:rPr lang="en-US" altLang="zh-CN" sz="1900" i="1" kern="100" dirty="0">
                    <a:solidFill>
                      <a:srgbClr val="002060"/>
                    </a:solidFill>
                    <a:latin typeface="+mn-lt"/>
                    <a:ea typeface="黑体" panose="02010609060101010101" pitchFamily="49" charset="-122"/>
                  </a:rPr>
                  <a:t>n</a:t>
                </a:r>
                <a:r>
                  <a:rPr lang="zh-CN" altLang="zh-CN" sz="1900" kern="100" dirty="0">
                    <a:solidFill>
                      <a:srgbClr val="002060"/>
                    </a:solidFill>
                    <a:latin typeface="+mn-lt"/>
                    <a:ea typeface="黑体" panose="02010609060101010101" pitchFamily="49" charset="-122"/>
                    <a:cs typeface="Times New Roman" panose="02020603050405020304" pitchFamily="18" charset="0"/>
                  </a:rPr>
                  <a:t>值不同时，蛮力法和回溯法的比较有不同的结论。例如，当</a:t>
                </a:r>
                <a14:m>
                  <m:oMath xmlns:m="http://schemas.openxmlformats.org/officeDocument/2006/math">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=4</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时子集树包含</a:t>
                </a:r>
                <a:r>
                  <a:rPr lang="en-US" altLang="zh-CN" sz="1900" kern="100" dirty="0">
                    <a:solidFill>
                      <a:srgbClr val="002060"/>
                    </a:solidFill>
                    <a:latin typeface="+mn-lt"/>
                    <a:ea typeface="黑体" panose="02010609060101010101" pitchFamily="49" charset="-122"/>
                  </a:rPr>
                  <a:t>341</a:t>
                </a:r>
                <a:r>
                  <a:rPr lang="zh-CN" altLang="zh-CN" sz="1900" kern="100" dirty="0">
                    <a:solidFill>
                      <a:srgbClr val="002060"/>
                    </a:solidFill>
                    <a:latin typeface="+mn-lt"/>
                    <a:ea typeface="黑体" panose="02010609060101010101" pitchFamily="49" charset="-122"/>
                    <a:cs typeface="Times New Roman" panose="02020603050405020304" pitchFamily="18" charset="0"/>
                  </a:rPr>
                  <a:t>个可能节点，采用回溯法在生成子集树中的</a:t>
                </a:r>
                <a:r>
                  <a:rPr lang="en-US" altLang="zh-CN" sz="1900" kern="100" dirty="0">
                    <a:solidFill>
                      <a:srgbClr val="002060"/>
                    </a:solidFill>
                    <a:latin typeface="+mn-lt"/>
                    <a:ea typeface="黑体" panose="02010609060101010101" pitchFamily="49" charset="-122"/>
                  </a:rPr>
                  <a:t>27</a:t>
                </a:r>
                <a:r>
                  <a:rPr lang="zh-CN" altLang="zh-CN" sz="1900" kern="100" dirty="0">
                    <a:solidFill>
                      <a:srgbClr val="002060"/>
                    </a:solidFill>
                    <a:latin typeface="+mn-lt"/>
                    <a:ea typeface="黑体" panose="02010609060101010101" pitchFamily="49" charset="-122"/>
                    <a:cs typeface="Times New Roman" panose="02020603050405020304" pitchFamily="18" charset="0"/>
                  </a:rPr>
                  <a:t>个节点后，便可得到问题的一个解，如图</a:t>
                </a:r>
                <a:r>
                  <a:rPr lang="en-US" altLang="zh-CN" sz="1900" kern="100" dirty="0">
                    <a:solidFill>
                      <a:srgbClr val="002060"/>
                    </a:solidFill>
                    <a:latin typeface="+mn-lt"/>
                    <a:ea typeface="黑体" panose="02010609060101010101" pitchFamily="49" charset="-122"/>
                  </a:rPr>
                  <a:t>6.6</a:t>
                </a:r>
                <a:r>
                  <a:rPr lang="zh-CN" altLang="zh-CN" sz="1900" kern="100" dirty="0">
                    <a:solidFill>
                      <a:srgbClr val="002060"/>
                    </a:solidFill>
                    <a:latin typeface="+mn-lt"/>
                    <a:ea typeface="黑体" panose="02010609060101010101" pitchFamily="49" charset="-122"/>
                    <a:cs typeface="Times New Roman" panose="02020603050405020304" pitchFamily="18" charset="0"/>
                  </a:rPr>
                  <a:t>所示。蛮力法的时间开销低于回溯法，仅需</a:t>
                </a:r>
                <a14:m>
                  <m:oMath xmlns:m="http://schemas.openxmlformats.org/officeDocument/2006/math">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4!</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次搜索便可找到问题的一个解。</a:t>
                </a:r>
                <a:endParaRPr lang="en-US" altLang="zh-CN" sz="1900" kern="100" dirty="0">
                  <a:solidFill>
                    <a:srgbClr val="002060"/>
                  </a:solidFill>
                  <a:latin typeface="+mn-lt"/>
                  <a:ea typeface="黑体" panose="02010609060101010101" pitchFamily="49" charset="-122"/>
                  <a:cs typeface="Times New Roman" panose="02020603050405020304" pitchFamily="18" charset="0"/>
                </a:endParaRPr>
              </a:p>
              <a:p>
                <a:pPr marL="342900" indent="-342900">
                  <a:lnSpc>
                    <a:spcPts val="2700"/>
                  </a:lnSpc>
                  <a:spcAft>
                    <a:spcPts val="400"/>
                  </a:spcAft>
                  <a:buSzPct val="50000"/>
                  <a:buFont typeface="Wingdings" panose="05000000000000000000" pitchFamily="2" charset="2"/>
                  <a:buChar char="u"/>
                </a:pPr>
                <a:r>
                  <a:rPr lang="zh-CN" altLang="zh-CN" sz="1900" kern="100" dirty="0">
                    <a:solidFill>
                      <a:srgbClr val="002060"/>
                    </a:solidFill>
                    <a:latin typeface="+mn-lt"/>
                    <a:ea typeface="黑体" panose="02010609060101010101" pitchFamily="49" charset="-122"/>
                    <a:cs typeface="Times New Roman" panose="02020603050405020304" pitchFamily="18" charset="0"/>
                  </a:rPr>
                  <a:t>当</a:t>
                </a:r>
                <a:r>
                  <a:rPr lang="en-US" altLang="zh-CN" sz="1900" i="1" kern="100" dirty="0">
                    <a:solidFill>
                      <a:srgbClr val="002060"/>
                    </a:solidFill>
                    <a:latin typeface="+mn-lt"/>
                    <a:ea typeface="黑体" panose="02010609060101010101" pitchFamily="49" charset="-122"/>
                  </a:rPr>
                  <a:t>n</a:t>
                </a:r>
                <a:r>
                  <a:rPr lang="zh-CN" altLang="zh-CN" sz="1900" kern="100" dirty="0">
                    <a:solidFill>
                      <a:srgbClr val="002060"/>
                    </a:solidFill>
                    <a:latin typeface="+mn-lt"/>
                    <a:ea typeface="黑体" panose="02010609060101010101" pitchFamily="49" charset="-122"/>
                    <a:cs typeface="Times New Roman" panose="02020603050405020304" pitchFamily="18" charset="0"/>
                  </a:rPr>
                  <a:t>较大时，回溯法相对于蛮力法的优势才显现出来，例如，</a:t>
                </a:r>
                <a14:m>
                  <m:oMath xmlns:m="http://schemas.openxmlformats.org/officeDocument/2006/math">
                    <m:r>
                      <a:rPr lang="en-US" altLang="zh-CN" sz="190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=8</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时，回溯法仅需</a:t>
                </a:r>
                <a:r>
                  <a:rPr lang="en-US" altLang="zh-CN" sz="1900" kern="100" dirty="0">
                    <a:solidFill>
                      <a:srgbClr val="002060"/>
                    </a:solidFill>
                    <a:latin typeface="+mn-lt"/>
                    <a:ea typeface="黑体" panose="02010609060101010101" pitchFamily="49" charset="-122"/>
                  </a:rPr>
                  <a:t>114</a:t>
                </a:r>
                <a:r>
                  <a:rPr lang="zh-CN" altLang="zh-CN" sz="1900" kern="100" dirty="0">
                    <a:solidFill>
                      <a:srgbClr val="002060"/>
                    </a:solidFill>
                    <a:latin typeface="+mn-lt"/>
                    <a:ea typeface="黑体" panose="02010609060101010101" pitchFamily="49" charset="-122"/>
                    <a:cs typeface="Times New Roman" panose="02020603050405020304" pitchFamily="18" charset="0"/>
                  </a:rPr>
                  <a:t>次搜索就可找到问题的一个解，而蛮力法需要</a:t>
                </a:r>
                <a14:m>
                  <m:oMath xmlns:m="http://schemas.openxmlformats.org/officeDocument/2006/math">
                    <m:r>
                      <a:rPr lang="en-US" altLang="zh-CN" sz="1900"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8!</m:t>
                    </m:r>
                  </m:oMath>
                </a14:m>
                <a:r>
                  <a:rPr lang="zh-CN" altLang="zh-CN" sz="1900" kern="100" dirty="0">
                    <a:solidFill>
                      <a:srgbClr val="002060"/>
                    </a:solidFill>
                    <a:latin typeface="+mn-lt"/>
                    <a:ea typeface="黑体" panose="02010609060101010101" pitchFamily="49" charset="-122"/>
                    <a:cs typeface="Times New Roman" panose="02020603050405020304" pitchFamily="18" charset="0"/>
                  </a:rPr>
                  <a:t>次搜索。</a:t>
                </a:r>
                <a:endParaRPr lang="zh-CN" altLang="en-US" sz="1900" dirty="0">
                  <a:solidFill>
                    <a:srgbClr val="002060"/>
                  </a:solidFill>
                  <a:latin typeface="+mn-lt"/>
                  <a:ea typeface="黑体" panose="02010609060101010101" pitchFamily="49" charset="-122"/>
                </a:endParaRPr>
              </a:p>
            </p:txBody>
          </p:sp>
        </mc:Choice>
        <mc:Fallback xmlns="">
          <p:sp>
            <p:nvSpPr>
              <p:cNvPr id="6" name="矩形 5">
                <a:extLst>
                  <a:ext uri="{FF2B5EF4-FFF2-40B4-BE49-F238E27FC236}">
                    <a16:creationId xmlns:a16="http://schemas.microsoft.com/office/drawing/2014/main" id="{405C63F7-885E-4EC9-ADD7-7DD3AE6B5527}"/>
                  </a:ext>
                </a:extLst>
              </p:cNvPr>
              <p:cNvSpPr>
                <a:spLocks noRot="1" noChangeAspect="1" noMove="1" noResize="1" noEditPoints="1" noAdjustHandles="1" noChangeArrowheads="1" noChangeShapeType="1" noTextEdit="1"/>
              </p:cNvSpPr>
              <p:nvPr/>
            </p:nvSpPr>
            <p:spPr>
              <a:xfrm>
                <a:off x="755576" y="1972400"/>
                <a:ext cx="8280920" cy="3756093"/>
              </a:xfrm>
              <a:prstGeom prst="rect">
                <a:avLst/>
              </a:prstGeom>
              <a:blipFill>
                <a:blip r:embed="rId2"/>
                <a:stretch>
                  <a:fillRect l="-810" t="-1136" r="-368" b="-649"/>
                </a:stretch>
              </a:blipFill>
            </p:spPr>
            <p:txBody>
              <a:bodyPr/>
              <a:lstStyle/>
              <a:p>
                <a:r>
                  <a:rPr lang="zh-CN" altLang="en-US">
                    <a:noFill/>
                  </a:rPr>
                  <a:t> </a:t>
                </a:r>
              </a:p>
            </p:txBody>
          </p:sp>
        </mc:Fallback>
      </mc:AlternateContent>
      <p:sp>
        <p:nvSpPr>
          <p:cNvPr id="8" name="矩形 7">
            <a:extLst>
              <a:ext uri="{FF2B5EF4-FFF2-40B4-BE49-F238E27FC236}">
                <a16:creationId xmlns:a16="http://schemas.microsoft.com/office/drawing/2014/main" id="{4BD4F560-5583-45CB-8C32-82E0CE89CF54}"/>
              </a:ext>
            </a:extLst>
          </p:cNvPr>
          <p:cNvSpPr/>
          <p:nvPr/>
        </p:nvSpPr>
        <p:spPr>
          <a:xfrm>
            <a:off x="1547664" y="5590045"/>
            <a:ext cx="7036890" cy="1118255"/>
          </a:xfrm>
          <a:prstGeom prst="rect">
            <a:avLst/>
          </a:prstGeom>
        </p:spPr>
        <p:txBody>
          <a:bodyPr wrap="square">
            <a:spAutoFit/>
          </a:bodyPr>
          <a:lstStyle/>
          <a:p>
            <a:pPr marL="342900" indent="-342900">
              <a:spcAft>
                <a:spcPts val="400"/>
              </a:spcAft>
              <a:buSzPct val="50000"/>
              <a:buFont typeface="Wingdings" panose="05000000000000000000" pitchFamily="2" charset="2"/>
              <a:buChar char="u"/>
            </a:pPr>
            <a:r>
              <a:rPr lang="zh-CN" altLang="zh-CN" kern="100" dirty="0">
                <a:solidFill>
                  <a:srgbClr val="00B050"/>
                </a:solidFill>
                <a:ea typeface="黑体" panose="02010609060101010101" pitchFamily="49" charset="-122"/>
                <a:cs typeface="Times New Roman" panose="02020603050405020304" pitchFamily="18" charset="0"/>
              </a:rPr>
              <a:t>当</a:t>
            </a:r>
            <a:r>
              <a:rPr lang="en-US" altLang="zh-CN" i="1" kern="100" dirty="0">
                <a:solidFill>
                  <a:srgbClr val="00B050"/>
                </a:solidFill>
                <a:ea typeface="黑体" panose="02010609060101010101" pitchFamily="49" charset="-122"/>
              </a:rPr>
              <a:t>n</a:t>
            </a:r>
            <a:r>
              <a:rPr lang="zh-CN" altLang="zh-CN" kern="100" dirty="0">
                <a:solidFill>
                  <a:srgbClr val="00B050"/>
                </a:solidFill>
                <a:ea typeface="黑体" panose="02010609060101010101" pitchFamily="49" charset="-122"/>
                <a:cs typeface="Times New Roman" panose="02020603050405020304" pitchFamily="18" charset="0"/>
              </a:rPr>
              <a:t>较小时，蛮力法优于回溯法；</a:t>
            </a:r>
            <a:endParaRPr lang="en-US" altLang="zh-CN" kern="100" dirty="0">
              <a:solidFill>
                <a:srgbClr val="00B050"/>
              </a:solidFill>
              <a:ea typeface="黑体" panose="02010609060101010101" pitchFamily="49" charset="-122"/>
              <a:cs typeface="Times New Roman" panose="02020603050405020304" pitchFamily="18" charset="0"/>
            </a:endParaRPr>
          </a:p>
          <a:p>
            <a:pPr marL="342900" indent="-342900">
              <a:spcAft>
                <a:spcPts val="400"/>
              </a:spcAft>
              <a:buSzPct val="50000"/>
              <a:buFont typeface="Wingdings" panose="05000000000000000000" pitchFamily="2" charset="2"/>
              <a:buChar char="u"/>
            </a:pPr>
            <a:r>
              <a:rPr lang="zh-CN" altLang="zh-CN" kern="100" dirty="0">
                <a:solidFill>
                  <a:srgbClr val="00B050"/>
                </a:solidFill>
                <a:ea typeface="黑体" panose="02010609060101010101" pitchFamily="49" charset="-122"/>
                <a:cs typeface="Times New Roman" panose="02020603050405020304" pitchFamily="18" charset="0"/>
              </a:rPr>
              <a:t>当</a:t>
            </a:r>
            <a:r>
              <a:rPr lang="en-US" altLang="zh-CN" i="1" kern="100" dirty="0">
                <a:solidFill>
                  <a:srgbClr val="00B050"/>
                </a:solidFill>
                <a:ea typeface="黑体" panose="02010609060101010101" pitchFamily="49" charset="-122"/>
              </a:rPr>
              <a:t>n</a:t>
            </a:r>
            <a:r>
              <a:rPr lang="zh-CN" altLang="zh-CN" kern="100" dirty="0">
                <a:solidFill>
                  <a:srgbClr val="00B050"/>
                </a:solidFill>
                <a:ea typeface="黑体" panose="02010609060101010101" pitchFamily="49" charset="-122"/>
                <a:cs typeface="Times New Roman" panose="02020603050405020304" pitchFamily="18" charset="0"/>
              </a:rPr>
              <a:t>较大时，回溯法优于蛮力法；</a:t>
            </a:r>
            <a:endParaRPr lang="en-US" altLang="zh-CN" kern="100" dirty="0">
              <a:solidFill>
                <a:srgbClr val="00B050"/>
              </a:solidFill>
              <a:ea typeface="黑体" panose="02010609060101010101" pitchFamily="49" charset="-122"/>
              <a:cs typeface="Times New Roman" panose="02020603050405020304" pitchFamily="18" charset="0"/>
            </a:endParaRPr>
          </a:p>
          <a:p>
            <a:pPr marL="342900" indent="-342900">
              <a:spcAft>
                <a:spcPts val="400"/>
              </a:spcAft>
              <a:buSzPct val="50000"/>
              <a:buFont typeface="Wingdings" panose="05000000000000000000" pitchFamily="2" charset="2"/>
              <a:buChar char="u"/>
            </a:pPr>
            <a:r>
              <a:rPr lang="en-US" altLang="zh-CN" i="1" kern="100" dirty="0">
                <a:solidFill>
                  <a:srgbClr val="00B050"/>
                </a:solidFill>
                <a:ea typeface="黑体" panose="02010609060101010101" pitchFamily="49" charset="-122"/>
              </a:rPr>
              <a:t>n</a:t>
            </a:r>
            <a:r>
              <a:rPr lang="zh-CN" altLang="zh-CN" kern="100" dirty="0">
                <a:solidFill>
                  <a:srgbClr val="00B050"/>
                </a:solidFill>
                <a:ea typeface="黑体" panose="02010609060101010101" pitchFamily="49" charset="-122"/>
                <a:cs typeface="Times New Roman" panose="02020603050405020304" pitchFamily="18" charset="0"/>
              </a:rPr>
              <a:t>越大，回溯法的优势越显著</a:t>
            </a:r>
            <a:endParaRPr lang="zh-CN" altLang="en-US" dirty="0">
              <a:solidFill>
                <a:srgbClr val="00B050"/>
              </a:solidFill>
            </a:endParaRPr>
          </a:p>
        </p:txBody>
      </p:sp>
      <p:sp>
        <p:nvSpPr>
          <p:cNvPr id="9" name="矩形 8">
            <a:extLst>
              <a:ext uri="{FF2B5EF4-FFF2-40B4-BE49-F238E27FC236}">
                <a16:creationId xmlns:a16="http://schemas.microsoft.com/office/drawing/2014/main" id="{61D01C97-75F8-4664-9139-4F150F85B4CA}"/>
              </a:ext>
            </a:extLst>
          </p:cNvPr>
          <p:cNvSpPr/>
          <p:nvPr/>
        </p:nvSpPr>
        <p:spPr>
          <a:xfrm>
            <a:off x="772914" y="5590045"/>
            <a:ext cx="958917" cy="400110"/>
          </a:xfrm>
          <a:prstGeom prst="rect">
            <a:avLst/>
          </a:prstGeom>
        </p:spPr>
        <p:txBody>
          <a:bodyPr wrap="none">
            <a:spAutoFit/>
          </a:bodyPr>
          <a:lstStyle/>
          <a:p>
            <a:r>
              <a:rPr lang="zh-CN" altLang="en-US" b="1" kern="100" dirty="0">
                <a:solidFill>
                  <a:srgbClr val="0000FF"/>
                </a:solidFill>
                <a:ea typeface="黑体" panose="02010609060101010101" pitchFamily="49" charset="-122"/>
                <a:cs typeface="Times New Roman" panose="02020603050405020304" pitchFamily="18" charset="0"/>
              </a:rPr>
              <a:t>结论：</a:t>
            </a:r>
            <a:endParaRPr lang="en-US" altLang="zh-CN" b="1" kern="100" dirty="0">
              <a:solidFill>
                <a:srgbClr val="0000FF"/>
              </a:solidFill>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05053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CN" altLang="en-US" sz="4800">
                <a:ea typeface="黑体" pitchFamily="2" charset="-122"/>
              </a:rPr>
              <a:t>提纲</a:t>
            </a:r>
          </a:p>
        </p:txBody>
      </p:sp>
      <p:sp>
        <p:nvSpPr>
          <p:cNvPr id="14339" name="Rectangle 3"/>
          <p:cNvSpPr>
            <a:spLocks noGrp="1" noChangeArrowheads="1"/>
          </p:cNvSpPr>
          <p:nvPr>
            <p:ph type="body" idx="1"/>
          </p:nvPr>
        </p:nvSpPr>
        <p:spPr>
          <a:xfrm>
            <a:off x="3048000" y="2214563"/>
            <a:ext cx="5719763" cy="3881437"/>
          </a:xfrm>
        </p:spPr>
        <p:txBody>
          <a:bodyPr/>
          <a:lstStyle/>
          <a:p>
            <a:pPr eaLnBrk="1" hangingPunct="1">
              <a:spcBef>
                <a:spcPts val="0"/>
              </a:spcBef>
              <a:spcAft>
                <a:spcPts val="600"/>
              </a:spcAft>
            </a:pPr>
            <a:r>
              <a:rPr lang="zh-CN" altLang="en-US" sz="2200" dirty="0">
                <a:ea typeface="黑体" pitchFamily="2" charset="-122"/>
              </a:rPr>
              <a:t>回溯法的基本思想</a:t>
            </a:r>
          </a:p>
          <a:p>
            <a:pPr eaLnBrk="1" hangingPunct="1">
              <a:spcBef>
                <a:spcPts val="0"/>
              </a:spcBef>
              <a:spcAft>
                <a:spcPts val="600"/>
              </a:spcAft>
            </a:pPr>
            <a:r>
              <a:rPr lang="en-US" altLang="zh-CN" sz="2200" i="1" dirty="0">
                <a:ea typeface="黑体" pitchFamily="2" charset="-122"/>
              </a:rPr>
              <a:t>n</a:t>
            </a:r>
            <a:r>
              <a:rPr lang="zh-CN" altLang="en-US" sz="2200" dirty="0">
                <a:ea typeface="黑体" pitchFamily="2" charset="-122"/>
              </a:rPr>
              <a:t>后问题</a:t>
            </a:r>
          </a:p>
          <a:p>
            <a:pPr eaLnBrk="1" hangingPunct="1">
              <a:spcBef>
                <a:spcPts val="0"/>
              </a:spcBef>
              <a:spcAft>
                <a:spcPts val="600"/>
              </a:spcAft>
            </a:pPr>
            <a:r>
              <a:rPr lang="zh-CN" altLang="en-US" sz="2200" dirty="0">
                <a:solidFill>
                  <a:srgbClr val="FF0000"/>
                </a:solidFill>
                <a:ea typeface="黑体" pitchFamily="2" charset="-122"/>
              </a:rPr>
              <a:t>总结</a:t>
            </a:r>
          </a:p>
          <a:p>
            <a:pPr eaLnBrk="1" hangingPunct="1">
              <a:buFont typeface="Wingdings" pitchFamily="2" charset="2"/>
              <a:buNone/>
            </a:pPr>
            <a:endParaRPr lang="zh-CN" altLang="en-US" sz="2400" dirty="0">
              <a:ea typeface="黑体" pitchFamily="2" charset="-122"/>
            </a:endParaRPr>
          </a:p>
          <a:p>
            <a:pPr eaLnBrk="1" hangingPunct="1"/>
            <a:endParaRPr lang="zh-CN" altLang="en-US" sz="2400" dirty="0">
              <a:ea typeface="黑体" pitchFamily="2" charset="-122"/>
            </a:endParaRPr>
          </a:p>
          <a:p>
            <a:pPr eaLnBrk="1" hangingPunct="1"/>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CN" altLang="en-US" sz="4800">
                <a:ea typeface="黑体" pitchFamily="2" charset="-122"/>
              </a:rPr>
              <a:t>总结 (1)</a:t>
            </a:r>
          </a:p>
        </p:txBody>
      </p:sp>
      <p:sp>
        <p:nvSpPr>
          <p:cNvPr id="19459" name="Rectangle 3"/>
          <p:cNvSpPr>
            <a:spLocks noGrp="1" noChangeArrowheads="1"/>
          </p:cNvSpPr>
          <p:nvPr>
            <p:ph type="body" idx="1"/>
          </p:nvPr>
        </p:nvSpPr>
        <p:spPr>
          <a:xfrm>
            <a:off x="809625" y="1981200"/>
            <a:ext cx="7958138" cy="4114800"/>
          </a:xfrm>
        </p:spPr>
        <p:txBody>
          <a:bodyPr/>
          <a:lstStyle/>
          <a:p>
            <a:pPr eaLnBrk="1" hangingPunct="1"/>
            <a:r>
              <a:rPr lang="zh-CN" altLang="en-US" sz="2400" b="1" dirty="0">
                <a:solidFill>
                  <a:srgbClr val="0000FF"/>
                </a:solidFill>
                <a:ea typeface="黑体" pitchFamily="2" charset="-122"/>
              </a:rPr>
              <a:t>回溯法效率分析</a:t>
            </a:r>
          </a:p>
          <a:p>
            <a:pPr eaLnBrk="1" hangingPunct="1">
              <a:buFont typeface="Wingdings" pitchFamily="2" charset="2"/>
              <a:buNone/>
            </a:pPr>
            <a:r>
              <a:rPr lang="zh-CN" altLang="en-US" sz="2000" dirty="0">
                <a:ea typeface="黑体" pitchFamily="2" charset="-122"/>
              </a:rPr>
              <a:t>  -</a:t>
            </a:r>
            <a:r>
              <a:rPr lang="zh-CN" altLang="en-US" sz="2000" dirty="0">
                <a:solidFill>
                  <a:srgbClr val="0000FF"/>
                </a:solidFill>
                <a:ea typeface="黑体" pitchFamily="2" charset="-122"/>
              </a:rPr>
              <a:t> </a:t>
            </a:r>
            <a:r>
              <a:rPr kumimoji="0" lang="zh-CN" altLang="en-US" sz="2000" dirty="0">
                <a:ea typeface="黑体" pitchFamily="2" charset="-122"/>
              </a:rPr>
              <a:t>好的约束函数能显著地减少所生成的节点数</a:t>
            </a:r>
            <a:r>
              <a:rPr kumimoji="0" lang="zh-CN" altLang="en-US" sz="2000" dirty="0">
                <a:ea typeface="黑体" pitchFamily="2" charset="-122"/>
                <a:sym typeface="Wingdings" pitchFamily="2" charset="2"/>
              </a:rPr>
              <a:t></a:t>
            </a:r>
            <a:r>
              <a:rPr kumimoji="0" lang="zh-CN" altLang="en-US" sz="2000" dirty="0">
                <a:ea typeface="黑体" pitchFamily="2" charset="-122"/>
              </a:rPr>
              <a:t>，往往计算量较大</a:t>
            </a:r>
            <a:r>
              <a:rPr kumimoji="0" lang="zh-CN" altLang="en-US" sz="2000" dirty="0">
                <a:ea typeface="黑体" pitchFamily="2" charset="-122"/>
                <a:sym typeface="Wingdings" pitchFamily="2" charset="2"/>
              </a:rPr>
              <a:t></a:t>
            </a:r>
          </a:p>
          <a:p>
            <a:pPr eaLnBrk="1" hangingPunct="1">
              <a:buFont typeface="Wingdings" pitchFamily="2" charset="2"/>
              <a:buNone/>
            </a:pPr>
            <a:r>
              <a:rPr kumimoji="0" lang="zh-CN" altLang="en-US" sz="2000" dirty="0">
                <a:ea typeface="黑体" pitchFamily="2" charset="-122"/>
                <a:sym typeface="Wingdings" pitchFamily="2" charset="2"/>
              </a:rPr>
              <a:t>  - 考虑</a:t>
            </a:r>
            <a:r>
              <a:rPr kumimoji="0" lang="zh-CN" altLang="en-US" sz="2000" dirty="0">
                <a:solidFill>
                  <a:srgbClr val="00B050"/>
                </a:solidFill>
                <a:ea typeface="黑体" pitchFamily="2" charset="-122"/>
              </a:rPr>
              <a:t>生成节点数</a:t>
            </a:r>
            <a:r>
              <a:rPr kumimoji="0" lang="zh-CN" altLang="en-US" sz="2000" dirty="0">
                <a:ea typeface="黑体" pitchFamily="2" charset="-122"/>
              </a:rPr>
              <a:t>与</a:t>
            </a:r>
            <a:r>
              <a:rPr kumimoji="0" lang="zh-CN" altLang="en-US" sz="2000" dirty="0">
                <a:solidFill>
                  <a:srgbClr val="00B050"/>
                </a:solidFill>
                <a:ea typeface="黑体" pitchFamily="2" charset="-122"/>
              </a:rPr>
              <a:t>约束函数计算量</a:t>
            </a:r>
            <a:r>
              <a:rPr kumimoji="0" lang="zh-CN" altLang="en-US" sz="2000" dirty="0">
                <a:ea typeface="黑体" pitchFamily="2" charset="-122"/>
              </a:rPr>
              <a:t>之间的折衷</a:t>
            </a:r>
          </a:p>
          <a:p>
            <a:pPr eaLnBrk="1" hangingPunct="1"/>
            <a:r>
              <a:rPr lang="zh-CN" altLang="en-US" sz="2400" b="1" dirty="0">
                <a:solidFill>
                  <a:srgbClr val="0000FF"/>
                </a:solidFill>
                <a:ea typeface="黑体" pitchFamily="2" charset="-122"/>
              </a:rPr>
              <a:t>重排原理</a:t>
            </a:r>
          </a:p>
          <a:p>
            <a:pPr eaLnBrk="1" hangingPunct="1">
              <a:buFont typeface="Wingdings" pitchFamily="2" charset="2"/>
              <a:buNone/>
            </a:pPr>
            <a:r>
              <a:rPr kumimoji="0" lang="zh-CN" altLang="en-US" sz="2000" dirty="0">
                <a:solidFill>
                  <a:srgbClr val="002060"/>
                </a:solidFill>
                <a:ea typeface="黑体" pitchFamily="2" charset="-122"/>
              </a:rPr>
              <a:t>  - 尽可能减小搜索空间</a:t>
            </a:r>
          </a:p>
          <a:p>
            <a:pPr eaLnBrk="1" hangingPunct="1">
              <a:buFont typeface="Wingdings" pitchFamily="2" charset="2"/>
              <a:buNone/>
            </a:pPr>
            <a:r>
              <a:rPr kumimoji="0" lang="zh-CN" altLang="en-US" sz="2000" dirty="0">
                <a:solidFill>
                  <a:srgbClr val="002060"/>
                </a:solidFill>
                <a:ea typeface="黑体" pitchFamily="2" charset="-122"/>
              </a:rPr>
              <a:t>  - 对于许多问题而言，在搜索试探时选取</a:t>
            </a:r>
            <a:r>
              <a:rPr kumimoji="0" lang="en-US" altLang="zh-CN" sz="2000" i="1" dirty="0">
                <a:solidFill>
                  <a:srgbClr val="002060"/>
                </a:solidFill>
                <a:ea typeface="黑体" pitchFamily="2" charset="-122"/>
              </a:rPr>
              <a:t>x</a:t>
            </a:r>
            <a:r>
              <a:rPr kumimoji="0" lang="en-US" altLang="zh-CN" sz="2000" dirty="0">
                <a:solidFill>
                  <a:srgbClr val="002060"/>
                </a:solidFill>
                <a:ea typeface="黑体" pitchFamily="2" charset="-122"/>
              </a:rPr>
              <a:t>[</a:t>
            </a:r>
            <a:r>
              <a:rPr kumimoji="0" lang="en-US" altLang="zh-CN" sz="2000" i="1" dirty="0" err="1">
                <a:solidFill>
                  <a:srgbClr val="002060"/>
                </a:solidFill>
                <a:ea typeface="黑体" pitchFamily="2" charset="-122"/>
              </a:rPr>
              <a:t>i</a:t>
            </a:r>
            <a:r>
              <a:rPr kumimoji="0" lang="en-US" altLang="zh-CN" sz="2000" dirty="0">
                <a:solidFill>
                  <a:srgbClr val="002060"/>
                </a:solidFill>
                <a:ea typeface="黑体" pitchFamily="2" charset="-122"/>
              </a:rPr>
              <a:t>]</a:t>
            </a:r>
            <a:r>
              <a:rPr kumimoji="0" lang="zh-CN" altLang="en-US" sz="2000" dirty="0">
                <a:solidFill>
                  <a:srgbClr val="002060"/>
                </a:solidFill>
                <a:ea typeface="黑体" pitchFamily="2" charset="-122"/>
              </a:rPr>
              <a:t>的值顺序是任意的</a:t>
            </a:r>
          </a:p>
          <a:p>
            <a:pPr eaLnBrk="1" hangingPunct="1">
              <a:buFont typeface="Wingdings" pitchFamily="2" charset="2"/>
              <a:buNone/>
            </a:pPr>
            <a:r>
              <a:rPr kumimoji="0" lang="zh-CN" altLang="en-US" sz="2000" dirty="0">
                <a:solidFill>
                  <a:srgbClr val="002060"/>
                </a:solidFill>
                <a:ea typeface="黑体" pitchFamily="2" charset="-122"/>
              </a:rPr>
              <a:t>  - 在其他条件相当的前提下，让可取值最少的</a:t>
            </a:r>
            <a:r>
              <a:rPr kumimoji="0" lang="en-US" altLang="zh-CN" sz="2000" i="1" dirty="0">
                <a:solidFill>
                  <a:srgbClr val="002060"/>
                </a:solidFill>
                <a:ea typeface="黑体" pitchFamily="2" charset="-122"/>
              </a:rPr>
              <a:t>x</a:t>
            </a:r>
            <a:r>
              <a:rPr kumimoji="0" lang="en-US" altLang="zh-CN" sz="2000" dirty="0">
                <a:solidFill>
                  <a:srgbClr val="002060"/>
                </a:solidFill>
                <a:ea typeface="黑体" pitchFamily="2" charset="-122"/>
              </a:rPr>
              <a:t>[</a:t>
            </a:r>
            <a:r>
              <a:rPr kumimoji="0" lang="en-US" altLang="zh-CN" sz="2000" i="1" dirty="0" err="1">
                <a:solidFill>
                  <a:srgbClr val="002060"/>
                </a:solidFill>
                <a:ea typeface="黑体" pitchFamily="2" charset="-122"/>
              </a:rPr>
              <a:t>i</a:t>
            </a:r>
            <a:r>
              <a:rPr kumimoji="0" lang="en-US" altLang="zh-CN" sz="2000" dirty="0">
                <a:solidFill>
                  <a:srgbClr val="002060"/>
                </a:solidFill>
                <a:ea typeface="黑体" pitchFamily="2" charset="-122"/>
              </a:rPr>
              <a:t>]</a:t>
            </a:r>
            <a:r>
              <a:rPr kumimoji="0" lang="zh-CN" altLang="en-US" sz="2000" dirty="0">
                <a:solidFill>
                  <a:srgbClr val="002060"/>
                </a:solidFill>
                <a:ea typeface="黑体" pitchFamily="2" charset="-122"/>
              </a:rPr>
              <a:t>优先</a:t>
            </a:r>
          </a:p>
        </p:txBody>
      </p:sp>
      <p:pic>
        <p:nvPicPr>
          <p:cNvPr id="19460" name="Picture 4" descr="t510a"/>
          <p:cNvPicPr>
            <a:picLocks noChangeAspect="1" noChangeArrowheads="1"/>
          </p:cNvPicPr>
          <p:nvPr/>
        </p:nvPicPr>
        <p:blipFill>
          <a:blip r:embed="rId2" cstate="print"/>
          <a:srcRect/>
          <a:stretch>
            <a:fillRect/>
          </a:stretch>
        </p:blipFill>
        <p:spPr bwMode="auto">
          <a:xfrm>
            <a:off x="762000" y="4800600"/>
            <a:ext cx="4191000" cy="1447800"/>
          </a:xfrm>
          <a:prstGeom prst="rect">
            <a:avLst/>
          </a:prstGeom>
          <a:noFill/>
          <a:ln w="9525">
            <a:noFill/>
            <a:miter lim="800000"/>
            <a:headEnd/>
            <a:tailEnd/>
          </a:ln>
        </p:spPr>
      </p:pic>
      <p:pic>
        <p:nvPicPr>
          <p:cNvPr id="19461" name="Picture 5" descr="t510b"/>
          <p:cNvPicPr>
            <a:picLocks noChangeAspect="1" noChangeArrowheads="1"/>
          </p:cNvPicPr>
          <p:nvPr/>
        </p:nvPicPr>
        <p:blipFill>
          <a:blip r:embed="rId3" cstate="print"/>
          <a:srcRect/>
          <a:stretch>
            <a:fillRect/>
          </a:stretch>
        </p:blipFill>
        <p:spPr bwMode="auto">
          <a:xfrm>
            <a:off x="5105400" y="4648200"/>
            <a:ext cx="3832225" cy="1627188"/>
          </a:xfrm>
          <a:prstGeom prst="rect">
            <a:avLst/>
          </a:prstGeom>
          <a:noFill/>
          <a:ln w="9525">
            <a:noFill/>
            <a:miter lim="800000"/>
            <a:headEnd/>
            <a:tailEnd/>
          </a:ln>
        </p:spPr>
      </p:pic>
      <p:grpSp>
        <p:nvGrpSpPr>
          <p:cNvPr id="2" name="Group 8"/>
          <p:cNvGrpSpPr>
            <a:grpSpLocks/>
          </p:cNvGrpSpPr>
          <p:nvPr/>
        </p:nvGrpSpPr>
        <p:grpSpPr bwMode="auto">
          <a:xfrm>
            <a:off x="914400" y="5105400"/>
            <a:ext cx="5486400" cy="1143000"/>
            <a:chOff x="576" y="3216"/>
            <a:chExt cx="3456" cy="720"/>
          </a:xfrm>
        </p:grpSpPr>
        <p:sp>
          <p:nvSpPr>
            <p:cNvPr id="19463" name="Rectangle 6"/>
            <p:cNvSpPr>
              <a:spLocks noChangeArrowheads="1"/>
            </p:cNvSpPr>
            <p:nvPr/>
          </p:nvSpPr>
          <p:spPr bwMode="auto">
            <a:xfrm>
              <a:off x="576" y="3216"/>
              <a:ext cx="1296" cy="720"/>
            </a:xfrm>
            <a:prstGeom prst="rect">
              <a:avLst/>
            </a:prstGeom>
            <a:noFill/>
            <a:ln w="28575">
              <a:solidFill>
                <a:srgbClr val="339966"/>
              </a:solidFill>
              <a:prstDash val="dash"/>
              <a:miter lim="800000"/>
              <a:headEnd/>
              <a:tailEnd/>
            </a:ln>
          </p:spPr>
          <p:txBody>
            <a:bodyPr wrap="none" anchor="ctr"/>
            <a:lstStyle/>
            <a:p>
              <a:endParaRPr lang="zh-CN" altLang="en-US"/>
            </a:p>
          </p:txBody>
        </p:sp>
        <p:sp>
          <p:nvSpPr>
            <p:cNvPr id="19464" name="Rectangle 7"/>
            <p:cNvSpPr>
              <a:spLocks noChangeArrowheads="1"/>
            </p:cNvSpPr>
            <p:nvPr/>
          </p:nvSpPr>
          <p:spPr bwMode="auto">
            <a:xfrm>
              <a:off x="3216" y="3216"/>
              <a:ext cx="816" cy="720"/>
            </a:xfrm>
            <a:prstGeom prst="rect">
              <a:avLst/>
            </a:prstGeom>
            <a:noFill/>
            <a:ln w="28575">
              <a:solidFill>
                <a:srgbClr val="339966"/>
              </a:solidFill>
              <a:prstDash val="dash"/>
              <a:miter lim="800000"/>
              <a:headEnd/>
              <a:tailEnd/>
            </a:ln>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CN" altLang="en-US" sz="4800">
                <a:ea typeface="黑体" pitchFamily="2" charset="-122"/>
              </a:rPr>
              <a:t>总结 (2)</a:t>
            </a:r>
          </a:p>
        </p:txBody>
      </p:sp>
      <p:sp>
        <p:nvSpPr>
          <p:cNvPr id="20483" name="Rectangle 3"/>
          <p:cNvSpPr>
            <a:spLocks noGrp="1" noChangeArrowheads="1"/>
          </p:cNvSpPr>
          <p:nvPr>
            <p:ph type="body" idx="1"/>
          </p:nvPr>
        </p:nvSpPr>
        <p:spPr>
          <a:xfrm>
            <a:off x="2362200" y="2133600"/>
            <a:ext cx="6634163" cy="4038600"/>
          </a:xfrm>
        </p:spPr>
        <p:txBody>
          <a:bodyPr/>
          <a:lstStyle/>
          <a:p>
            <a:pPr eaLnBrk="1" hangingPunct="1"/>
            <a:r>
              <a:rPr lang="zh-CN" altLang="en-US" sz="2200" dirty="0">
                <a:solidFill>
                  <a:srgbClr val="002060"/>
                </a:solidFill>
                <a:ea typeface="黑体" pitchFamily="2" charset="-122"/>
              </a:rPr>
              <a:t>回溯法的基本思想</a:t>
            </a:r>
          </a:p>
          <a:p>
            <a:pPr eaLnBrk="1" hangingPunct="1">
              <a:spcAft>
                <a:spcPts val="600"/>
              </a:spcAft>
              <a:buFont typeface="Wingdings" pitchFamily="2" charset="2"/>
              <a:buNone/>
            </a:pPr>
            <a:r>
              <a:rPr lang="zh-CN" altLang="en-US" sz="2000" dirty="0">
                <a:solidFill>
                  <a:srgbClr val="002060"/>
                </a:solidFill>
                <a:ea typeface="黑体" pitchFamily="2" charset="-122"/>
              </a:rPr>
              <a:t>  - 解空间</a:t>
            </a:r>
          </a:p>
          <a:p>
            <a:pPr eaLnBrk="1" hangingPunct="1">
              <a:spcAft>
                <a:spcPts val="600"/>
              </a:spcAft>
              <a:buFont typeface="Wingdings" pitchFamily="2" charset="2"/>
              <a:buNone/>
            </a:pPr>
            <a:r>
              <a:rPr lang="zh-CN" altLang="en-US" sz="2000" dirty="0">
                <a:solidFill>
                  <a:srgbClr val="002060"/>
                </a:solidFill>
                <a:ea typeface="黑体" pitchFamily="2" charset="-122"/>
              </a:rPr>
              <a:t>  - 深度优先搜索+剪枝函数</a:t>
            </a:r>
          </a:p>
          <a:p>
            <a:pPr eaLnBrk="1" hangingPunct="1">
              <a:spcAft>
                <a:spcPts val="600"/>
              </a:spcAft>
              <a:buFont typeface="Wingdings" pitchFamily="2" charset="2"/>
              <a:buNone/>
            </a:pPr>
            <a:r>
              <a:rPr lang="zh-CN" altLang="en-US" sz="2000" dirty="0">
                <a:solidFill>
                  <a:srgbClr val="002060"/>
                </a:solidFill>
                <a:ea typeface="黑体" pitchFamily="2" charset="-122"/>
              </a:rPr>
              <a:t>  - 时间复杂度分析</a:t>
            </a:r>
          </a:p>
          <a:p>
            <a:pPr eaLnBrk="1" hangingPunct="1"/>
            <a:r>
              <a:rPr lang="zh-CN" altLang="en-US" sz="2200" dirty="0">
                <a:solidFill>
                  <a:srgbClr val="002060"/>
                </a:solidFill>
                <a:ea typeface="黑体" pitchFamily="2" charset="-122"/>
              </a:rPr>
              <a:t>回溯法的重要算法实例：</a:t>
            </a:r>
            <a:r>
              <a:rPr lang="en-US" altLang="zh-CN" sz="2200" i="1" dirty="0">
                <a:solidFill>
                  <a:srgbClr val="002060"/>
                </a:solidFill>
                <a:ea typeface="黑体" pitchFamily="2" charset="-122"/>
              </a:rPr>
              <a:t>n</a:t>
            </a:r>
            <a:r>
              <a:rPr lang="zh-CN" altLang="en-US" sz="2200" dirty="0">
                <a:solidFill>
                  <a:srgbClr val="002060"/>
                </a:solidFill>
                <a:ea typeface="黑体" pitchFamily="2" charset="-122"/>
              </a:rPr>
              <a:t>后问题</a:t>
            </a:r>
            <a:endParaRPr lang="en-US" altLang="zh-CN" sz="2200" dirty="0">
              <a:solidFill>
                <a:srgbClr val="002060"/>
              </a:solidFill>
              <a:ea typeface="黑体"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CN" altLang="en-US" sz="4800">
                <a:ea typeface="黑体" pitchFamily="2" charset="-122"/>
              </a:rPr>
              <a:t>结语</a:t>
            </a:r>
          </a:p>
        </p:txBody>
      </p:sp>
      <p:sp>
        <p:nvSpPr>
          <p:cNvPr id="21507" name="Rectangle 3"/>
          <p:cNvSpPr>
            <a:spLocks noGrp="1" noChangeArrowheads="1"/>
          </p:cNvSpPr>
          <p:nvPr>
            <p:ph type="body" idx="1"/>
          </p:nvPr>
        </p:nvSpPr>
        <p:spPr/>
        <p:txBody>
          <a:bodyPr/>
          <a:lstStyle/>
          <a:p>
            <a:pPr algn="ctr" eaLnBrk="1" hangingPunct="1">
              <a:buFont typeface="Wingdings" pitchFamily="2" charset="2"/>
              <a:buNone/>
            </a:pPr>
            <a:endParaRPr lang="en-US" altLang="zh-CN" sz="4800" b="1" dirty="0"/>
          </a:p>
          <a:p>
            <a:pPr algn="ctr" eaLnBrk="1" hangingPunct="1">
              <a:buFont typeface="Wingdings" pitchFamily="2" charset="2"/>
              <a:buNone/>
            </a:pPr>
            <a:endParaRPr lang="en-US" altLang="zh-CN" sz="4800" b="1" dirty="0"/>
          </a:p>
          <a:p>
            <a:pPr algn="ctr" eaLnBrk="1" hangingPunct="1">
              <a:buFont typeface="Wingdings" pitchFamily="2" charset="2"/>
              <a:buNone/>
            </a:pPr>
            <a:r>
              <a:rPr lang="en-US" altLang="zh-CN" sz="4800" b="1" dirty="0">
                <a:ea typeface="黑体" panose="02010609060101010101" pitchFamily="49" charset="-122"/>
              </a:rPr>
              <a:t>     </a:t>
            </a:r>
            <a:r>
              <a:rPr lang="zh-CN" altLang="en-US" sz="4800" b="1" dirty="0">
                <a:ea typeface="黑体" panose="02010609060101010101" pitchFamily="49" charset="-122"/>
              </a:rPr>
              <a:t>谢谢！</a:t>
            </a:r>
            <a:endParaRPr lang="en-US" altLang="zh-CN" sz="4800" b="1" dirty="0">
              <a:ea typeface="黑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CN" altLang="en-US" sz="4800">
                <a:ea typeface="黑体" pitchFamily="2" charset="-122"/>
              </a:rPr>
              <a:t>提纲</a:t>
            </a:r>
          </a:p>
        </p:txBody>
      </p:sp>
      <p:sp>
        <p:nvSpPr>
          <p:cNvPr id="6147" name="Rectangle 3"/>
          <p:cNvSpPr>
            <a:spLocks noGrp="1" noChangeArrowheads="1"/>
          </p:cNvSpPr>
          <p:nvPr>
            <p:ph type="body" idx="1"/>
          </p:nvPr>
        </p:nvSpPr>
        <p:spPr>
          <a:xfrm>
            <a:off x="2819400" y="2133600"/>
            <a:ext cx="4572000" cy="3881438"/>
          </a:xfrm>
        </p:spPr>
        <p:txBody>
          <a:bodyPr/>
          <a:lstStyle/>
          <a:p>
            <a:pPr eaLnBrk="1" hangingPunct="1">
              <a:spcBef>
                <a:spcPts val="0"/>
              </a:spcBef>
              <a:spcAft>
                <a:spcPts val="600"/>
              </a:spcAft>
            </a:pPr>
            <a:r>
              <a:rPr lang="zh-CN" altLang="en-US" sz="2200" dirty="0">
                <a:solidFill>
                  <a:srgbClr val="FF0000"/>
                </a:solidFill>
                <a:ea typeface="黑体" pitchFamily="2" charset="-122"/>
              </a:rPr>
              <a:t>回溯法的基本思想</a:t>
            </a:r>
          </a:p>
          <a:p>
            <a:pPr eaLnBrk="1" hangingPunct="1">
              <a:spcBef>
                <a:spcPts val="0"/>
              </a:spcBef>
              <a:spcAft>
                <a:spcPts val="600"/>
              </a:spcAft>
            </a:pPr>
            <a:r>
              <a:rPr lang="en-US" altLang="zh-CN" sz="2200" i="1" dirty="0">
                <a:ea typeface="黑体" pitchFamily="2" charset="-122"/>
              </a:rPr>
              <a:t>n</a:t>
            </a:r>
            <a:r>
              <a:rPr lang="zh-CN" altLang="en-US" sz="2200" dirty="0">
                <a:ea typeface="黑体" pitchFamily="2" charset="-122"/>
              </a:rPr>
              <a:t>后问题</a:t>
            </a:r>
          </a:p>
          <a:p>
            <a:pPr eaLnBrk="1" hangingPunct="1">
              <a:spcBef>
                <a:spcPts val="0"/>
              </a:spcBef>
              <a:spcAft>
                <a:spcPts val="600"/>
              </a:spcAft>
            </a:pPr>
            <a:r>
              <a:rPr lang="zh-CN" altLang="en-US" sz="2200" dirty="0">
                <a:ea typeface="黑体" pitchFamily="2" charset="-122"/>
              </a:rPr>
              <a:t>总结</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zh-CN" altLang="en-US" sz="4800">
                <a:ea typeface="黑体" pitchFamily="2" charset="-122"/>
              </a:rPr>
              <a:t>引例 (1)</a:t>
            </a:r>
          </a:p>
        </p:txBody>
      </p:sp>
      <p:sp>
        <p:nvSpPr>
          <p:cNvPr id="1028" name="Rectangle 3"/>
          <p:cNvSpPr>
            <a:spLocks noGrp="1" noChangeArrowheads="1"/>
          </p:cNvSpPr>
          <p:nvPr>
            <p:ph type="body" idx="1"/>
          </p:nvPr>
        </p:nvSpPr>
        <p:spPr>
          <a:xfrm>
            <a:off x="809625" y="1981200"/>
            <a:ext cx="7958138" cy="4114800"/>
          </a:xfrm>
        </p:spPr>
        <p:txBody>
          <a:bodyPr/>
          <a:lstStyle/>
          <a:p>
            <a:pPr eaLnBrk="1" hangingPunct="1"/>
            <a:r>
              <a:rPr lang="en-US" altLang="zh-CN" sz="2000" b="1" dirty="0">
                <a:solidFill>
                  <a:srgbClr val="0000FF"/>
                </a:solidFill>
                <a:ea typeface="黑体" panose="02010609060101010101" pitchFamily="49" charset="-122"/>
              </a:rPr>
              <a:t>8-</a:t>
            </a:r>
            <a:r>
              <a:rPr lang="zh-CN" altLang="en-US" sz="2000" b="1" dirty="0">
                <a:solidFill>
                  <a:srgbClr val="0000FF"/>
                </a:solidFill>
                <a:ea typeface="黑体" panose="02010609060101010101" pitchFamily="49" charset="-122"/>
              </a:rPr>
              <a:t>皇后问题</a:t>
            </a:r>
            <a:endParaRPr lang="en-US" altLang="zh-CN" sz="2000" b="1" dirty="0">
              <a:solidFill>
                <a:srgbClr val="0000FF"/>
              </a:solidFill>
              <a:ea typeface="黑体" panose="02010609060101010101" pitchFamily="49" charset="-122"/>
            </a:endParaRPr>
          </a:p>
        </p:txBody>
      </p:sp>
      <p:grpSp>
        <p:nvGrpSpPr>
          <p:cNvPr id="1029" name="Group 76"/>
          <p:cNvGrpSpPr>
            <a:grpSpLocks/>
          </p:cNvGrpSpPr>
          <p:nvPr/>
        </p:nvGrpSpPr>
        <p:grpSpPr bwMode="auto">
          <a:xfrm>
            <a:off x="990600" y="2471733"/>
            <a:ext cx="3657600" cy="3863596"/>
            <a:chOff x="2928" y="1322"/>
            <a:chExt cx="2544" cy="2656"/>
          </a:xfrm>
        </p:grpSpPr>
        <p:sp>
          <p:nvSpPr>
            <p:cNvPr id="1031" name="Rectangle 4"/>
            <p:cNvSpPr>
              <a:spLocks noChangeArrowheads="1"/>
            </p:cNvSpPr>
            <p:nvPr/>
          </p:nvSpPr>
          <p:spPr bwMode="auto">
            <a:xfrm>
              <a:off x="5154" y="132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2" name="Rectangle 5"/>
            <p:cNvSpPr>
              <a:spLocks noChangeArrowheads="1"/>
            </p:cNvSpPr>
            <p:nvPr/>
          </p:nvSpPr>
          <p:spPr bwMode="auto">
            <a:xfrm>
              <a:off x="4836" y="132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3" name="Rectangle 6"/>
            <p:cNvSpPr>
              <a:spLocks noChangeArrowheads="1"/>
            </p:cNvSpPr>
            <p:nvPr/>
          </p:nvSpPr>
          <p:spPr bwMode="auto">
            <a:xfrm>
              <a:off x="4518" y="132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4" name="Rectangle 7"/>
            <p:cNvSpPr>
              <a:spLocks noChangeArrowheads="1"/>
            </p:cNvSpPr>
            <p:nvPr/>
          </p:nvSpPr>
          <p:spPr bwMode="auto">
            <a:xfrm>
              <a:off x="4200" y="132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5" name="Rectangle 8"/>
            <p:cNvSpPr>
              <a:spLocks noChangeArrowheads="1"/>
            </p:cNvSpPr>
            <p:nvPr/>
          </p:nvSpPr>
          <p:spPr bwMode="auto">
            <a:xfrm>
              <a:off x="3882" y="132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6" name="Rectangle 9"/>
            <p:cNvSpPr>
              <a:spLocks noChangeArrowheads="1"/>
            </p:cNvSpPr>
            <p:nvPr/>
          </p:nvSpPr>
          <p:spPr bwMode="auto">
            <a:xfrm>
              <a:off x="3564" y="132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7" name="Rectangle 10"/>
            <p:cNvSpPr>
              <a:spLocks noChangeArrowheads="1"/>
            </p:cNvSpPr>
            <p:nvPr/>
          </p:nvSpPr>
          <p:spPr bwMode="auto">
            <a:xfrm>
              <a:off x="3246" y="132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8" name="Rectangle 11"/>
            <p:cNvSpPr>
              <a:spLocks noChangeArrowheads="1"/>
            </p:cNvSpPr>
            <p:nvPr/>
          </p:nvSpPr>
          <p:spPr bwMode="auto">
            <a:xfrm>
              <a:off x="2928" y="132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39" name="Rectangle 12"/>
            <p:cNvSpPr>
              <a:spLocks noChangeArrowheads="1"/>
            </p:cNvSpPr>
            <p:nvPr/>
          </p:nvSpPr>
          <p:spPr bwMode="auto">
            <a:xfrm>
              <a:off x="5154" y="364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0" name="Rectangle 13"/>
            <p:cNvSpPr>
              <a:spLocks noChangeArrowheads="1"/>
            </p:cNvSpPr>
            <p:nvPr/>
          </p:nvSpPr>
          <p:spPr bwMode="auto">
            <a:xfrm>
              <a:off x="4836" y="364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1" name="Rectangle 14"/>
            <p:cNvSpPr>
              <a:spLocks noChangeArrowheads="1"/>
            </p:cNvSpPr>
            <p:nvPr/>
          </p:nvSpPr>
          <p:spPr bwMode="auto">
            <a:xfrm>
              <a:off x="4518" y="364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2" name="Rectangle 15"/>
            <p:cNvSpPr>
              <a:spLocks noChangeArrowheads="1"/>
            </p:cNvSpPr>
            <p:nvPr/>
          </p:nvSpPr>
          <p:spPr bwMode="auto">
            <a:xfrm>
              <a:off x="4200" y="364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3" name="Rectangle 16"/>
            <p:cNvSpPr>
              <a:spLocks noChangeArrowheads="1"/>
            </p:cNvSpPr>
            <p:nvPr/>
          </p:nvSpPr>
          <p:spPr bwMode="auto">
            <a:xfrm>
              <a:off x="3882" y="364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4" name="Rectangle 17"/>
            <p:cNvSpPr>
              <a:spLocks noChangeArrowheads="1"/>
            </p:cNvSpPr>
            <p:nvPr/>
          </p:nvSpPr>
          <p:spPr bwMode="auto">
            <a:xfrm>
              <a:off x="3564" y="364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5" name="Rectangle 18"/>
            <p:cNvSpPr>
              <a:spLocks noChangeArrowheads="1"/>
            </p:cNvSpPr>
            <p:nvPr/>
          </p:nvSpPr>
          <p:spPr bwMode="auto">
            <a:xfrm>
              <a:off x="3246" y="364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6" name="Rectangle 19"/>
            <p:cNvSpPr>
              <a:spLocks noChangeArrowheads="1"/>
            </p:cNvSpPr>
            <p:nvPr/>
          </p:nvSpPr>
          <p:spPr bwMode="auto">
            <a:xfrm>
              <a:off x="2928" y="364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7" name="Rectangle 20"/>
            <p:cNvSpPr>
              <a:spLocks noChangeArrowheads="1"/>
            </p:cNvSpPr>
            <p:nvPr/>
          </p:nvSpPr>
          <p:spPr bwMode="auto">
            <a:xfrm>
              <a:off x="5154" y="2979"/>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8" name="Rectangle 21"/>
            <p:cNvSpPr>
              <a:spLocks noChangeArrowheads="1"/>
            </p:cNvSpPr>
            <p:nvPr/>
          </p:nvSpPr>
          <p:spPr bwMode="auto">
            <a:xfrm>
              <a:off x="4836" y="2979"/>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49" name="Rectangle 22"/>
            <p:cNvSpPr>
              <a:spLocks noChangeArrowheads="1"/>
            </p:cNvSpPr>
            <p:nvPr/>
          </p:nvSpPr>
          <p:spPr bwMode="auto">
            <a:xfrm>
              <a:off x="4518" y="2979"/>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0" name="Rectangle 23"/>
            <p:cNvSpPr>
              <a:spLocks noChangeArrowheads="1"/>
            </p:cNvSpPr>
            <p:nvPr/>
          </p:nvSpPr>
          <p:spPr bwMode="auto">
            <a:xfrm>
              <a:off x="4200" y="2979"/>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1" name="Rectangle 24"/>
            <p:cNvSpPr>
              <a:spLocks noChangeArrowheads="1"/>
            </p:cNvSpPr>
            <p:nvPr/>
          </p:nvSpPr>
          <p:spPr bwMode="auto">
            <a:xfrm>
              <a:off x="3882" y="2979"/>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2" name="Rectangle 25"/>
            <p:cNvSpPr>
              <a:spLocks noChangeArrowheads="1"/>
            </p:cNvSpPr>
            <p:nvPr/>
          </p:nvSpPr>
          <p:spPr bwMode="auto">
            <a:xfrm>
              <a:off x="3564" y="2979"/>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3" name="Rectangle 26"/>
            <p:cNvSpPr>
              <a:spLocks noChangeArrowheads="1"/>
            </p:cNvSpPr>
            <p:nvPr/>
          </p:nvSpPr>
          <p:spPr bwMode="auto">
            <a:xfrm>
              <a:off x="3246" y="2979"/>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4" name="Rectangle 27"/>
            <p:cNvSpPr>
              <a:spLocks noChangeArrowheads="1"/>
            </p:cNvSpPr>
            <p:nvPr/>
          </p:nvSpPr>
          <p:spPr bwMode="auto">
            <a:xfrm>
              <a:off x="2928" y="2979"/>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5" name="Rectangle 28"/>
            <p:cNvSpPr>
              <a:spLocks noChangeArrowheads="1"/>
            </p:cNvSpPr>
            <p:nvPr/>
          </p:nvSpPr>
          <p:spPr bwMode="auto">
            <a:xfrm>
              <a:off x="5154" y="331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6" name="Rectangle 29"/>
            <p:cNvSpPr>
              <a:spLocks noChangeArrowheads="1"/>
            </p:cNvSpPr>
            <p:nvPr/>
          </p:nvSpPr>
          <p:spPr bwMode="auto">
            <a:xfrm>
              <a:off x="4836" y="331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7" name="Rectangle 30"/>
            <p:cNvSpPr>
              <a:spLocks noChangeArrowheads="1"/>
            </p:cNvSpPr>
            <p:nvPr/>
          </p:nvSpPr>
          <p:spPr bwMode="auto">
            <a:xfrm>
              <a:off x="4518" y="331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8" name="Rectangle 31"/>
            <p:cNvSpPr>
              <a:spLocks noChangeArrowheads="1"/>
            </p:cNvSpPr>
            <p:nvPr/>
          </p:nvSpPr>
          <p:spPr bwMode="auto">
            <a:xfrm>
              <a:off x="4200" y="331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59" name="Rectangle 32"/>
            <p:cNvSpPr>
              <a:spLocks noChangeArrowheads="1"/>
            </p:cNvSpPr>
            <p:nvPr/>
          </p:nvSpPr>
          <p:spPr bwMode="auto">
            <a:xfrm>
              <a:off x="3882" y="331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0" name="Rectangle 33"/>
            <p:cNvSpPr>
              <a:spLocks noChangeArrowheads="1"/>
            </p:cNvSpPr>
            <p:nvPr/>
          </p:nvSpPr>
          <p:spPr bwMode="auto">
            <a:xfrm>
              <a:off x="3564" y="331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1" name="Rectangle 34"/>
            <p:cNvSpPr>
              <a:spLocks noChangeArrowheads="1"/>
            </p:cNvSpPr>
            <p:nvPr/>
          </p:nvSpPr>
          <p:spPr bwMode="auto">
            <a:xfrm>
              <a:off x="3246" y="3312"/>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2" name="Rectangle 35"/>
            <p:cNvSpPr>
              <a:spLocks noChangeArrowheads="1"/>
            </p:cNvSpPr>
            <p:nvPr/>
          </p:nvSpPr>
          <p:spPr bwMode="auto">
            <a:xfrm>
              <a:off x="2928" y="3312"/>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3" name="Rectangle 36"/>
            <p:cNvSpPr>
              <a:spLocks noChangeArrowheads="1"/>
            </p:cNvSpPr>
            <p:nvPr/>
          </p:nvSpPr>
          <p:spPr bwMode="auto">
            <a:xfrm>
              <a:off x="5154" y="165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4" name="Rectangle 37"/>
            <p:cNvSpPr>
              <a:spLocks noChangeArrowheads="1"/>
            </p:cNvSpPr>
            <p:nvPr/>
          </p:nvSpPr>
          <p:spPr bwMode="auto">
            <a:xfrm>
              <a:off x="4836" y="165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5" name="Rectangle 38"/>
            <p:cNvSpPr>
              <a:spLocks noChangeArrowheads="1"/>
            </p:cNvSpPr>
            <p:nvPr/>
          </p:nvSpPr>
          <p:spPr bwMode="auto">
            <a:xfrm>
              <a:off x="4518" y="165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6" name="Rectangle 39"/>
            <p:cNvSpPr>
              <a:spLocks noChangeArrowheads="1"/>
            </p:cNvSpPr>
            <p:nvPr/>
          </p:nvSpPr>
          <p:spPr bwMode="auto">
            <a:xfrm>
              <a:off x="4200" y="165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7" name="Rectangle 40"/>
            <p:cNvSpPr>
              <a:spLocks noChangeArrowheads="1"/>
            </p:cNvSpPr>
            <p:nvPr/>
          </p:nvSpPr>
          <p:spPr bwMode="auto">
            <a:xfrm>
              <a:off x="3882" y="165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8" name="Rectangle 41"/>
            <p:cNvSpPr>
              <a:spLocks noChangeArrowheads="1"/>
            </p:cNvSpPr>
            <p:nvPr/>
          </p:nvSpPr>
          <p:spPr bwMode="auto">
            <a:xfrm>
              <a:off x="3564" y="165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69" name="Rectangle 42"/>
            <p:cNvSpPr>
              <a:spLocks noChangeArrowheads="1"/>
            </p:cNvSpPr>
            <p:nvPr/>
          </p:nvSpPr>
          <p:spPr bwMode="auto">
            <a:xfrm>
              <a:off x="3246" y="1655"/>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0" name="Rectangle 43"/>
            <p:cNvSpPr>
              <a:spLocks noChangeArrowheads="1"/>
            </p:cNvSpPr>
            <p:nvPr/>
          </p:nvSpPr>
          <p:spPr bwMode="auto">
            <a:xfrm>
              <a:off x="2928" y="1655"/>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1" name="Rectangle 44"/>
            <p:cNvSpPr>
              <a:spLocks noChangeArrowheads="1"/>
            </p:cNvSpPr>
            <p:nvPr/>
          </p:nvSpPr>
          <p:spPr bwMode="auto">
            <a:xfrm>
              <a:off x="5154" y="1988"/>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2" name="Rectangle 45"/>
            <p:cNvSpPr>
              <a:spLocks noChangeArrowheads="1"/>
            </p:cNvSpPr>
            <p:nvPr/>
          </p:nvSpPr>
          <p:spPr bwMode="auto">
            <a:xfrm>
              <a:off x="4836" y="1988"/>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3" name="Rectangle 46"/>
            <p:cNvSpPr>
              <a:spLocks noChangeArrowheads="1"/>
            </p:cNvSpPr>
            <p:nvPr/>
          </p:nvSpPr>
          <p:spPr bwMode="auto">
            <a:xfrm>
              <a:off x="4518" y="1988"/>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4" name="Rectangle 47"/>
            <p:cNvSpPr>
              <a:spLocks noChangeArrowheads="1"/>
            </p:cNvSpPr>
            <p:nvPr/>
          </p:nvSpPr>
          <p:spPr bwMode="auto">
            <a:xfrm>
              <a:off x="4200" y="1988"/>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5" name="Rectangle 48"/>
            <p:cNvSpPr>
              <a:spLocks noChangeArrowheads="1"/>
            </p:cNvSpPr>
            <p:nvPr/>
          </p:nvSpPr>
          <p:spPr bwMode="auto">
            <a:xfrm>
              <a:off x="3882" y="1988"/>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6" name="Rectangle 49"/>
            <p:cNvSpPr>
              <a:spLocks noChangeArrowheads="1"/>
            </p:cNvSpPr>
            <p:nvPr/>
          </p:nvSpPr>
          <p:spPr bwMode="auto">
            <a:xfrm>
              <a:off x="3564" y="1988"/>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7" name="Rectangle 50"/>
            <p:cNvSpPr>
              <a:spLocks noChangeArrowheads="1"/>
            </p:cNvSpPr>
            <p:nvPr/>
          </p:nvSpPr>
          <p:spPr bwMode="auto">
            <a:xfrm>
              <a:off x="3246" y="1988"/>
              <a:ext cx="318" cy="333"/>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8" name="Rectangle 51"/>
            <p:cNvSpPr>
              <a:spLocks noChangeArrowheads="1"/>
            </p:cNvSpPr>
            <p:nvPr/>
          </p:nvSpPr>
          <p:spPr bwMode="auto">
            <a:xfrm>
              <a:off x="2928" y="1988"/>
              <a:ext cx="318" cy="333"/>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79" name="Rectangle 52"/>
            <p:cNvSpPr>
              <a:spLocks noChangeArrowheads="1"/>
            </p:cNvSpPr>
            <p:nvPr/>
          </p:nvSpPr>
          <p:spPr bwMode="auto">
            <a:xfrm>
              <a:off x="5154" y="2647"/>
              <a:ext cx="318" cy="332"/>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0" name="Rectangle 53"/>
            <p:cNvSpPr>
              <a:spLocks noChangeArrowheads="1"/>
            </p:cNvSpPr>
            <p:nvPr/>
          </p:nvSpPr>
          <p:spPr bwMode="auto">
            <a:xfrm>
              <a:off x="4836" y="2647"/>
              <a:ext cx="318" cy="332"/>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1" name="Rectangle 54"/>
            <p:cNvSpPr>
              <a:spLocks noChangeArrowheads="1"/>
            </p:cNvSpPr>
            <p:nvPr/>
          </p:nvSpPr>
          <p:spPr bwMode="auto">
            <a:xfrm>
              <a:off x="4518" y="2647"/>
              <a:ext cx="318" cy="332"/>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2" name="Rectangle 55"/>
            <p:cNvSpPr>
              <a:spLocks noChangeArrowheads="1"/>
            </p:cNvSpPr>
            <p:nvPr/>
          </p:nvSpPr>
          <p:spPr bwMode="auto">
            <a:xfrm>
              <a:off x="4200" y="2647"/>
              <a:ext cx="318" cy="332"/>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3" name="Rectangle 56"/>
            <p:cNvSpPr>
              <a:spLocks noChangeArrowheads="1"/>
            </p:cNvSpPr>
            <p:nvPr/>
          </p:nvSpPr>
          <p:spPr bwMode="auto">
            <a:xfrm>
              <a:off x="3882" y="2647"/>
              <a:ext cx="318" cy="332"/>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4" name="Rectangle 57"/>
            <p:cNvSpPr>
              <a:spLocks noChangeArrowheads="1"/>
            </p:cNvSpPr>
            <p:nvPr/>
          </p:nvSpPr>
          <p:spPr bwMode="auto">
            <a:xfrm>
              <a:off x="3564" y="2647"/>
              <a:ext cx="318" cy="332"/>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5" name="Rectangle 58"/>
            <p:cNvSpPr>
              <a:spLocks noChangeArrowheads="1"/>
            </p:cNvSpPr>
            <p:nvPr/>
          </p:nvSpPr>
          <p:spPr bwMode="auto">
            <a:xfrm>
              <a:off x="3246" y="2647"/>
              <a:ext cx="318" cy="332"/>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6" name="Rectangle 59"/>
            <p:cNvSpPr>
              <a:spLocks noChangeArrowheads="1"/>
            </p:cNvSpPr>
            <p:nvPr/>
          </p:nvSpPr>
          <p:spPr bwMode="auto">
            <a:xfrm>
              <a:off x="2928" y="2647"/>
              <a:ext cx="318" cy="332"/>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7" name="Rectangle 60"/>
            <p:cNvSpPr>
              <a:spLocks noChangeArrowheads="1"/>
            </p:cNvSpPr>
            <p:nvPr/>
          </p:nvSpPr>
          <p:spPr bwMode="auto">
            <a:xfrm>
              <a:off x="5154" y="2321"/>
              <a:ext cx="318" cy="326"/>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8" name="Rectangle 61"/>
            <p:cNvSpPr>
              <a:spLocks noChangeArrowheads="1"/>
            </p:cNvSpPr>
            <p:nvPr/>
          </p:nvSpPr>
          <p:spPr bwMode="auto">
            <a:xfrm>
              <a:off x="4836" y="2321"/>
              <a:ext cx="318" cy="326"/>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89" name="Rectangle 62"/>
            <p:cNvSpPr>
              <a:spLocks noChangeArrowheads="1"/>
            </p:cNvSpPr>
            <p:nvPr/>
          </p:nvSpPr>
          <p:spPr bwMode="auto">
            <a:xfrm>
              <a:off x="4518" y="2321"/>
              <a:ext cx="318" cy="326"/>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0" name="Rectangle 63"/>
            <p:cNvSpPr>
              <a:spLocks noChangeArrowheads="1"/>
            </p:cNvSpPr>
            <p:nvPr/>
          </p:nvSpPr>
          <p:spPr bwMode="auto">
            <a:xfrm>
              <a:off x="4200" y="2321"/>
              <a:ext cx="318" cy="326"/>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1" name="Rectangle 64"/>
            <p:cNvSpPr>
              <a:spLocks noChangeArrowheads="1"/>
            </p:cNvSpPr>
            <p:nvPr/>
          </p:nvSpPr>
          <p:spPr bwMode="auto">
            <a:xfrm>
              <a:off x="3882" y="2321"/>
              <a:ext cx="318" cy="326"/>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2" name="Rectangle 65"/>
            <p:cNvSpPr>
              <a:spLocks noChangeArrowheads="1"/>
            </p:cNvSpPr>
            <p:nvPr/>
          </p:nvSpPr>
          <p:spPr bwMode="auto">
            <a:xfrm>
              <a:off x="3564" y="2321"/>
              <a:ext cx="318" cy="326"/>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3" name="Rectangle 66"/>
            <p:cNvSpPr>
              <a:spLocks noChangeArrowheads="1"/>
            </p:cNvSpPr>
            <p:nvPr/>
          </p:nvSpPr>
          <p:spPr bwMode="auto">
            <a:xfrm>
              <a:off x="3246" y="2321"/>
              <a:ext cx="318" cy="326"/>
            </a:xfrm>
            <a:prstGeom prst="rect">
              <a:avLst/>
            </a:prstGeom>
            <a:solidFill>
              <a:srgbClr val="00FF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4" name="Rectangle 67"/>
            <p:cNvSpPr>
              <a:spLocks noChangeArrowheads="1"/>
            </p:cNvSpPr>
            <p:nvPr/>
          </p:nvSpPr>
          <p:spPr bwMode="auto">
            <a:xfrm>
              <a:off x="2928" y="2321"/>
              <a:ext cx="318" cy="326"/>
            </a:xfrm>
            <a:prstGeom prst="rect">
              <a:avLst/>
            </a:prstGeom>
            <a:solidFill>
              <a:srgbClr val="000000"/>
            </a:solidFill>
            <a:ln w="76200">
              <a:noFill/>
              <a:miter lim="800000"/>
              <a:headEnd/>
              <a:tailEnd/>
            </a:ln>
          </p:spPr>
          <p:txBody>
            <a:bodyPr/>
            <a:lstStyle/>
            <a:p>
              <a:pPr>
                <a:spcBef>
                  <a:spcPct val="20000"/>
                </a:spcBef>
                <a:buClr>
                  <a:schemeClr val="accent2"/>
                </a:buClr>
                <a:buFont typeface="Wingdings" pitchFamily="2" charset="2"/>
                <a:buNone/>
              </a:pPr>
              <a:endParaRPr lang="zh-CN" altLang="en-US">
                <a:latin typeface="+mn-lt"/>
                <a:ea typeface="黑体" panose="02010609060101010101" pitchFamily="49" charset="-122"/>
              </a:endParaRPr>
            </a:p>
          </p:txBody>
        </p:sp>
        <p:sp>
          <p:nvSpPr>
            <p:cNvPr id="1095" name="Text Box 68"/>
            <p:cNvSpPr txBox="1">
              <a:spLocks noChangeArrowheads="1"/>
            </p:cNvSpPr>
            <p:nvPr/>
          </p:nvSpPr>
          <p:spPr bwMode="auto">
            <a:xfrm>
              <a:off x="3888" y="3634"/>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096" name="Text Box 69"/>
            <p:cNvSpPr txBox="1">
              <a:spLocks noChangeArrowheads="1"/>
            </p:cNvSpPr>
            <p:nvPr/>
          </p:nvSpPr>
          <p:spPr bwMode="auto">
            <a:xfrm>
              <a:off x="2928" y="3337"/>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097" name="Text Box 70"/>
            <p:cNvSpPr txBox="1">
              <a:spLocks noChangeArrowheads="1"/>
            </p:cNvSpPr>
            <p:nvPr/>
          </p:nvSpPr>
          <p:spPr bwMode="auto">
            <a:xfrm>
              <a:off x="5164" y="2644"/>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098" name="Text Box 71"/>
            <p:cNvSpPr txBox="1">
              <a:spLocks noChangeArrowheads="1"/>
            </p:cNvSpPr>
            <p:nvPr/>
          </p:nvSpPr>
          <p:spPr bwMode="auto">
            <a:xfrm>
              <a:off x="4207" y="2990"/>
              <a:ext cx="267" cy="275"/>
            </a:xfrm>
            <a:prstGeom prst="rect">
              <a:avLst/>
            </a:prstGeom>
            <a:noFill/>
            <a:ln w="76200">
              <a:noFill/>
              <a:miter lim="800000"/>
              <a:headEnd/>
              <a:tailEnd/>
            </a:ln>
          </p:spPr>
          <p:txBody>
            <a:bodyPr wrap="none">
              <a:spAutoFit/>
            </a:bodyPr>
            <a:lstStyle/>
            <a:p>
              <a:pPr eaLnBrk="0" hangingPunct="0"/>
              <a:r>
                <a:rPr kumimoji="0" lang="en-US" altLang="zh-CN" b="1">
                  <a:solidFill>
                    <a:srgbClr val="FF0066"/>
                  </a:solidFill>
                  <a:latin typeface="+mn-lt"/>
                  <a:ea typeface="黑体" panose="02010609060101010101" pitchFamily="49" charset="-122"/>
                </a:rPr>
                <a:t>Q</a:t>
              </a:r>
            </a:p>
          </p:txBody>
        </p:sp>
        <p:sp>
          <p:nvSpPr>
            <p:cNvPr id="1099" name="Text Box 72"/>
            <p:cNvSpPr txBox="1">
              <a:spLocks noChangeArrowheads="1"/>
            </p:cNvSpPr>
            <p:nvPr/>
          </p:nvSpPr>
          <p:spPr bwMode="auto">
            <a:xfrm>
              <a:off x="3265" y="2321"/>
              <a:ext cx="335" cy="275"/>
            </a:xfrm>
            <a:prstGeom prst="rect">
              <a:avLst/>
            </a:prstGeom>
            <a:noFill/>
            <a:ln w="76200">
              <a:noFill/>
              <a:miter lim="800000"/>
              <a:headEnd/>
              <a:tailEnd/>
            </a:ln>
          </p:spPr>
          <p:txBody>
            <a:bodyPr>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100" name="Text Box 73"/>
            <p:cNvSpPr txBox="1">
              <a:spLocks noChangeArrowheads="1"/>
            </p:cNvSpPr>
            <p:nvPr/>
          </p:nvSpPr>
          <p:spPr bwMode="auto">
            <a:xfrm>
              <a:off x="4839" y="2000"/>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101" name="Text Box 74"/>
            <p:cNvSpPr txBox="1">
              <a:spLocks noChangeArrowheads="1"/>
            </p:cNvSpPr>
            <p:nvPr/>
          </p:nvSpPr>
          <p:spPr bwMode="auto">
            <a:xfrm>
              <a:off x="3570" y="1654"/>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sp>
          <p:nvSpPr>
            <p:cNvPr id="1102" name="Text Box 75"/>
            <p:cNvSpPr txBox="1">
              <a:spLocks noChangeArrowheads="1"/>
            </p:cNvSpPr>
            <p:nvPr/>
          </p:nvSpPr>
          <p:spPr bwMode="auto">
            <a:xfrm>
              <a:off x="4539" y="1331"/>
              <a:ext cx="267" cy="275"/>
            </a:xfrm>
            <a:prstGeom prst="rect">
              <a:avLst/>
            </a:prstGeom>
            <a:noFill/>
            <a:ln w="76200">
              <a:noFill/>
              <a:miter lim="800000"/>
              <a:headEnd/>
              <a:tailEnd/>
            </a:ln>
          </p:spPr>
          <p:txBody>
            <a:bodyPr wrap="none">
              <a:spAutoFit/>
            </a:bodyPr>
            <a:lstStyle/>
            <a:p>
              <a:pPr eaLnBrk="0" hangingPunct="0"/>
              <a:r>
                <a:rPr kumimoji="0" lang="en-US" altLang="zh-CN" b="1" dirty="0">
                  <a:solidFill>
                    <a:srgbClr val="FF0066"/>
                  </a:solidFill>
                  <a:latin typeface="+mn-lt"/>
                  <a:ea typeface="黑体" panose="02010609060101010101" pitchFamily="49" charset="-122"/>
                </a:rPr>
                <a:t>Q</a:t>
              </a:r>
            </a:p>
          </p:txBody>
        </p:sp>
      </p:grpSp>
      <p:graphicFrame>
        <p:nvGraphicFramePr>
          <p:cNvPr id="1026" name="Object 77"/>
          <p:cNvGraphicFramePr>
            <a:graphicFrameLocks noChangeAspect="1"/>
          </p:cNvGraphicFramePr>
          <p:nvPr>
            <p:extLst>
              <p:ext uri="{D42A27DB-BD31-4B8C-83A1-F6EECF244321}">
                <p14:modId xmlns:p14="http://schemas.microsoft.com/office/powerpoint/2010/main" val="2539262642"/>
              </p:ext>
            </p:extLst>
          </p:nvPr>
        </p:nvGraphicFramePr>
        <p:xfrm>
          <a:off x="4693488" y="2572412"/>
          <a:ext cx="4343400" cy="1798638"/>
        </p:xfrm>
        <a:graphic>
          <a:graphicData uri="http://schemas.openxmlformats.org/presentationml/2006/ole">
            <mc:AlternateContent xmlns:mc="http://schemas.openxmlformats.org/markup-compatibility/2006">
              <mc:Choice xmlns:v="urn:schemas-microsoft-com:vml" Requires="v">
                <p:oleObj spid="_x0000_s1070" name="位图图像" r:id="rId3" imgW="2457143" imgH="1047619" progId="Paint.Picture">
                  <p:embed/>
                </p:oleObj>
              </mc:Choice>
              <mc:Fallback>
                <p:oleObj name="位图图像" r:id="rId3" imgW="2457143" imgH="1047619" progId="Paint.Picture">
                  <p:embed/>
                  <p:pic>
                    <p:nvPicPr>
                      <p:cNvPr id="0" name="Object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3488" y="2572412"/>
                        <a:ext cx="4343400"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FFFF"/>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pic>
                </p:oleObj>
              </mc:Fallback>
            </mc:AlternateContent>
          </a:graphicData>
        </a:graphic>
      </p:graphicFrame>
      <p:sp>
        <p:nvSpPr>
          <p:cNvPr id="9294" name="Rectangle 78"/>
          <p:cNvSpPr>
            <a:spLocks noChangeArrowheads="1"/>
          </p:cNvSpPr>
          <p:nvPr/>
        </p:nvSpPr>
        <p:spPr bwMode="auto">
          <a:xfrm>
            <a:off x="4693488" y="2058002"/>
            <a:ext cx="2228495" cy="400110"/>
          </a:xfrm>
          <a:prstGeom prst="rect">
            <a:avLst/>
          </a:prstGeom>
          <a:noFill/>
          <a:ln w="9525">
            <a:noFill/>
            <a:miter lim="800000"/>
            <a:headEnd/>
            <a:tailEnd/>
          </a:ln>
          <a:effectLst/>
        </p:spPr>
        <p:txBody>
          <a:bodyPr wrap="none">
            <a:spAutoFit/>
          </a:bodyPr>
          <a:lstStyle/>
          <a:p>
            <a:pPr>
              <a:spcBef>
                <a:spcPct val="20000"/>
              </a:spcBef>
              <a:buClr>
                <a:schemeClr val="accent2"/>
              </a:buClr>
              <a:buFont typeface="Wingdings" pitchFamily="2" charset="2"/>
              <a:buChar char="w"/>
              <a:defRPr/>
            </a:pPr>
            <a:r>
              <a:rPr lang="en-US" altLang="zh-CN" b="1" dirty="0">
                <a:solidFill>
                  <a:srgbClr val="0000FF"/>
                </a:solidFill>
                <a:latin typeface="+mn-lt"/>
                <a:ea typeface="黑体" panose="02010609060101010101" pitchFamily="49" charset="-122"/>
              </a:rPr>
              <a:t> </a:t>
            </a:r>
            <a:r>
              <a:rPr lang="zh-CN" altLang="en-US" b="1" dirty="0">
                <a:solidFill>
                  <a:srgbClr val="0000FF"/>
                </a:solidFill>
                <a:latin typeface="+mn-lt"/>
                <a:ea typeface="黑体" panose="02010609060101010101" pitchFamily="49" charset="-122"/>
              </a:rPr>
              <a:t>图的</a:t>
            </a:r>
            <a:r>
              <a:rPr lang="en-US" altLang="zh-CN" b="1" i="1" dirty="0">
                <a:solidFill>
                  <a:srgbClr val="0000FF"/>
                </a:solidFill>
                <a:latin typeface="+mn-lt"/>
                <a:ea typeface="黑体" panose="02010609060101010101" pitchFamily="49" charset="-122"/>
              </a:rPr>
              <a:t>m</a:t>
            </a:r>
            <a:r>
              <a:rPr lang="en-US" altLang="zh-CN" b="1" dirty="0">
                <a:solidFill>
                  <a:srgbClr val="0000FF"/>
                </a:solidFill>
                <a:latin typeface="+mn-lt"/>
                <a:ea typeface="黑体" panose="02010609060101010101" pitchFamily="49" charset="-122"/>
              </a:rPr>
              <a:t>-</a:t>
            </a:r>
            <a:r>
              <a:rPr lang="zh-CN" altLang="en-US" b="1" dirty="0">
                <a:solidFill>
                  <a:srgbClr val="0000FF"/>
                </a:solidFill>
                <a:latin typeface="+mn-lt"/>
                <a:ea typeface="黑体" panose="02010609060101010101" pitchFamily="49" charset="-122"/>
              </a:rPr>
              <a:t>着色问题</a:t>
            </a:r>
            <a:endParaRPr lang="en-US" altLang="zh-CN" b="1" dirty="0">
              <a:solidFill>
                <a:srgbClr val="0000FF"/>
              </a:solidFill>
              <a:latin typeface="+mn-lt"/>
              <a:ea typeface="黑体" panose="02010609060101010101" pitchFamily="49" charset="-122"/>
            </a:endParaRPr>
          </a:p>
        </p:txBody>
      </p:sp>
      <p:sp>
        <p:nvSpPr>
          <p:cNvPr id="2" name="对话气泡: 圆角矩形 1">
            <a:extLst>
              <a:ext uri="{FF2B5EF4-FFF2-40B4-BE49-F238E27FC236}">
                <a16:creationId xmlns:a16="http://schemas.microsoft.com/office/drawing/2014/main" id="{EC9E03EA-6A2A-4A28-8BDD-FCA46F4EA76D}"/>
              </a:ext>
            </a:extLst>
          </p:cNvPr>
          <p:cNvSpPr/>
          <p:nvPr/>
        </p:nvSpPr>
        <p:spPr bwMode="auto">
          <a:xfrm>
            <a:off x="5743575" y="5098134"/>
            <a:ext cx="2654061" cy="772843"/>
          </a:xfrm>
          <a:prstGeom prst="wedgeRoundRectCallout">
            <a:avLst>
              <a:gd name="adj1" fmla="val -70455"/>
              <a:gd name="adj2" fmla="val -128954"/>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zh-CN" altLang="en-US" dirty="0"/>
              <a:t>不存在用穷举搜索之外</a:t>
            </a:r>
            <a:endParaRPr lang="en-US" altLang="zh-CN" dirty="0"/>
          </a:p>
          <a:p>
            <a:pPr algn="ctr"/>
            <a:r>
              <a:rPr lang="zh-CN" altLang="en-US" dirty="0"/>
              <a:t>的方法来解决问题</a:t>
            </a:r>
          </a:p>
          <a:p>
            <a:pPr algn="ct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CN" altLang="en-US" sz="4800">
                <a:ea typeface="黑体" pitchFamily="2" charset="-122"/>
              </a:rPr>
              <a:t>引例 (2)</a:t>
            </a:r>
          </a:p>
        </p:txBody>
      </p:sp>
      <p:sp>
        <p:nvSpPr>
          <p:cNvPr id="7171" name="Rectangle 3"/>
          <p:cNvSpPr>
            <a:spLocks noGrp="1" noChangeArrowheads="1"/>
          </p:cNvSpPr>
          <p:nvPr>
            <p:ph type="body" idx="1"/>
          </p:nvPr>
        </p:nvSpPr>
        <p:spPr>
          <a:xfrm>
            <a:off x="809625" y="1981200"/>
            <a:ext cx="7958138" cy="4114800"/>
          </a:xfrm>
        </p:spPr>
        <p:txBody>
          <a:bodyPr/>
          <a:lstStyle/>
          <a:p>
            <a:pPr eaLnBrk="1" hangingPunct="1"/>
            <a:r>
              <a:rPr lang="zh-CN" altLang="en-US" sz="2200" b="1" dirty="0">
                <a:solidFill>
                  <a:srgbClr val="0000FF"/>
                </a:solidFill>
                <a:ea typeface="黑体" pitchFamily="2" charset="-122"/>
              </a:rPr>
              <a:t>0-1背包问题的回溯分析</a:t>
            </a:r>
            <a:endParaRPr lang="en-US" altLang="zh-CN" sz="2200" b="1" dirty="0">
              <a:solidFill>
                <a:srgbClr val="0000FF"/>
              </a:solidFill>
              <a:ea typeface="黑体" pitchFamily="2" charset="-122"/>
            </a:endParaRPr>
          </a:p>
          <a:p>
            <a:pPr eaLnBrk="1" hangingPunct="1">
              <a:buFont typeface="Wingdings" pitchFamily="2" charset="2"/>
              <a:buNone/>
            </a:pPr>
            <a:r>
              <a:rPr lang="zh-CN" altLang="en-US" sz="2000" dirty="0">
                <a:ea typeface="黑体" pitchFamily="2" charset="-122"/>
              </a:rPr>
              <a:t>    - </a:t>
            </a:r>
            <a:r>
              <a:rPr lang="en-US" altLang="zh-CN" sz="2000" i="1" dirty="0">
                <a:ea typeface="黑体" pitchFamily="2" charset="-122"/>
              </a:rPr>
              <a:t>n</a:t>
            </a:r>
            <a:r>
              <a:rPr lang="en-US" altLang="zh-CN" sz="2000" dirty="0">
                <a:ea typeface="黑体" pitchFamily="2" charset="-122"/>
              </a:rPr>
              <a:t>=3, </a:t>
            </a:r>
            <a:r>
              <a:rPr lang="en-US" altLang="zh-CN" sz="2000" i="1" dirty="0">
                <a:ea typeface="黑体" pitchFamily="2" charset="-122"/>
              </a:rPr>
              <a:t>w</a:t>
            </a:r>
            <a:r>
              <a:rPr lang="en-US" altLang="zh-CN" sz="2000" dirty="0">
                <a:ea typeface="黑体" pitchFamily="2" charset="-122"/>
              </a:rPr>
              <a:t>={16, 15, 15}, </a:t>
            </a:r>
            <a:r>
              <a:rPr lang="en-US" altLang="zh-CN" sz="2000" i="1" dirty="0">
                <a:ea typeface="黑体" pitchFamily="2" charset="-122"/>
              </a:rPr>
              <a:t>p</a:t>
            </a:r>
            <a:r>
              <a:rPr lang="en-US" altLang="zh-CN" sz="2000" dirty="0">
                <a:ea typeface="黑体" pitchFamily="2" charset="-122"/>
              </a:rPr>
              <a:t>={45, 25, 25}, </a:t>
            </a:r>
            <a:r>
              <a:rPr lang="en-US" altLang="zh-CN" sz="2000" i="1" dirty="0">
                <a:ea typeface="黑体" pitchFamily="2" charset="-122"/>
              </a:rPr>
              <a:t>c</a:t>
            </a:r>
            <a:r>
              <a:rPr lang="en-US" altLang="zh-CN" sz="2000" dirty="0">
                <a:ea typeface="黑体" pitchFamily="2" charset="-122"/>
              </a:rPr>
              <a:t>=30</a:t>
            </a:r>
          </a:p>
          <a:p>
            <a:pPr eaLnBrk="1" hangingPunct="1">
              <a:buFont typeface="Wingdings" pitchFamily="2" charset="2"/>
              <a:buNone/>
            </a:pPr>
            <a:r>
              <a:rPr lang="en-US" altLang="zh-CN" sz="2000" dirty="0">
                <a:ea typeface="黑体" pitchFamily="2" charset="-122"/>
              </a:rPr>
              <a:t>    - </a:t>
            </a:r>
            <a:r>
              <a:rPr lang="zh-CN" altLang="en-US" sz="2000" dirty="0">
                <a:ea typeface="黑体" pitchFamily="2" charset="-122"/>
              </a:rPr>
              <a:t>所有可能的情况 </a:t>
            </a:r>
            <a:r>
              <a:rPr lang="en-US" altLang="zh-CN" sz="2000" dirty="0">
                <a:ea typeface="黑体" pitchFamily="2" charset="-122"/>
              </a:rPr>
              <a:t>vs. </a:t>
            </a:r>
            <a:r>
              <a:rPr lang="zh-CN" altLang="en-US" sz="2000" dirty="0">
                <a:ea typeface="黑体" pitchFamily="2" charset="-122"/>
              </a:rPr>
              <a:t>减小了的搜索空间</a:t>
            </a:r>
          </a:p>
        </p:txBody>
      </p:sp>
      <p:pic>
        <p:nvPicPr>
          <p:cNvPr id="7172" name="Picture 4" descr="t51"/>
          <p:cNvPicPr>
            <a:picLocks noChangeAspect="1" noChangeArrowheads="1"/>
          </p:cNvPicPr>
          <p:nvPr/>
        </p:nvPicPr>
        <p:blipFill>
          <a:blip r:embed="rId2" cstate="print"/>
          <a:srcRect/>
          <a:stretch>
            <a:fillRect/>
          </a:stretch>
        </p:blipFill>
        <p:spPr bwMode="auto">
          <a:xfrm>
            <a:off x="1371600" y="3124200"/>
            <a:ext cx="5715000" cy="2903538"/>
          </a:xfrm>
          <a:prstGeom prst="rect">
            <a:avLst/>
          </a:prstGeom>
          <a:noFill/>
          <a:ln w="9525">
            <a:noFill/>
            <a:miter lim="800000"/>
            <a:headEnd/>
            <a:tailEnd/>
          </a:ln>
        </p:spPr>
      </p:pic>
      <p:sp>
        <p:nvSpPr>
          <p:cNvPr id="12293" name="Rectangle 5"/>
          <p:cNvSpPr>
            <a:spLocks noChangeArrowheads="1"/>
          </p:cNvSpPr>
          <p:nvPr/>
        </p:nvSpPr>
        <p:spPr bwMode="auto">
          <a:xfrm>
            <a:off x="1524000" y="3505200"/>
            <a:ext cx="1498600" cy="701675"/>
          </a:xfrm>
          <a:prstGeom prst="rect">
            <a:avLst/>
          </a:prstGeom>
          <a:noFill/>
          <a:ln w="9525">
            <a:noFill/>
            <a:miter lim="800000"/>
            <a:headEnd/>
            <a:tailEnd/>
          </a:ln>
        </p:spPr>
        <p:txBody>
          <a:bodyPr wrap="none">
            <a:spAutoFit/>
          </a:bodyPr>
          <a:lstStyle/>
          <a:p>
            <a:r>
              <a:rPr lang="en-US" altLang="zh-CN">
                <a:solidFill>
                  <a:schemeClr val="folHlink"/>
                </a:solidFill>
              </a:rPr>
              <a:t>cw=16</a:t>
            </a:r>
          </a:p>
          <a:p>
            <a:r>
              <a:rPr lang="en-US" altLang="zh-CN">
                <a:solidFill>
                  <a:schemeClr val="folHlink"/>
                </a:solidFill>
              </a:rPr>
              <a:t>bestp=cp=45</a:t>
            </a:r>
          </a:p>
        </p:txBody>
      </p:sp>
      <p:sp>
        <p:nvSpPr>
          <p:cNvPr id="12294" name="Line 6"/>
          <p:cNvSpPr>
            <a:spLocks noChangeShapeType="1"/>
          </p:cNvSpPr>
          <p:nvPr/>
        </p:nvSpPr>
        <p:spPr bwMode="auto">
          <a:xfrm flipH="1">
            <a:off x="2971800" y="3657600"/>
            <a:ext cx="1066800" cy="685800"/>
          </a:xfrm>
          <a:prstGeom prst="line">
            <a:avLst/>
          </a:prstGeom>
          <a:noFill/>
          <a:ln w="28575">
            <a:solidFill>
              <a:schemeClr val="folHlink"/>
            </a:solidFill>
            <a:round/>
            <a:headEnd/>
            <a:tailEnd/>
          </a:ln>
        </p:spPr>
        <p:txBody>
          <a:bodyPr wrap="none"/>
          <a:lstStyle/>
          <a:p>
            <a:endParaRPr lang="zh-CN" altLang="en-US"/>
          </a:p>
        </p:txBody>
      </p:sp>
      <p:sp>
        <p:nvSpPr>
          <p:cNvPr id="12300" name="Freeform 12"/>
          <p:cNvSpPr>
            <a:spLocks/>
          </p:cNvSpPr>
          <p:nvPr/>
        </p:nvSpPr>
        <p:spPr bwMode="auto">
          <a:xfrm>
            <a:off x="1130300" y="4445000"/>
            <a:ext cx="2374900" cy="1828800"/>
          </a:xfrm>
          <a:custGeom>
            <a:avLst/>
            <a:gdLst>
              <a:gd name="T0" fmla="*/ 632 w 1496"/>
              <a:gd name="T1" fmla="*/ 32 h 1152"/>
              <a:gd name="T2" fmla="*/ 200 w 1496"/>
              <a:gd name="T3" fmla="*/ 272 h 1152"/>
              <a:gd name="T4" fmla="*/ 8 w 1496"/>
              <a:gd name="T5" fmla="*/ 704 h 1152"/>
              <a:gd name="T6" fmla="*/ 152 w 1496"/>
              <a:gd name="T7" fmla="*/ 1088 h 1152"/>
              <a:gd name="T8" fmla="*/ 728 w 1496"/>
              <a:gd name="T9" fmla="*/ 1088 h 1152"/>
              <a:gd name="T10" fmla="*/ 1160 w 1496"/>
              <a:gd name="T11" fmla="*/ 1088 h 1152"/>
              <a:gd name="T12" fmla="*/ 1400 w 1496"/>
              <a:gd name="T13" fmla="*/ 944 h 1152"/>
              <a:gd name="T14" fmla="*/ 1496 w 1496"/>
              <a:gd name="T15" fmla="*/ 752 h 1152"/>
              <a:gd name="T16" fmla="*/ 1400 w 1496"/>
              <a:gd name="T17" fmla="*/ 608 h 1152"/>
              <a:gd name="T18" fmla="*/ 1112 w 1496"/>
              <a:gd name="T19" fmla="*/ 368 h 1152"/>
              <a:gd name="T20" fmla="*/ 968 w 1496"/>
              <a:gd name="T21" fmla="*/ 176 h 1152"/>
              <a:gd name="T22" fmla="*/ 776 w 1496"/>
              <a:gd name="T23" fmla="*/ 80 h 1152"/>
              <a:gd name="T24" fmla="*/ 632 w 1496"/>
              <a:gd name="T25" fmla="*/ 32 h 1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6"/>
              <a:gd name="T40" fmla="*/ 0 h 1152"/>
              <a:gd name="T41" fmla="*/ 1496 w 1496"/>
              <a:gd name="T42" fmla="*/ 1152 h 11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6" h="1152">
                <a:moveTo>
                  <a:pt x="632" y="32"/>
                </a:moveTo>
                <a:cubicBezTo>
                  <a:pt x="536" y="64"/>
                  <a:pt x="304" y="160"/>
                  <a:pt x="200" y="272"/>
                </a:cubicBezTo>
                <a:cubicBezTo>
                  <a:pt x="96" y="384"/>
                  <a:pt x="16" y="568"/>
                  <a:pt x="8" y="704"/>
                </a:cubicBezTo>
                <a:cubicBezTo>
                  <a:pt x="0" y="840"/>
                  <a:pt x="32" y="1024"/>
                  <a:pt x="152" y="1088"/>
                </a:cubicBezTo>
                <a:cubicBezTo>
                  <a:pt x="272" y="1152"/>
                  <a:pt x="560" y="1088"/>
                  <a:pt x="728" y="1088"/>
                </a:cubicBezTo>
                <a:cubicBezTo>
                  <a:pt x="896" y="1088"/>
                  <a:pt x="1048" y="1112"/>
                  <a:pt x="1160" y="1088"/>
                </a:cubicBezTo>
                <a:cubicBezTo>
                  <a:pt x="1272" y="1064"/>
                  <a:pt x="1344" y="1000"/>
                  <a:pt x="1400" y="944"/>
                </a:cubicBezTo>
                <a:cubicBezTo>
                  <a:pt x="1456" y="888"/>
                  <a:pt x="1496" y="808"/>
                  <a:pt x="1496" y="752"/>
                </a:cubicBezTo>
                <a:cubicBezTo>
                  <a:pt x="1496" y="696"/>
                  <a:pt x="1464" y="672"/>
                  <a:pt x="1400" y="608"/>
                </a:cubicBezTo>
                <a:cubicBezTo>
                  <a:pt x="1336" y="544"/>
                  <a:pt x="1184" y="440"/>
                  <a:pt x="1112" y="368"/>
                </a:cubicBezTo>
                <a:cubicBezTo>
                  <a:pt x="1040" y="296"/>
                  <a:pt x="1024" y="224"/>
                  <a:pt x="968" y="176"/>
                </a:cubicBezTo>
                <a:cubicBezTo>
                  <a:pt x="912" y="128"/>
                  <a:pt x="832" y="104"/>
                  <a:pt x="776" y="80"/>
                </a:cubicBezTo>
                <a:cubicBezTo>
                  <a:pt x="720" y="56"/>
                  <a:pt x="728" y="0"/>
                  <a:pt x="632" y="32"/>
                </a:cubicBezTo>
                <a:close/>
              </a:path>
            </a:pathLst>
          </a:custGeom>
          <a:noFill/>
          <a:ln w="25400" cap="flat">
            <a:solidFill>
              <a:srgbClr val="0000FF"/>
            </a:solidFill>
            <a:prstDash val="dash"/>
            <a:round/>
            <a:headEnd/>
            <a:tailEnd/>
          </a:ln>
        </p:spPr>
        <p:txBody>
          <a:bodyPr wrap="none"/>
          <a:lstStyle/>
          <a:p>
            <a:endParaRPr lang="zh-CN" altLang="en-US"/>
          </a:p>
        </p:txBody>
      </p:sp>
      <p:sp>
        <p:nvSpPr>
          <p:cNvPr id="12301" name="Line 13"/>
          <p:cNvSpPr>
            <a:spLocks noChangeShapeType="1"/>
          </p:cNvSpPr>
          <p:nvPr/>
        </p:nvSpPr>
        <p:spPr bwMode="auto">
          <a:xfrm>
            <a:off x="2931456" y="4527174"/>
            <a:ext cx="381000" cy="381000"/>
          </a:xfrm>
          <a:prstGeom prst="line">
            <a:avLst/>
          </a:prstGeom>
          <a:noFill/>
          <a:ln w="28575">
            <a:solidFill>
              <a:schemeClr val="folHlink"/>
            </a:solidFill>
            <a:round/>
            <a:headEnd/>
            <a:tailEnd/>
          </a:ln>
        </p:spPr>
        <p:txBody>
          <a:bodyPr wrap="none"/>
          <a:lstStyle/>
          <a:p>
            <a:endParaRPr lang="zh-CN" altLang="en-US"/>
          </a:p>
        </p:txBody>
      </p:sp>
      <p:sp>
        <p:nvSpPr>
          <p:cNvPr id="12303" name="Line 15"/>
          <p:cNvSpPr>
            <a:spLocks noChangeShapeType="1"/>
          </p:cNvSpPr>
          <p:nvPr/>
        </p:nvSpPr>
        <p:spPr bwMode="auto">
          <a:xfrm>
            <a:off x="3594845" y="5168154"/>
            <a:ext cx="311991" cy="277070"/>
          </a:xfrm>
          <a:prstGeom prst="line">
            <a:avLst/>
          </a:prstGeom>
          <a:noFill/>
          <a:ln w="28575">
            <a:solidFill>
              <a:schemeClr val="folHlink"/>
            </a:solidFill>
            <a:round/>
            <a:headEnd/>
            <a:tailEnd/>
          </a:ln>
        </p:spPr>
        <p:txBody>
          <a:bodyPr wrap="none"/>
          <a:lstStyle/>
          <a:p>
            <a:endParaRPr lang="zh-CN" altLang="en-US"/>
          </a:p>
        </p:txBody>
      </p:sp>
      <p:sp>
        <p:nvSpPr>
          <p:cNvPr id="12304" name="Line 16"/>
          <p:cNvSpPr>
            <a:spLocks noChangeShapeType="1"/>
          </p:cNvSpPr>
          <p:nvPr/>
        </p:nvSpPr>
        <p:spPr bwMode="auto">
          <a:xfrm>
            <a:off x="4343400" y="3657600"/>
            <a:ext cx="1066800" cy="609600"/>
          </a:xfrm>
          <a:prstGeom prst="line">
            <a:avLst/>
          </a:prstGeom>
          <a:noFill/>
          <a:ln w="28575">
            <a:solidFill>
              <a:schemeClr val="folHlink"/>
            </a:solidFill>
            <a:round/>
            <a:headEnd/>
            <a:tailEnd/>
          </a:ln>
        </p:spPr>
        <p:txBody>
          <a:bodyPr wrap="none"/>
          <a:lstStyle/>
          <a:p>
            <a:endParaRPr lang="zh-CN" altLang="en-US"/>
          </a:p>
        </p:txBody>
      </p:sp>
      <p:sp>
        <p:nvSpPr>
          <p:cNvPr id="12305" name="Line 17"/>
          <p:cNvSpPr>
            <a:spLocks noChangeShapeType="1"/>
          </p:cNvSpPr>
          <p:nvPr/>
        </p:nvSpPr>
        <p:spPr bwMode="auto">
          <a:xfrm flipH="1">
            <a:off x="5100918" y="4500282"/>
            <a:ext cx="402704" cy="381000"/>
          </a:xfrm>
          <a:prstGeom prst="line">
            <a:avLst/>
          </a:prstGeom>
          <a:noFill/>
          <a:ln w="28575">
            <a:solidFill>
              <a:schemeClr val="folHlink"/>
            </a:solidFill>
            <a:round/>
            <a:headEnd/>
            <a:tailEnd/>
          </a:ln>
        </p:spPr>
        <p:txBody>
          <a:bodyPr wrap="none"/>
          <a:lstStyle/>
          <a:p>
            <a:endParaRPr lang="zh-CN" altLang="en-US"/>
          </a:p>
        </p:txBody>
      </p:sp>
      <p:sp>
        <p:nvSpPr>
          <p:cNvPr id="12306" name="Line 18"/>
          <p:cNvSpPr>
            <a:spLocks noChangeShapeType="1"/>
          </p:cNvSpPr>
          <p:nvPr/>
        </p:nvSpPr>
        <p:spPr bwMode="auto">
          <a:xfrm flipH="1">
            <a:off x="4572000" y="5181600"/>
            <a:ext cx="228600" cy="228600"/>
          </a:xfrm>
          <a:prstGeom prst="line">
            <a:avLst/>
          </a:prstGeom>
          <a:noFill/>
          <a:ln w="28575">
            <a:solidFill>
              <a:schemeClr val="folHlink"/>
            </a:solidFill>
            <a:round/>
            <a:headEnd/>
            <a:tailEnd/>
          </a:ln>
        </p:spPr>
        <p:txBody>
          <a:bodyPr wrap="none"/>
          <a:lstStyle/>
          <a:p>
            <a:endParaRPr lang="zh-CN" altLang="en-US"/>
          </a:p>
        </p:txBody>
      </p:sp>
      <p:sp>
        <p:nvSpPr>
          <p:cNvPr id="12307" name="Rectangle 19"/>
          <p:cNvSpPr>
            <a:spLocks noChangeArrowheads="1"/>
          </p:cNvSpPr>
          <p:nvPr/>
        </p:nvSpPr>
        <p:spPr bwMode="auto">
          <a:xfrm>
            <a:off x="4114800" y="4114800"/>
            <a:ext cx="877888" cy="701675"/>
          </a:xfrm>
          <a:prstGeom prst="rect">
            <a:avLst/>
          </a:prstGeom>
          <a:noFill/>
          <a:ln w="9525">
            <a:noFill/>
            <a:miter lim="800000"/>
            <a:headEnd/>
            <a:tailEnd/>
          </a:ln>
        </p:spPr>
        <p:txBody>
          <a:bodyPr wrap="none">
            <a:spAutoFit/>
          </a:bodyPr>
          <a:lstStyle/>
          <a:p>
            <a:r>
              <a:rPr lang="en-US" altLang="zh-CN">
                <a:solidFill>
                  <a:schemeClr val="folHlink"/>
                </a:solidFill>
              </a:rPr>
              <a:t>cw=15</a:t>
            </a:r>
          </a:p>
          <a:p>
            <a:r>
              <a:rPr lang="en-US" altLang="zh-CN">
                <a:solidFill>
                  <a:schemeClr val="folHlink"/>
                </a:solidFill>
              </a:rPr>
              <a:t>cp=25</a:t>
            </a:r>
          </a:p>
        </p:txBody>
      </p:sp>
      <p:sp>
        <p:nvSpPr>
          <p:cNvPr id="12308" name="Rectangle 20"/>
          <p:cNvSpPr>
            <a:spLocks noChangeArrowheads="1"/>
          </p:cNvSpPr>
          <p:nvPr/>
        </p:nvSpPr>
        <p:spPr bwMode="auto">
          <a:xfrm>
            <a:off x="4038600" y="5791200"/>
            <a:ext cx="1676400" cy="641350"/>
          </a:xfrm>
          <a:prstGeom prst="rect">
            <a:avLst/>
          </a:prstGeom>
          <a:noFill/>
          <a:ln w="9525">
            <a:noFill/>
            <a:miter lim="800000"/>
            <a:headEnd/>
            <a:tailEnd/>
          </a:ln>
        </p:spPr>
        <p:txBody>
          <a:bodyPr>
            <a:spAutoFit/>
          </a:bodyPr>
          <a:lstStyle/>
          <a:p>
            <a:pPr>
              <a:lnSpc>
                <a:spcPct val="90000"/>
              </a:lnSpc>
            </a:pPr>
            <a:r>
              <a:rPr lang="en-US" altLang="zh-CN">
                <a:solidFill>
                  <a:schemeClr val="folHlink"/>
                </a:solidFill>
              </a:rPr>
              <a:t>cw=30</a:t>
            </a:r>
          </a:p>
          <a:p>
            <a:pPr>
              <a:lnSpc>
                <a:spcPct val="90000"/>
              </a:lnSpc>
            </a:pPr>
            <a:r>
              <a:rPr lang="en-US" altLang="zh-CN">
                <a:solidFill>
                  <a:schemeClr val="folHlink"/>
                </a:solidFill>
              </a:rPr>
              <a:t>bestp=cp=50</a:t>
            </a:r>
          </a:p>
        </p:txBody>
      </p:sp>
      <p:sp>
        <p:nvSpPr>
          <p:cNvPr id="12311" name="Oval 23"/>
          <p:cNvSpPr>
            <a:spLocks noChangeArrowheads="1"/>
          </p:cNvSpPr>
          <p:nvPr/>
        </p:nvSpPr>
        <p:spPr bwMode="auto">
          <a:xfrm>
            <a:off x="5029200" y="5029200"/>
            <a:ext cx="609600" cy="1066800"/>
          </a:xfrm>
          <a:prstGeom prst="ellipse">
            <a:avLst/>
          </a:prstGeom>
          <a:noFill/>
          <a:ln w="25400">
            <a:solidFill>
              <a:srgbClr val="FF00FF"/>
            </a:solidFill>
            <a:prstDash val="dash"/>
            <a:round/>
            <a:headEnd/>
            <a:tailEnd/>
          </a:ln>
        </p:spPr>
        <p:txBody>
          <a:bodyPr wrap="none" anchor="ctr"/>
          <a:lstStyle/>
          <a:p>
            <a:endParaRPr lang="zh-CN" altLang="en-US"/>
          </a:p>
        </p:txBody>
      </p:sp>
      <p:sp>
        <p:nvSpPr>
          <p:cNvPr id="12313" name="Freeform 25"/>
          <p:cNvSpPr>
            <a:spLocks/>
          </p:cNvSpPr>
          <p:nvPr/>
        </p:nvSpPr>
        <p:spPr bwMode="auto">
          <a:xfrm>
            <a:off x="5588000" y="4572000"/>
            <a:ext cx="1663700" cy="1562100"/>
          </a:xfrm>
          <a:custGeom>
            <a:avLst/>
            <a:gdLst>
              <a:gd name="T0" fmla="*/ 560 w 1048"/>
              <a:gd name="T1" fmla="*/ 0 h 1128"/>
              <a:gd name="T2" fmla="*/ 224 w 1048"/>
              <a:gd name="T3" fmla="*/ 96 h 1128"/>
              <a:gd name="T4" fmla="*/ 80 w 1048"/>
              <a:gd name="T5" fmla="*/ 576 h 1128"/>
              <a:gd name="T6" fmla="*/ 32 w 1048"/>
              <a:gd name="T7" fmla="*/ 960 h 1128"/>
              <a:gd name="T8" fmla="*/ 272 w 1048"/>
              <a:gd name="T9" fmla="*/ 1104 h 1128"/>
              <a:gd name="T10" fmla="*/ 608 w 1048"/>
              <a:gd name="T11" fmla="*/ 1104 h 1128"/>
              <a:gd name="T12" fmla="*/ 944 w 1048"/>
              <a:gd name="T13" fmla="*/ 960 h 1128"/>
              <a:gd name="T14" fmla="*/ 1040 w 1048"/>
              <a:gd name="T15" fmla="*/ 720 h 1128"/>
              <a:gd name="T16" fmla="*/ 992 w 1048"/>
              <a:gd name="T17" fmla="*/ 432 h 1128"/>
              <a:gd name="T18" fmla="*/ 944 w 1048"/>
              <a:gd name="T19" fmla="*/ 240 h 1128"/>
              <a:gd name="T20" fmla="*/ 800 w 1048"/>
              <a:gd name="T21" fmla="*/ 96 h 1128"/>
              <a:gd name="T22" fmla="*/ 656 w 1048"/>
              <a:gd name="T23" fmla="*/ 48 h 1128"/>
              <a:gd name="T24" fmla="*/ 608 w 1048"/>
              <a:gd name="T25" fmla="*/ 0 h 1128"/>
              <a:gd name="T26" fmla="*/ 656 w 1048"/>
              <a:gd name="T27" fmla="*/ 48 h 11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8"/>
              <a:gd name="T43" fmla="*/ 0 h 1128"/>
              <a:gd name="T44" fmla="*/ 1048 w 1048"/>
              <a:gd name="T45" fmla="*/ 1128 h 11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8" h="1128">
                <a:moveTo>
                  <a:pt x="560" y="0"/>
                </a:moveTo>
                <a:cubicBezTo>
                  <a:pt x="432" y="0"/>
                  <a:pt x="304" y="0"/>
                  <a:pt x="224" y="96"/>
                </a:cubicBezTo>
                <a:cubicBezTo>
                  <a:pt x="144" y="192"/>
                  <a:pt x="112" y="432"/>
                  <a:pt x="80" y="576"/>
                </a:cubicBezTo>
                <a:cubicBezTo>
                  <a:pt x="48" y="720"/>
                  <a:pt x="0" y="872"/>
                  <a:pt x="32" y="960"/>
                </a:cubicBezTo>
                <a:cubicBezTo>
                  <a:pt x="64" y="1048"/>
                  <a:pt x="176" y="1080"/>
                  <a:pt x="272" y="1104"/>
                </a:cubicBezTo>
                <a:cubicBezTo>
                  <a:pt x="368" y="1128"/>
                  <a:pt x="496" y="1128"/>
                  <a:pt x="608" y="1104"/>
                </a:cubicBezTo>
                <a:cubicBezTo>
                  <a:pt x="720" y="1080"/>
                  <a:pt x="872" y="1024"/>
                  <a:pt x="944" y="960"/>
                </a:cubicBezTo>
                <a:cubicBezTo>
                  <a:pt x="1016" y="896"/>
                  <a:pt x="1032" y="808"/>
                  <a:pt x="1040" y="720"/>
                </a:cubicBezTo>
                <a:cubicBezTo>
                  <a:pt x="1048" y="632"/>
                  <a:pt x="1008" y="512"/>
                  <a:pt x="992" y="432"/>
                </a:cubicBezTo>
                <a:cubicBezTo>
                  <a:pt x="976" y="352"/>
                  <a:pt x="976" y="296"/>
                  <a:pt x="944" y="240"/>
                </a:cubicBezTo>
                <a:cubicBezTo>
                  <a:pt x="912" y="184"/>
                  <a:pt x="848" y="128"/>
                  <a:pt x="800" y="96"/>
                </a:cubicBezTo>
                <a:cubicBezTo>
                  <a:pt x="752" y="64"/>
                  <a:pt x="688" y="64"/>
                  <a:pt x="656" y="48"/>
                </a:cubicBezTo>
                <a:cubicBezTo>
                  <a:pt x="624" y="32"/>
                  <a:pt x="608" y="0"/>
                  <a:pt x="608" y="0"/>
                </a:cubicBezTo>
                <a:cubicBezTo>
                  <a:pt x="608" y="0"/>
                  <a:pt x="632" y="24"/>
                  <a:pt x="656" y="48"/>
                </a:cubicBezTo>
              </a:path>
            </a:pathLst>
          </a:custGeom>
          <a:noFill/>
          <a:ln w="25400" cap="flat">
            <a:solidFill>
              <a:srgbClr val="FF00FF"/>
            </a:solidFill>
            <a:prstDash val="dash"/>
            <a:round/>
            <a:headEnd/>
            <a:tailEnd/>
          </a:ln>
        </p:spPr>
        <p:txBody>
          <a:bodyPr wrap="none"/>
          <a:lstStyle/>
          <a:p>
            <a:endParaRPr lang="zh-CN" altLang="en-US"/>
          </a:p>
        </p:txBody>
      </p:sp>
      <p:sp>
        <p:nvSpPr>
          <p:cNvPr id="12314" name="Rectangle 26"/>
          <p:cNvSpPr>
            <a:spLocks noChangeArrowheads="1"/>
          </p:cNvSpPr>
          <p:nvPr/>
        </p:nvSpPr>
        <p:spPr bwMode="auto">
          <a:xfrm>
            <a:off x="6629400" y="4191000"/>
            <a:ext cx="1073150" cy="701675"/>
          </a:xfrm>
          <a:prstGeom prst="rect">
            <a:avLst/>
          </a:prstGeom>
          <a:noFill/>
          <a:ln w="9525">
            <a:noFill/>
            <a:miter lim="800000"/>
            <a:headEnd/>
            <a:tailEnd/>
          </a:ln>
        </p:spPr>
        <p:txBody>
          <a:bodyPr wrap="none">
            <a:spAutoFit/>
          </a:bodyPr>
          <a:lstStyle/>
          <a:p>
            <a:r>
              <a:rPr lang="en-US" altLang="zh-CN">
                <a:solidFill>
                  <a:schemeClr val="folHlink"/>
                </a:solidFill>
              </a:rPr>
              <a:t>rp=25</a:t>
            </a:r>
          </a:p>
          <a:p>
            <a:r>
              <a:rPr lang="en-US" altLang="zh-CN">
                <a:solidFill>
                  <a:schemeClr val="folHlink"/>
                </a:solidFill>
              </a:rPr>
              <a:t>rp&lt;bestp</a:t>
            </a:r>
          </a:p>
        </p:txBody>
      </p:sp>
      <p:sp>
        <p:nvSpPr>
          <p:cNvPr id="12315" name="AutoShape 27"/>
          <p:cNvSpPr>
            <a:spLocks noChangeArrowheads="1"/>
          </p:cNvSpPr>
          <p:nvPr/>
        </p:nvSpPr>
        <p:spPr bwMode="auto">
          <a:xfrm>
            <a:off x="6172200" y="2819400"/>
            <a:ext cx="2286000" cy="1066800"/>
          </a:xfrm>
          <a:prstGeom prst="cloudCallout">
            <a:avLst>
              <a:gd name="adj1" fmla="val -104167"/>
              <a:gd name="adj2" fmla="val 57292"/>
            </a:avLst>
          </a:prstGeom>
          <a:solidFill>
            <a:schemeClr val="accent1"/>
          </a:solidFill>
          <a:ln w="9525">
            <a:solidFill>
              <a:schemeClr val="tx1"/>
            </a:solidFill>
            <a:round/>
            <a:headEnd/>
            <a:tailEnd/>
          </a:ln>
        </p:spPr>
        <p:txBody>
          <a:bodyPr/>
          <a:lstStyle/>
          <a:p>
            <a:pPr algn="ctr"/>
            <a:r>
              <a:rPr lang="zh-CN" altLang="en-US"/>
              <a:t>减小了的搜索空间</a:t>
            </a:r>
            <a:r>
              <a:rPr lang="zh-CN" altLang="en-US">
                <a:sym typeface="Wingdings" pitchFamily="2" charset="2"/>
              </a:rPr>
              <a:t></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dissolve">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Effect transition="in" filter="dissolve">
                                      <p:cBhvr>
                                        <p:cTn id="12" dur="500"/>
                                        <p:tgtEl>
                                          <p:spTgt spid="1229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00"/>
                                        </p:tgtEl>
                                        <p:attrNameLst>
                                          <p:attrName>style.visibility</p:attrName>
                                        </p:attrNameLst>
                                      </p:cBhvr>
                                      <p:to>
                                        <p:strVal val="visible"/>
                                      </p:to>
                                    </p:set>
                                    <p:animEffect transition="in" filter="dissolve">
                                      <p:cBhvr>
                                        <p:cTn id="17" dur="500"/>
                                        <p:tgtEl>
                                          <p:spTgt spid="1230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dissolve">
                                      <p:cBhvr>
                                        <p:cTn id="22" dur="500"/>
                                        <p:tgtEl>
                                          <p:spTgt spid="1230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303"/>
                                        </p:tgtEl>
                                        <p:attrNameLst>
                                          <p:attrName>style.visibility</p:attrName>
                                        </p:attrNameLst>
                                      </p:cBhvr>
                                      <p:to>
                                        <p:strVal val="visible"/>
                                      </p:to>
                                    </p:set>
                                    <p:animEffect transition="in" filter="dissolve">
                                      <p:cBhvr>
                                        <p:cTn id="27" dur="500"/>
                                        <p:tgtEl>
                                          <p:spTgt spid="1230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304"/>
                                        </p:tgtEl>
                                        <p:attrNameLst>
                                          <p:attrName>style.visibility</p:attrName>
                                        </p:attrNameLst>
                                      </p:cBhvr>
                                      <p:to>
                                        <p:strVal val="visible"/>
                                      </p:to>
                                    </p:set>
                                    <p:animEffect transition="in" filter="dissolve">
                                      <p:cBhvr>
                                        <p:cTn id="32" dur="500"/>
                                        <p:tgtEl>
                                          <p:spTgt spid="1230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305"/>
                                        </p:tgtEl>
                                        <p:attrNameLst>
                                          <p:attrName>style.visibility</p:attrName>
                                        </p:attrNameLst>
                                      </p:cBhvr>
                                      <p:to>
                                        <p:strVal val="visible"/>
                                      </p:to>
                                    </p:set>
                                    <p:animEffect transition="in" filter="dissolve">
                                      <p:cBhvr>
                                        <p:cTn id="37" dur="500"/>
                                        <p:tgtEl>
                                          <p:spTgt spid="1230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307"/>
                                        </p:tgtEl>
                                        <p:attrNameLst>
                                          <p:attrName>style.visibility</p:attrName>
                                        </p:attrNameLst>
                                      </p:cBhvr>
                                      <p:to>
                                        <p:strVal val="visible"/>
                                      </p:to>
                                    </p:set>
                                    <p:animEffect transition="in" filter="dissolve">
                                      <p:cBhvr>
                                        <p:cTn id="42" dur="500"/>
                                        <p:tgtEl>
                                          <p:spTgt spid="1230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306"/>
                                        </p:tgtEl>
                                        <p:attrNameLst>
                                          <p:attrName>style.visibility</p:attrName>
                                        </p:attrNameLst>
                                      </p:cBhvr>
                                      <p:to>
                                        <p:strVal val="visible"/>
                                      </p:to>
                                    </p:set>
                                    <p:animEffect transition="in" filter="dissolve">
                                      <p:cBhvr>
                                        <p:cTn id="47" dur="500"/>
                                        <p:tgtEl>
                                          <p:spTgt spid="1230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308"/>
                                        </p:tgtEl>
                                        <p:attrNameLst>
                                          <p:attrName>style.visibility</p:attrName>
                                        </p:attrNameLst>
                                      </p:cBhvr>
                                      <p:to>
                                        <p:strVal val="visible"/>
                                      </p:to>
                                    </p:set>
                                    <p:animEffect transition="in" filter="dissolve">
                                      <p:cBhvr>
                                        <p:cTn id="52" dur="500"/>
                                        <p:tgtEl>
                                          <p:spTgt spid="1230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2311"/>
                                        </p:tgtEl>
                                        <p:attrNameLst>
                                          <p:attrName>style.visibility</p:attrName>
                                        </p:attrNameLst>
                                      </p:cBhvr>
                                      <p:to>
                                        <p:strVal val="visible"/>
                                      </p:to>
                                    </p:set>
                                    <p:animEffect transition="in" filter="dissolve">
                                      <p:cBhvr>
                                        <p:cTn id="57" dur="500"/>
                                        <p:tgtEl>
                                          <p:spTgt spid="1231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2314"/>
                                        </p:tgtEl>
                                        <p:attrNameLst>
                                          <p:attrName>style.visibility</p:attrName>
                                        </p:attrNameLst>
                                      </p:cBhvr>
                                      <p:to>
                                        <p:strVal val="visible"/>
                                      </p:to>
                                    </p:set>
                                    <p:animEffect transition="in" filter="dissolve">
                                      <p:cBhvr>
                                        <p:cTn id="62" dur="500"/>
                                        <p:tgtEl>
                                          <p:spTgt spid="1231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2313"/>
                                        </p:tgtEl>
                                        <p:attrNameLst>
                                          <p:attrName>style.visibility</p:attrName>
                                        </p:attrNameLst>
                                      </p:cBhvr>
                                      <p:to>
                                        <p:strVal val="visible"/>
                                      </p:to>
                                    </p:set>
                                    <p:animEffect transition="in" filter="dissolve">
                                      <p:cBhvr>
                                        <p:cTn id="67" dur="500"/>
                                        <p:tgtEl>
                                          <p:spTgt spid="1231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2315"/>
                                        </p:tgtEl>
                                        <p:attrNameLst>
                                          <p:attrName>style.visibility</p:attrName>
                                        </p:attrNameLst>
                                      </p:cBhvr>
                                      <p:to>
                                        <p:strVal val="visible"/>
                                      </p:to>
                                    </p:set>
                                    <p:animEffect transition="in" filter="dissolve">
                                      <p:cBhvr>
                                        <p:cTn id="72" dur="500"/>
                                        <p:tgtEl>
                                          <p:spTgt spid="12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nimBg="1"/>
      <p:bldP spid="12300" grpId="0" animBg="1"/>
      <p:bldP spid="12301" grpId="0" animBg="1"/>
      <p:bldP spid="12303" grpId="0" animBg="1"/>
      <p:bldP spid="12304" grpId="0" animBg="1"/>
      <p:bldP spid="12305" grpId="0" animBg="1"/>
      <p:bldP spid="12306" grpId="0" animBg="1"/>
      <p:bldP spid="12307" grpId="0" autoUpdateAnimBg="0"/>
      <p:bldP spid="12308" grpId="0" autoUpdateAnimBg="0"/>
      <p:bldP spid="12311" grpId="0" animBg="1"/>
      <p:bldP spid="12313" grpId="0" animBg="1"/>
      <p:bldP spid="12314" grpId="0" autoUpdateAnimBg="0"/>
      <p:bldP spid="1231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CN" altLang="en-US" sz="4800">
                <a:ea typeface="黑体" pitchFamily="2" charset="-122"/>
              </a:rPr>
              <a:t>回溯法的基本思想 (1)</a:t>
            </a:r>
          </a:p>
        </p:txBody>
      </p:sp>
      <p:sp>
        <p:nvSpPr>
          <p:cNvPr id="8195" name="Rectangle 3"/>
          <p:cNvSpPr>
            <a:spLocks noGrp="1" noChangeArrowheads="1"/>
          </p:cNvSpPr>
          <p:nvPr>
            <p:ph type="body" idx="1"/>
          </p:nvPr>
        </p:nvSpPr>
        <p:spPr>
          <a:xfrm>
            <a:off x="683568" y="2060848"/>
            <a:ext cx="8305800" cy="4114800"/>
          </a:xfrm>
        </p:spPr>
        <p:txBody>
          <a:bodyPr/>
          <a:lstStyle/>
          <a:p>
            <a:pPr eaLnBrk="1" hangingPunct="1">
              <a:spcBef>
                <a:spcPts val="0"/>
              </a:spcBef>
              <a:spcAft>
                <a:spcPts val="600"/>
              </a:spcAft>
            </a:pPr>
            <a:r>
              <a:rPr lang="zh-CN" altLang="en-US" sz="2200" b="1" dirty="0">
                <a:solidFill>
                  <a:srgbClr val="0000FF"/>
                </a:solidFill>
                <a:ea typeface="黑体" pitchFamily="2" charset="-122"/>
              </a:rPr>
              <a:t>问题的提出</a:t>
            </a:r>
          </a:p>
          <a:p>
            <a:pPr eaLnBrk="1" hangingPunct="1">
              <a:spcBef>
                <a:spcPts val="0"/>
              </a:spcBef>
              <a:spcAft>
                <a:spcPts val="600"/>
              </a:spcAft>
              <a:buFont typeface="Wingdings" pitchFamily="2" charset="2"/>
              <a:buNone/>
            </a:pPr>
            <a:r>
              <a:rPr lang="zh-CN" altLang="en-US" sz="2000" dirty="0">
                <a:ea typeface="黑体" pitchFamily="2" charset="-122"/>
              </a:rPr>
              <a:t>   - 很多问题通过穷举搜索数量巨大但有限多个可能性可以获得问题的解</a:t>
            </a:r>
          </a:p>
          <a:p>
            <a:pPr eaLnBrk="1" hangingPunct="1">
              <a:spcBef>
                <a:spcPts val="0"/>
              </a:spcBef>
              <a:spcAft>
                <a:spcPts val="600"/>
              </a:spcAft>
              <a:buFont typeface="Wingdings" pitchFamily="2" charset="2"/>
              <a:buNone/>
            </a:pPr>
            <a:r>
              <a:rPr lang="zh-CN" altLang="en-US" sz="2000" dirty="0">
                <a:ea typeface="黑体" pitchFamily="2" charset="-122"/>
              </a:rPr>
              <a:t>   - 很多问题不存在用穷举搜索之外的方法来解决问题的算法</a:t>
            </a:r>
          </a:p>
          <a:p>
            <a:pPr eaLnBrk="1" hangingPunct="1">
              <a:spcBef>
                <a:spcPts val="0"/>
              </a:spcBef>
              <a:spcAft>
                <a:spcPts val="600"/>
              </a:spcAft>
              <a:buFont typeface="Wingdings" pitchFamily="2" charset="2"/>
              <a:buNone/>
            </a:pPr>
            <a:r>
              <a:rPr lang="zh-CN" altLang="en-US" sz="2000" dirty="0">
                <a:ea typeface="黑体" pitchFamily="2" charset="-122"/>
              </a:rPr>
              <a:t>   - 找出问题的解集、回答什么是满足约束条件的最佳解、……</a:t>
            </a:r>
          </a:p>
          <a:p>
            <a:pPr eaLnBrk="1" hangingPunct="1">
              <a:spcBef>
                <a:spcPts val="1200"/>
              </a:spcBef>
              <a:spcAft>
                <a:spcPts val="600"/>
              </a:spcAft>
            </a:pPr>
            <a:r>
              <a:rPr lang="zh-CN" altLang="en-US" sz="2200" b="1" dirty="0">
                <a:solidFill>
                  <a:srgbClr val="0000FF"/>
                </a:solidFill>
                <a:ea typeface="黑体" pitchFamily="2" charset="-122"/>
              </a:rPr>
              <a:t>回溯法概述</a:t>
            </a:r>
          </a:p>
          <a:p>
            <a:pPr eaLnBrk="1" hangingPunct="1">
              <a:spcBef>
                <a:spcPts val="0"/>
              </a:spcBef>
              <a:spcAft>
                <a:spcPts val="600"/>
              </a:spcAft>
              <a:buFont typeface="Wingdings" pitchFamily="2" charset="2"/>
              <a:buNone/>
            </a:pPr>
            <a:r>
              <a:rPr lang="zh-CN" altLang="en-US" sz="2000" dirty="0">
                <a:ea typeface="黑体" pitchFamily="2" charset="-122"/>
              </a:rPr>
              <a:t>   - 系统化的搜索，并且希望能将搜索空间尽可能减少</a:t>
            </a:r>
          </a:p>
          <a:p>
            <a:pPr eaLnBrk="1" hangingPunct="1">
              <a:spcBef>
                <a:spcPts val="0"/>
              </a:spcBef>
              <a:spcAft>
                <a:spcPts val="600"/>
              </a:spcAft>
              <a:buFont typeface="Wingdings" pitchFamily="2" charset="2"/>
              <a:buNone/>
            </a:pPr>
            <a:r>
              <a:rPr lang="zh-CN" altLang="en-US" sz="2000" dirty="0">
                <a:ea typeface="黑体" pitchFamily="2" charset="-122"/>
              </a:rPr>
              <a:t>   - 有组织的搜索，常常可以避免搜索所有的可能性</a:t>
            </a:r>
          </a:p>
          <a:p>
            <a:pPr eaLnBrk="1" hangingPunct="1">
              <a:spcBef>
                <a:spcPts val="0"/>
              </a:spcBef>
              <a:spcAft>
                <a:spcPts val="600"/>
              </a:spcAft>
              <a:buFont typeface="Wingdings" pitchFamily="2" charset="2"/>
              <a:buNone/>
            </a:pPr>
            <a:r>
              <a:rPr lang="zh-CN" altLang="en-US" sz="2000" dirty="0">
                <a:ea typeface="黑体" pitchFamily="2" charset="-122"/>
              </a:rPr>
              <a:t>   - 适用于解一些组合数（解空间）相当大的问题</a:t>
            </a:r>
          </a:p>
          <a:p>
            <a:pPr eaLnBrk="1" hangingPunct="1">
              <a:spcBef>
                <a:spcPts val="0"/>
              </a:spcBef>
              <a:spcAft>
                <a:spcPts val="600"/>
              </a:spcAft>
              <a:buFont typeface="Wingdings" pitchFamily="2" charset="2"/>
              <a:buNone/>
            </a:pPr>
            <a:r>
              <a:rPr lang="zh-CN" altLang="en-US" sz="2000" dirty="0">
                <a:ea typeface="黑体" pitchFamily="2" charset="-122"/>
              </a:rPr>
              <a:t>   - 问题的解向量：回溯法希望一个问题的解能够表示成一个</a:t>
            </a:r>
            <a:r>
              <a:rPr lang="en-US" altLang="zh-CN" sz="2000" i="1" dirty="0">
                <a:ea typeface="黑体" pitchFamily="2" charset="-122"/>
              </a:rPr>
              <a:t>n</a:t>
            </a:r>
            <a:r>
              <a:rPr lang="zh-CN" altLang="en-US" sz="2000" dirty="0">
                <a:ea typeface="黑体" pitchFamily="2" charset="-122"/>
              </a:rPr>
              <a:t>元式</a:t>
            </a:r>
          </a:p>
          <a:p>
            <a:pPr eaLnBrk="1" hangingPunct="1">
              <a:spcBef>
                <a:spcPts val="0"/>
              </a:spcBef>
              <a:spcAft>
                <a:spcPts val="600"/>
              </a:spcAft>
              <a:buFont typeface="Wingdings" pitchFamily="2" charset="2"/>
              <a:buNone/>
            </a:pPr>
            <a:r>
              <a:rPr lang="en-US" altLang="zh-CN" sz="2000" dirty="0">
                <a:ea typeface="黑体" pitchFamily="2" charset="-122"/>
              </a:rPr>
              <a:t>      (</a:t>
            </a:r>
            <a:r>
              <a:rPr lang="en-US" altLang="zh-CN" sz="2000" i="1" dirty="0">
                <a:ea typeface="黑体" pitchFamily="2" charset="-122"/>
              </a:rPr>
              <a:t>x</a:t>
            </a:r>
            <a:r>
              <a:rPr lang="en-US" altLang="zh-CN" sz="2000" baseline="-25000" dirty="0">
                <a:ea typeface="黑体" pitchFamily="2" charset="-122"/>
              </a:rPr>
              <a:t>1</a:t>
            </a:r>
            <a:r>
              <a:rPr lang="en-US" altLang="zh-CN" sz="2000" dirty="0">
                <a:ea typeface="黑体" pitchFamily="2" charset="-122"/>
              </a:rPr>
              <a:t>, </a:t>
            </a:r>
            <a:r>
              <a:rPr lang="en-US" altLang="zh-CN" sz="2000" i="1" dirty="0">
                <a:ea typeface="黑体" pitchFamily="2" charset="-122"/>
              </a:rPr>
              <a:t>x</a:t>
            </a:r>
            <a:r>
              <a:rPr lang="en-US" altLang="zh-CN" sz="2000" baseline="-25000" dirty="0">
                <a:ea typeface="黑体" pitchFamily="2" charset="-122"/>
              </a:rPr>
              <a:t>2</a:t>
            </a:r>
            <a:r>
              <a:rPr lang="en-US" altLang="zh-CN" sz="2000" dirty="0">
                <a:ea typeface="黑体" pitchFamily="2" charset="-122"/>
              </a:rPr>
              <a:t>, …, </a:t>
            </a:r>
            <a:r>
              <a:rPr lang="en-US" altLang="zh-CN" sz="2000" i="1" dirty="0" err="1">
                <a:ea typeface="黑体" pitchFamily="2" charset="-122"/>
              </a:rPr>
              <a:t>x</a:t>
            </a:r>
            <a:r>
              <a:rPr lang="en-US" altLang="zh-CN" sz="2000" i="1" baseline="-25000" dirty="0" err="1">
                <a:ea typeface="黑体" pitchFamily="2" charset="-122"/>
              </a:rPr>
              <a:t>n</a:t>
            </a:r>
            <a:r>
              <a:rPr lang="en-US" altLang="zh-CN" sz="2000" dirty="0">
                <a:ea typeface="黑体" pitchFamily="2" charset="-122"/>
              </a:rPr>
              <a:t>)</a:t>
            </a:r>
            <a:r>
              <a:rPr lang="zh-CN" altLang="en-US" sz="2000" dirty="0">
                <a:ea typeface="黑体" pitchFamily="2" charset="-122"/>
              </a:rPr>
              <a:t>的形式</a:t>
            </a:r>
          </a:p>
          <a:p>
            <a:pPr eaLnBrk="1" hangingPunct="1">
              <a:spcBef>
                <a:spcPts val="0"/>
              </a:spcBef>
              <a:spcAft>
                <a:spcPts val="600"/>
              </a:spcAft>
              <a:buFont typeface="Wingdings" pitchFamily="2" charset="2"/>
              <a:buNone/>
            </a:pPr>
            <a:endParaRPr lang="zh-CN" altLang="en-US" sz="2000" dirty="0">
              <a:ea typeface="黑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CN" altLang="en-US" sz="4800">
                <a:ea typeface="黑体" pitchFamily="2" charset="-122"/>
              </a:rPr>
              <a:t>回溯法的基本思想 (2)</a:t>
            </a:r>
          </a:p>
        </p:txBody>
      </p:sp>
      <p:sp>
        <p:nvSpPr>
          <p:cNvPr id="9219" name="Rectangle 3"/>
          <p:cNvSpPr>
            <a:spLocks noGrp="1" noChangeArrowheads="1"/>
          </p:cNvSpPr>
          <p:nvPr>
            <p:ph type="body" idx="1"/>
          </p:nvPr>
        </p:nvSpPr>
        <p:spPr>
          <a:xfrm>
            <a:off x="827584" y="2041796"/>
            <a:ext cx="8198296" cy="4419600"/>
          </a:xfrm>
        </p:spPr>
        <p:txBody>
          <a:bodyPr/>
          <a:lstStyle/>
          <a:p>
            <a:pPr eaLnBrk="1" hangingPunct="1">
              <a:spcBef>
                <a:spcPts val="0"/>
              </a:spcBef>
              <a:spcAft>
                <a:spcPts val="600"/>
              </a:spcAft>
            </a:pPr>
            <a:r>
              <a:rPr lang="zh-CN" altLang="en-US" sz="2200" b="1" dirty="0">
                <a:solidFill>
                  <a:srgbClr val="0000FF"/>
                </a:solidFill>
                <a:ea typeface="黑体" pitchFamily="2" charset="-122"/>
              </a:rPr>
              <a:t>问题的解空间</a:t>
            </a:r>
          </a:p>
          <a:p>
            <a:pPr eaLnBrk="1" hangingPunct="1">
              <a:spcBef>
                <a:spcPts val="0"/>
              </a:spcBef>
              <a:spcAft>
                <a:spcPts val="600"/>
              </a:spcAft>
              <a:buFont typeface="Wingdings" pitchFamily="2" charset="2"/>
              <a:buNone/>
            </a:pPr>
            <a:r>
              <a:rPr lang="zh-CN" altLang="en-US" sz="2000" dirty="0">
                <a:solidFill>
                  <a:srgbClr val="0000FF"/>
                </a:solidFill>
                <a:ea typeface="黑体" pitchFamily="2" charset="-122"/>
              </a:rPr>
              <a:t>  </a:t>
            </a:r>
            <a:r>
              <a:rPr lang="zh-CN" altLang="en-US" sz="2000" dirty="0">
                <a:ea typeface="黑体" pitchFamily="2" charset="-122"/>
              </a:rPr>
              <a:t>- 显约束：对分量</a:t>
            </a:r>
            <a:r>
              <a:rPr lang="en-US" altLang="zh-CN" sz="2000" i="1" dirty="0">
                <a:ea typeface="黑体" pitchFamily="2" charset="-122"/>
              </a:rPr>
              <a:t>x</a:t>
            </a:r>
            <a:r>
              <a:rPr lang="en-US" altLang="zh-CN" sz="2000" i="1" baseline="-25000" dirty="0">
                <a:ea typeface="黑体" pitchFamily="2" charset="-122"/>
              </a:rPr>
              <a:t>i</a:t>
            </a:r>
            <a:r>
              <a:rPr lang="zh-CN" altLang="en-US" sz="2000" dirty="0">
                <a:ea typeface="黑体" pitchFamily="2" charset="-122"/>
              </a:rPr>
              <a:t>的取值限定</a:t>
            </a:r>
          </a:p>
          <a:p>
            <a:pPr eaLnBrk="1" hangingPunct="1">
              <a:spcBef>
                <a:spcPts val="0"/>
              </a:spcBef>
              <a:spcAft>
                <a:spcPts val="600"/>
              </a:spcAft>
              <a:buFont typeface="Wingdings" pitchFamily="2" charset="2"/>
              <a:buNone/>
            </a:pPr>
            <a:r>
              <a:rPr lang="zh-CN" altLang="en-US" sz="2000" dirty="0">
                <a:ea typeface="黑体" pitchFamily="2" charset="-122"/>
              </a:rPr>
              <a:t>  - 隐约束：为满足问题的解而对不同分量之间施加的约束</a:t>
            </a:r>
          </a:p>
          <a:p>
            <a:pPr eaLnBrk="1" hangingPunct="1">
              <a:spcBef>
                <a:spcPts val="0"/>
              </a:spcBef>
              <a:spcAft>
                <a:spcPts val="600"/>
              </a:spcAft>
              <a:buFont typeface="Wingdings" pitchFamily="2" charset="2"/>
              <a:buNone/>
            </a:pPr>
            <a:r>
              <a:rPr lang="zh-CN" altLang="en-US" sz="2000" dirty="0">
                <a:ea typeface="黑体" pitchFamily="2" charset="-122"/>
              </a:rPr>
              <a:t>  - 解空间：解向量满足显式约束条件的所有元组；将解空间组织为树</a:t>
            </a:r>
          </a:p>
          <a:p>
            <a:pPr eaLnBrk="1" hangingPunct="1">
              <a:spcBef>
                <a:spcPts val="600"/>
              </a:spcBef>
              <a:spcAft>
                <a:spcPts val="600"/>
              </a:spcAft>
            </a:pPr>
            <a:r>
              <a:rPr lang="zh-CN" altLang="en-US" sz="2200" b="1" dirty="0">
                <a:solidFill>
                  <a:srgbClr val="0000FF"/>
                </a:solidFill>
                <a:ea typeface="黑体" pitchFamily="2" charset="-122"/>
              </a:rPr>
              <a:t>问题状态的生成</a:t>
            </a:r>
          </a:p>
          <a:p>
            <a:pPr eaLnBrk="1" hangingPunct="1">
              <a:spcBef>
                <a:spcPts val="0"/>
              </a:spcBef>
              <a:spcAft>
                <a:spcPts val="600"/>
              </a:spcAft>
              <a:buFont typeface="Wingdings" pitchFamily="2" charset="2"/>
              <a:buNone/>
            </a:pPr>
            <a:r>
              <a:rPr lang="zh-CN" altLang="en-US" sz="2000" dirty="0">
                <a:ea typeface="黑体" pitchFamily="2" charset="-122"/>
              </a:rPr>
              <a:t>  - 扩展节点、活节点、死节点</a:t>
            </a:r>
          </a:p>
          <a:p>
            <a:pPr eaLnBrk="1" hangingPunct="1">
              <a:spcBef>
                <a:spcPts val="0"/>
              </a:spcBef>
              <a:spcAft>
                <a:spcPts val="600"/>
              </a:spcAft>
              <a:buFont typeface="Wingdings" pitchFamily="2" charset="2"/>
              <a:buNone/>
            </a:pPr>
            <a:r>
              <a:rPr lang="zh-CN" altLang="en-US" sz="2000" dirty="0">
                <a:ea typeface="黑体" pitchFamily="2" charset="-122"/>
              </a:rPr>
              <a:t>  - 深度优先的问题状态生成</a:t>
            </a:r>
          </a:p>
          <a:p>
            <a:pPr eaLnBrk="1" hangingPunct="1">
              <a:spcBef>
                <a:spcPts val="600"/>
              </a:spcBef>
              <a:spcAft>
                <a:spcPts val="600"/>
              </a:spcAft>
            </a:pPr>
            <a:r>
              <a:rPr lang="zh-CN" altLang="en-US" sz="2200" b="1" dirty="0">
                <a:solidFill>
                  <a:srgbClr val="0000FF"/>
                </a:solidFill>
                <a:ea typeface="黑体" pitchFamily="2" charset="-122"/>
              </a:rPr>
              <a:t>回溯法提出</a:t>
            </a:r>
          </a:p>
          <a:p>
            <a:pPr eaLnBrk="1" hangingPunct="1">
              <a:lnSpc>
                <a:spcPts val="2700"/>
              </a:lnSpc>
              <a:spcBef>
                <a:spcPts val="0"/>
              </a:spcBef>
              <a:spcAft>
                <a:spcPts val="600"/>
              </a:spcAft>
              <a:buFont typeface="Wingdings" pitchFamily="2" charset="2"/>
              <a:buNone/>
            </a:pPr>
            <a:r>
              <a:rPr lang="zh-CN" altLang="en-US" sz="2000" dirty="0">
                <a:ea typeface="黑体" pitchFamily="2" charset="-122"/>
              </a:rPr>
              <a:t>   - 避免无效搜索、提高效率——利用</a:t>
            </a:r>
            <a:r>
              <a:rPr lang="zh-CN" altLang="en-US" sz="2000" b="1" dirty="0">
                <a:solidFill>
                  <a:srgbClr val="FF0000"/>
                </a:solidFill>
                <a:ea typeface="黑体" pitchFamily="2" charset="-122"/>
              </a:rPr>
              <a:t>约束函数</a:t>
            </a:r>
            <a:r>
              <a:rPr lang="zh-CN" altLang="en-US" sz="2000" dirty="0">
                <a:ea typeface="黑体" pitchFamily="2" charset="-122"/>
              </a:rPr>
              <a:t>和</a:t>
            </a:r>
            <a:r>
              <a:rPr lang="zh-CN" altLang="en-US" sz="2000" b="1" dirty="0">
                <a:solidFill>
                  <a:srgbClr val="FF0000"/>
                </a:solidFill>
                <a:ea typeface="黑体" pitchFamily="2" charset="-122"/>
              </a:rPr>
              <a:t>限界函数</a:t>
            </a:r>
            <a:r>
              <a:rPr lang="zh-CN" altLang="en-US" sz="2000" dirty="0">
                <a:ea typeface="黑体" pitchFamily="2" charset="-122"/>
              </a:rPr>
              <a:t>来处死那些实际上不可能产生所需解的活节点，以减少问题的计算量</a:t>
            </a:r>
          </a:p>
          <a:p>
            <a:pPr eaLnBrk="1" hangingPunct="1">
              <a:spcBef>
                <a:spcPts val="0"/>
              </a:spcBef>
              <a:spcAft>
                <a:spcPts val="600"/>
              </a:spcAft>
              <a:buFont typeface="Wingdings" pitchFamily="2" charset="2"/>
              <a:buNone/>
            </a:pPr>
            <a:r>
              <a:rPr lang="zh-CN" altLang="en-US" sz="2000" dirty="0">
                <a:ea typeface="黑体" pitchFamily="2" charset="-122"/>
              </a:rPr>
              <a:t>   -</a:t>
            </a:r>
            <a:r>
              <a:rPr lang="zh-CN" altLang="en-US" sz="2000" b="1" dirty="0">
                <a:solidFill>
                  <a:srgbClr val="0000FF"/>
                </a:solidFill>
                <a:ea typeface="黑体" pitchFamily="2" charset="-122"/>
              </a:rPr>
              <a:t> </a:t>
            </a:r>
            <a:r>
              <a:rPr lang="zh-CN" altLang="en-US" sz="2000" b="1" dirty="0">
                <a:solidFill>
                  <a:srgbClr val="FF0000"/>
                </a:solidFill>
                <a:ea typeface="黑体" pitchFamily="2" charset="-122"/>
              </a:rPr>
              <a:t>具有限界函数的深度优先生成法——回溯法</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CN" altLang="en-US" sz="4800">
                <a:ea typeface="黑体" pitchFamily="2" charset="-122"/>
              </a:rPr>
              <a:t>回溯法的基本思想 (3)</a:t>
            </a:r>
          </a:p>
        </p:txBody>
      </p:sp>
      <p:pic>
        <p:nvPicPr>
          <p:cNvPr id="10243" name="Picture 4" descr="t51"/>
          <p:cNvPicPr>
            <a:picLocks noChangeAspect="1" noChangeArrowheads="1"/>
          </p:cNvPicPr>
          <p:nvPr/>
        </p:nvPicPr>
        <p:blipFill>
          <a:blip r:embed="rId2" cstate="print"/>
          <a:srcRect/>
          <a:stretch>
            <a:fillRect/>
          </a:stretch>
        </p:blipFill>
        <p:spPr bwMode="auto">
          <a:xfrm>
            <a:off x="750697" y="2067619"/>
            <a:ext cx="4114800" cy="2005013"/>
          </a:xfrm>
          <a:prstGeom prst="rect">
            <a:avLst/>
          </a:prstGeom>
          <a:noFill/>
          <a:ln w="9525">
            <a:noFill/>
            <a:miter lim="800000"/>
            <a:headEnd/>
            <a:tailEnd/>
          </a:ln>
        </p:spPr>
      </p:pic>
      <p:pic>
        <p:nvPicPr>
          <p:cNvPr id="10244" name="Picture 5" descr="t53"/>
          <p:cNvPicPr>
            <a:picLocks noChangeAspect="1" noChangeArrowheads="1"/>
          </p:cNvPicPr>
          <p:nvPr/>
        </p:nvPicPr>
        <p:blipFill>
          <a:blip r:embed="rId3" cstate="print"/>
          <a:srcRect/>
          <a:stretch>
            <a:fillRect/>
          </a:stretch>
        </p:blipFill>
        <p:spPr bwMode="auto">
          <a:xfrm>
            <a:off x="5121002" y="1685032"/>
            <a:ext cx="3810000" cy="2387600"/>
          </a:xfrm>
          <a:prstGeom prst="rect">
            <a:avLst/>
          </a:prstGeom>
          <a:noFill/>
          <a:ln w="9525">
            <a:noFill/>
            <a:miter lim="800000"/>
            <a:headEnd/>
            <a:tailEnd/>
          </a:ln>
        </p:spPr>
      </p:pic>
      <p:sp>
        <p:nvSpPr>
          <p:cNvPr id="10245" name="Text Box 6"/>
          <p:cNvSpPr txBox="1">
            <a:spLocks noChangeArrowheads="1"/>
          </p:cNvSpPr>
          <p:nvPr/>
        </p:nvSpPr>
        <p:spPr bwMode="auto">
          <a:xfrm>
            <a:off x="827584" y="4038405"/>
            <a:ext cx="4077713" cy="400110"/>
          </a:xfrm>
          <a:prstGeom prst="rect">
            <a:avLst/>
          </a:prstGeom>
          <a:noFill/>
          <a:ln w="6350" algn="ctr">
            <a:noFill/>
            <a:miter lim="800000"/>
            <a:headEnd/>
            <a:tailEnd/>
          </a:ln>
        </p:spPr>
        <p:txBody>
          <a:bodyPr wrap="square">
            <a:spAutoFit/>
          </a:bodyPr>
          <a:lstStyle/>
          <a:p>
            <a:pPr algn="ctr"/>
            <a:r>
              <a:rPr kumimoji="0" lang="zh-CN" altLang="en-US" dirty="0">
                <a:solidFill>
                  <a:srgbClr val="00B050"/>
                </a:solidFill>
              </a:rPr>
              <a:t>遍历子集树需</a:t>
            </a:r>
            <a:r>
              <a:rPr kumimoji="0" lang="en-US" altLang="zh-CN" i="1" dirty="0">
                <a:solidFill>
                  <a:srgbClr val="00B050"/>
                </a:solidFill>
              </a:rPr>
              <a:t>O</a:t>
            </a:r>
            <a:r>
              <a:rPr kumimoji="0" lang="en-US" altLang="zh-CN" dirty="0">
                <a:solidFill>
                  <a:srgbClr val="00B050"/>
                </a:solidFill>
              </a:rPr>
              <a:t>(2</a:t>
            </a:r>
            <a:r>
              <a:rPr kumimoji="0" lang="en-US" altLang="zh-CN" i="1" baseline="30000" dirty="0">
                <a:solidFill>
                  <a:srgbClr val="00B050"/>
                </a:solidFill>
              </a:rPr>
              <a:t>n</a:t>
            </a:r>
            <a:r>
              <a:rPr kumimoji="0" lang="en-US" altLang="zh-CN" dirty="0">
                <a:solidFill>
                  <a:srgbClr val="00B050"/>
                </a:solidFill>
              </a:rPr>
              <a:t>)</a:t>
            </a:r>
            <a:r>
              <a:rPr kumimoji="0" lang="zh-CN" altLang="en-US" dirty="0">
                <a:solidFill>
                  <a:srgbClr val="00B050"/>
                </a:solidFill>
              </a:rPr>
              <a:t>计算时间（最坏）</a:t>
            </a:r>
            <a:r>
              <a:rPr kumimoji="0" lang="zh-CN" altLang="en-US" dirty="0">
                <a:solidFill>
                  <a:srgbClr val="00B050"/>
                </a:solidFill>
                <a:latin typeface="Arial" charset="0"/>
                <a:ea typeface="楷体_GB2312" pitchFamily="49" charset="-122"/>
              </a:rPr>
              <a:t> </a:t>
            </a:r>
          </a:p>
        </p:txBody>
      </p:sp>
      <p:sp>
        <p:nvSpPr>
          <p:cNvPr id="10246" name="Text Box 7"/>
          <p:cNvSpPr txBox="1">
            <a:spLocks noChangeArrowheads="1"/>
          </p:cNvSpPr>
          <p:nvPr/>
        </p:nvSpPr>
        <p:spPr bwMode="auto">
          <a:xfrm>
            <a:off x="4905297" y="3974145"/>
            <a:ext cx="4333375" cy="461665"/>
          </a:xfrm>
          <a:prstGeom prst="rect">
            <a:avLst/>
          </a:prstGeom>
          <a:noFill/>
          <a:ln w="6350" algn="ctr">
            <a:noFill/>
            <a:miter lim="800000"/>
            <a:headEnd/>
            <a:tailEnd/>
          </a:ln>
        </p:spPr>
        <p:txBody>
          <a:bodyPr wrap="square" lIns="0" rIns="0">
            <a:spAutoFit/>
          </a:bodyPr>
          <a:lstStyle/>
          <a:p>
            <a:pPr algn="ctr"/>
            <a:r>
              <a:rPr kumimoji="0" lang="zh-CN" altLang="en-US" dirty="0">
                <a:solidFill>
                  <a:srgbClr val="00B050"/>
                </a:solidFill>
              </a:rPr>
              <a:t>遍历排列树需要</a:t>
            </a:r>
            <a:r>
              <a:rPr kumimoji="0" lang="en-US" altLang="zh-CN" i="1" dirty="0">
                <a:solidFill>
                  <a:srgbClr val="00B050"/>
                </a:solidFill>
              </a:rPr>
              <a:t>O</a:t>
            </a:r>
            <a:r>
              <a:rPr kumimoji="0" lang="en-US" altLang="zh-CN" dirty="0">
                <a:solidFill>
                  <a:srgbClr val="00B050"/>
                </a:solidFill>
              </a:rPr>
              <a:t>(</a:t>
            </a:r>
            <a:r>
              <a:rPr kumimoji="0" lang="en-US" altLang="zh-CN" i="1" dirty="0">
                <a:solidFill>
                  <a:srgbClr val="00B050"/>
                </a:solidFill>
              </a:rPr>
              <a:t>n</a:t>
            </a:r>
            <a:r>
              <a:rPr kumimoji="0" lang="en-US" altLang="zh-CN" dirty="0">
                <a:solidFill>
                  <a:srgbClr val="00B050"/>
                </a:solidFill>
              </a:rPr>
              <a:t>!)</a:t>
            </a:r>
            <a:r>
              <a:rPr kumimoji="0" lang="zh-CN" altLang="en-US" dirty="0">
                <a:solidFill>
                  <a:srgbClr val="00B050"/>
                </a:solidFill>
              </a:rPr>
              <a:t>计算时间（最坏）</a:t>
            </a:r>
            <a:r>
              <a:rPr kumimoji="0" lang="zh-CN" altLang="en-US" sz="2400" dirty="0">
                <a:solidFill>
                  <a:srgbClr val="00B050"/>
                </a:solidFill>
                <a:latin typeface="Arial" charset="0"/>
                <a:ea typeface="楷体_GB2312" pitchFamily="49" charset="-122"/>
              </a:rPr>
              <a:t> </a:t>
            </a:r>
          </a:p>
        </p:txBody>
      </p:sp>
      <p:sp>
        <p:nvSpPr>
          <p:cNvPr id="15368" name="Text Box 8"/>
          <p:cNvSpPr txBox="1">
            <a:spLocks noChangeArrowheads="1"/>
          </p:cNvSpPr>
          <p:nvPr/>
        </p:nvSpPr>
        <p:spPr bwMode="auto">
          <a:xfrm>
            <a:off x="1300558" y="4469149"/>
            <a:ext cx="3096344" cy="1976438"/>
          </a:xfrm>
          <a:prstGeom prst="rect">
            <a:avLst/>
          </a:prstGeom>
          <a:noFill/>
          <a:ln w="6350" algn="ctr">
            <a:solidFill>
              <a:schemeClr val="tx1"/>
            </a:solidFill>
            <a:miter lim="800000"/>
            <a:headEnd/>
            <a:tailEnd/>
          </a:ln>
          <a:effectLst/>
        </p:spPr>
        <p:txBody>
          <a:bodyPr wrap="square" lIns="0" rIns="0">
            <a:spAutoFit/>
          </a:bodyPr>
          <a:lstStyle/>
          <a:p>
            <a:pPr>
              <a:lnSpc>
                <a:spcPct val="85000"/>
              </a:lnSpc>
              <a:defRPr/>
            </a:pPr>
            <a:r>
              <a:rPr kumimoji="0" lang="en-US" altLang="zh-CN" sz="1800" u="sng" dirty="0">
                <a:solidFill>
                  <a:srgbClr val="000000"/>
                </a:solidFill>
                <a:latin typeface="+mn-lt"/>
                <a:ea typeface="楷体_GB2312" pitchFamily="49" charset="-122"/>
              </a:rPr>
              <a:t>backtrack (int </a:t>
            </a:r>
            <a:r>
              <a:rPr kumimoji="0" lang="en-US" altLang="zh-CN" sz="1800" i="1" u="sng" dirty="0">
                <a:solidFill>
                  <a:srgbClr val="000000"/>
                </a:solidFill>
                <a:latin typeface="+mn-lt"/>
                <a:ea typeface="楷体_GB2312" pitchFamily="49" charset="-122"/>
              </a:rPr>
              <a:t>t</a:t>
            </a:r>
            <a:r>
              <a:rPr kumimoji="0" lang="en-US" altLang="zh-CN" sz="1800" u="sng"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if </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&gt;</a:t>
            </a:r>
            <a:r>
              <a:rPr kumimoji="0" lang="en-US" altLang="zh-CN" sz="1800" i="1" dirty="0">
                <a:solidFill>
                  <a:srgbClr val="000000"/>
                </a:solidFill>
                <a:latin typeface="+mn-lt"/>
                <a:ea typeface="楷体_GB2312" pitchFamily="49" charset="-122"/>
              </a:rPr>
              <a:t>n</a:t>
            </a:r>
            <a:r>
              <a:rPr kumimoji="0" lang="en-US" altLang="zh-CN" sz="1800" dirty="0">
                <a:solidFill>
                  <a:srgbClr val="000000"/>
                </a:solidFill>
                <a:latin typeface="+mn-lt"/>
                <a:ea typeface="楷体_GB2312" pitchFamily="49" charset="-122"/>
              </a:rPr>
              <a:t> then output(</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else</a:t>
            </a:r>
          </a:p>
          <a:p>
            <a:pPr>
              <a:lnSpc>
                <a:spcPct val="85000"/>
              </a:lnSpc>
              <a:defRPr/>
            </a:pPr>
            <a:r>
              <a:rPr kumimoji="0" lang="en-US" altLang="zh-CN" sz="1800" dirty="0">
                <a:solidFill>
                  <a:srgbClr val="000000"/>
                </a:solidFill>
                <a:latin typeface="+mn-lt"/>
                <a:ea typeface="楷体_GB2312" pitchFamily="49" charset="-122"/>
              </a:rPr>
              <a:t>    for </a:t>
            </a:r>
            <a:r>
              <a:rPr kumimoji="0" lang="en-US" altLang="zh-CN" sz="1800" i="1" dirty="0">
                <a:solidFill>
                  <a:srgbClr val="000000"/>
                </a:solidFill>
                <a:latin typeface="+mn-lt"/>
                <a:ea typeface="楷体_GB2312" pitchFamily="49" charset="-122"/>
              </a:rPr>
              <a:t>i</a:t>
            </a:r>
            <a:r>
              <a:rPr kumimoji="0" lang="en-US" altLang="zh-CN" sz="1800" dirty="0">
                <a:solidFill>
                  <a:srgbClr val="000000"/>
                </a:solidFill>
                <a:latin typeface="+mn-lt"/>
                <a:ea typeface="楷体_GB2312" pitchFamily="49" charset="-122"/>
              </a:rPr>
              <a:t>←0 to 1 do</a:t>
            </a:r>
          </a:p>
          <a:p>
            <a:pPr>
              <a:lnSpc>
                <a:spcPct val="85000"/>
              </a:lnSpc>
              <a:defRPr/>
            </a:pPr>
            <a:r>
              <a:rPr kumimoji="0" lang="en-US" altLang="zh-CN" sz="1800" dirty="0">
                <a:solidFill>
                  <a:srgbClr val="000000"/>
                </a:solidFill>
                <a:latin typeface="+mn-lt"/>
                <a:ea typeface="楷体_GB2312" pitchFamily="49" charset="-122"/>
              </a:rPr>
              <a:t>      </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a:t>
            </a:r>
            <a:r>
              <a:rPr kumimoji="0" lang="en-US" altLang="zh-CN" sz="1800" dirty="0">
                <a:solidFill>
                  <a:srgbClr val="000000"/>
                </a:solidFill>
                <a:ea typeface="楷体_GB2312" pitchFamily="49" charset="-122"/>
              </a:rPr>
              <a:t>←</a:t>
            </a:r>
            <a:r>
              <a:rPr kumimoji="0" lang="en-US" altLang="zh-CN" sz="1800" i="1" dirty="0" err="1">
                <a:solidFill>
                  <a:srgbClr val="000000"/>
                </a:solidFill>
                <a:latin typeface="+mn-lt"/>
                <a:ea typeface="楷体_GB2312" pitchFamily="49" charset="-122"/>
              </a:rPr>
              <a:t>i</a:t>
            </a:r>
            <a:endParaRPr kumimoji="0" lang="en-US" altLang="zh-CN" sz="1800" i="1" dirty="0">
              <a:solidFill>
                <a:srgbClr val="000000"/>
              </a:solidFill>
              <a:latin typeface="+mn-lt"/>
              <a:ea typeface="楷体_GB2312" pitchFamily="49" charset="-122"/>
            </a:endParaRPr>
          </a:p>
          <a:p>
            <a:pPr>
              <a:lnSpc>
                <a:spcPct val="85000"/>
              </a:lnSpc>
              <a:defRPr/>
            </a:pPr>
            <a:r>
              <a:rPr kumimoji="0" lang="en-US" altLang="zh-CN" sz="1800" dirty="0">
                <a:solidFill>
                  <a:srgbClr val="000000"/>
                </a:solidFill>
                <a:latin typeface="+mn-lt"/>
                <a:ea typeface="楷体_GB2312" pitchFamily="49" charset="-122"/>
              </a:rPr>
              <a:t>      if (legal(</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 </a:t>
            </a:r>
          </a:p>
          <a:p>
            <a:pPr>
              <a:lnSpc>
                <a:spcPct val="85000"/>
              </a:lnSpc>
              <a:defRPr/>
            </a:pPr>
            <a:r>
              <a:rPr kumimoji="0" lang="en-US" altLang="zh-CN" sz="1800" dirty="0">
                <a:solidFill>
                  <a:srgbClr val="000000"/>
                </a:solidFill>
                <a:latin typeface="+mn-lt"/>
                <a:ea typeface="楷体_GB2312" pitchFamily="49" charset="-122"/>
              </a:rPr>
              <a:t>      backtrack(</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+1)</a:t>
            </a:r>
          </a:p>
          <a:p>
            <a:pPr>
              <a:lnSpc>
                <a:spcPct val="85000"/>
              </a:lnSpc>
              <a:defRPr/>
            </a:pPr>
            <a:r>
              <a:rPr kumimoji="0" lang="en-US" altLang="zh-CN" sz="1800" dirty="0">
                <a:solidFill>
                  <a:srgbClr val="000000"/>
                </a:solidFill>
                <a:latin typeface="+mn-lt"/>
                <a:ea typeface="楷体_GB2312" pitchFamily="49" charset="-122"/>
              </a:rPr>
              <a:t>    end for  </a:t>
            </a:r>
            <a:endParaRPr kumimoji="0" lang="zh-CN" altLang="en-US" sz="1800" dirty="0">
              <a:solidFill>
                <a:srgbClr val="000000"/>
              </a:solidFill>
              <a:latin typeface="+mn-lt"/>
              <a:ea typeface="楷体_GB2312" pitchFamily="49" charset="-122"/>
            </a:endParaRPr>
          </a:p>
        </p:txBody>
      </p:sp>
      <p:sp>
        <p:nvSpPr>
          <p:cNvPr id="15369" name="Text Box 9"/>
          <p:cNvSpPr txBox="1">
            <a:spLocks noChangeArrowheads="1"/>
          </p:cNvSpPr>
          <p:nvPr/>
        </p:nvSpPr>
        <p:spPr bwMode="auto">
          <a:xfrm>
            <a:off x="5719539" y="4459900"/>
            <a:ext cx="3096344" cy="2119313"/>
          </a:xfrm>
          <a:prstGeom prst="rect">
            <a:avLst/>
          </a:prstGeom>
          <a:noFill/>
          <a:ln w="6350" algn="ctr">
            <a:solidFill>
              <a:schemeClr val="tx1"/>
            </a:solidFill>
            <a:miter lim="800000"/>
            <a:headEnd/>
            <a:tailEnd/>
          </a:ln>
          <a:effectLst/>
        </p:spPr>
        <p:txBody>
          <a:bodyPr wrap="square" lIns="0" tIns="0" rIns="0" bIns="0">
            <a:spAutoFit/>
          </a:bodyPr>
          <a:lstStyle/>
          <a:p>
            <a:pPr>
              <a:lnSpc>
                <a:spcPct val="85000"/>
              </a:lnSpc>
              <a:defRPr/>
            </a:pPr>
            <a:r>
              <a:rPr kumimoji="0" lang="en-US" altLang="zh-CN" sz="1800" u="sng" dirty="0">
                <a:solidFill>
                  <a:srgbClr val="000000"/>
                </a:solidFill>
                <a:latin typeface="+mn-lt"/>
                <a:ea typeface="楷体_GB2312" pitchFamily="49" charset="-122"/>
              </a:rPr>
              <a:t>backtrack (</a:t>
            </a:r>
            <a:r>
              <a:rPr kumimoji="0" lang="en-US" altLang="zh-CN" sz="1800" i="1" u="sng" dirty="0">
                <a:solidFill>
                  <a:srgbClr val="000000"/>
                </a:solidFill>
                <a:latin typeface="+mn-lt"/>
                <a:ea typeface="楷体_GB2312" pitchFamily="49" charset="-122"/>
              </a:rPr>
              <a:t>t</a:t>
            </a:r>
            <a:r>
              <a:rPr kumimoji="0" lang="en-US" altLang="zh-CN" sz="1800" u="sng"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if </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&gt;</a:t>
            </a:r>
            <a:r>
              <a:rPr kumimoji="0" lang="en-US" altLang="zh-CN" sz="1800" i="1" dirty="0">
                <a:solidFill>
                  <a:srgbClr val="000000"/>
                </a:solidFill>
                <a:latin typeface="+mn-lt"/>
                <a:ea typeface="楷体_GB2312" pitchFamily="49" charset="-122"/>
              </a:rPr>
              <a:t>n</a:t>
            </a:r>
            <a:r>
              <a:rPr kumimoji="0" lang="en-US" altLang="zh-CN" sz="1800" dirty="0">
                <a:solidFill>
                  <a:srgbClr val="000000"/>
                </a:solidFill>
                <a:latin typeface="+mn-lt"/>
                <a:ea typeface="楷体_GB2312" pitchFamily="49" charset="-122"/>
              </a:rPr>
              <a:t> then output(</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else</a:t>
            </a:r>
          </a:p>
          <a:p>
            <a:pPr>
              <a:lnSpc>
                <a:spcPct val="85000"/>
              </a:lnSpc>
              <a:defRPr/>
            </a:pPr>
            <a:r>
              <a:rPr kumimoji="0" lang="en-US" altLang="zh-CN" sz="1800" dirty="0">
                <a:solidFill>
                  <a:srgbClr val="000000"/>
                </a:solidFill>
                <a:latin typeface="+mn-lt"/>
                <a:ea typeface="楷体_GB2312" pitchFamily="49" charset="-122"/>
              </a:rPr>
              <a:t>    for </a:t>
            </a:r>
            <a:r>
              <a:rPr kumimoji="0" lang="en-US" altLang="zh-CN" sz="1800" i="1" dirty="0" err="1">
                <a:solidFill>
                  <a:srgbClr val="000000"/>
                </a:solidFill>
                <a:latin typeface="+mn-lt"/>
                <a:ea typeface="楷体_GB2312" pitchFamily="49" charset="-122"/>
              </a:rPr>
              <a:t>i</a:t>
            </a:r>
            <a:r>
              <a:rPr kumimoji="0" lang="en-US" altLang="zh-CN" sz="1800" dirty="0" err="1">
                <a:solidFill>
                  <a:srgbClr val="000000"/>
                </a:solidFill>
                <a:ea typeface="楷体_GB2312" pitchFamily="49" charset="-122"/>
              </a:rPr>
              <a:t>←</a:t>
            </a:r>
            <a:r>
              <a:rPr kumimoji="0" lang="en-US" altLang="zh-CN" sz="1800" i="1" dirty="0" err="1">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  to </a:t>
            </a:r>
            <a:r>
              <a:rPr kumimoji="0" lang="en-US" altLang="zh-CN" sz="1800" i="1" dirty="0">
                <a:solidFill>
                  <a:srgbClr val="000000"/>
                </a:solidFill>
                <a:latin typeface="+mn-lt"/>
                <a:ea typeface="楷体_GB2312" pitchFamily="49" charset="-122"/>
              </a:rPr>
              <a:t>n do</a:t>
            </a:r>
          </a:p>
          <a:p>
            <a:pPr>
              <a:lnSpc>
                <a:spcPct val="85000"/>
              </a:lnSpc>
              <a:defRPr/>
            </a:pPr>
            <a:r>
              <a:rPr kumimoji="0" lang="en-US" altLang="zh-CN" sz="1800" dirty="0">
                <a:solidFill>
                  <a:srgbClr val="000000"/>
                </a:solidFill>
                <a:latin typeface="+mn-lt"/>
                <a:ea typeface="楷体_GB2312" pitchFamily="49" charset="-122"/>
              </a:rPr>
              <a:t>      swap(</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 </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r>
              <a:rPr kumimoji="0" lang="en-US" altLang="zh-CN" sz="1800" i="1" dirty="0" err="1">
                <a:solidFill>
                  <a:srgbClr val="000000"/>
                </a:solidFill>
                <a:latin typeface="+mn-lt"/>
                <a:ea typeface="楷体_GB2312" pitchFamily="49" charset="-122"/>
              </a:rPr>
              <a:t>i</a:t>
            </a:r>
            <a:r>
              <a:rPr kumimoji="0" lang="en-US" altLang="zh-CN" sz="1800"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if(legal(</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     </a:t>
            </a:r>
          </a:p>
          <a:p>
            <a:pPr>
              <a:lnSpc>
                <a:spcPct val="85000"/>
              </a:lnSpc>
              <a:defRPr/>
            </a:pPr>
            <a:r>
              <a:rPr kumimoji="0" lang="en-US" altLang="zh-CN" sz="1800" dirty="0">
                <a:solidFill>
                  <a:srgbClr val="000000"/>
                </a:solidFill>
                <a:latin typeface="+mn-lt"/>
                <a:ea typeface="楷体_GB2312" pitchFamily="49" charset="-122"/>
              </a:rPr>
              <a:t>      backtrack(</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+1)</a:t>
            </a:r>
          </a:p>
          <a:p>
            <a:pPr>
              <a:lnSpc>
                <a:spcPct val="85000"/>
              </a:lnSpc>
              <a:defRPr/>
            </a:pPr>
            <a:r>
              <a:rPr kumimoji="0" lang="en-US" altLang="zh-CN" sz="1800" dirty="0">
                <a:solidFill>
                  <a:srgbClr val="000000"/>
                </a:solidFill>
                <a:latin typeface="+mn-lt"/>
                <a:ea typeface="楷体_GB2312" pitchFamily="49" charset="-122"/>
              </a:rPr>
              <a:t>      swap(</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r>
              <a:rPr kumimoji="0" lang="en-US" altLang="zh-CN" sz="1800" i="1" dirty="0">
                <a:solidFill>
                  <a:srgbClr val="000000"/>
                </a:solidFill>
                <a:latin typeface="+mn-lt"/>
                <a:ea typeface="楷体_GB2312" pitchFamily="49" charset="-122"/>
              </a:rPr>
              <a:t>t</a:t>
            </a:r>
            <a:r>
              <a:rPr kumimoji="0" lang="en-US" altLang="zh-CN" sz="1800" dirty="0">
                <a:solidFill>
                  <a:srgbClr val="000000"/>
                </a:solidFill>
                <a:latin typeface="+mn-lt"/>
                <a:ea typeface="楷体_GB2312" pitchFamily="49" charset="-122"/>
              </a:rPr>
              <a:t>], </a:t>
            </a:r>
            <a:r>
              <a:rPr kumimoji="0" lang="en-US" altLang="zh-CN" sz="1800" i="1" dirty="0">
                <a:solidFill>
                  <a:srgbClr val="000000"/>
                </a:solidFill>
                <a:latin typeface="+mn-lt"/>
                <a:ea typeface="楷体_GB2312" pitchFamily="49" charset="-122"/>
              </a:rPr>
              <a:t>x</a:t>
            </a:r>
            <a:r>
              <a:rPr kumimoji="0" lang="en-US" altLang="zh-CN" sz="1800" dirty="0">
                <a:solidFill>
                  <a:srgbClr val="000000"/>
                </a:solidFill>
                <a:latin typeface="+mn-lt"/>
                <a:ea typeface="楷体_GB2312" pitchFamily="49" charset="-122"/>
              </a:rPr>
              <a:t>[</a:t>
            </a:r>
            <a:r>
              <a:rPr kumimoji="0" lang="en-US" altLang="zh-CN" sz="1800" i="1" dirty="0" err="1">
                <a:solidFill>
                  <a:srgbClr val="000000"/>
                </a:solidFill>
                <a:latin typeface="+mn-lt"/>
                <a:ea typeface="楷体_GB2312" pitchFamily="49" charset="-122"/>
              </a:rPr>
              <a:t>i</a:t>
            </a:r>
            <a:r>
              <a:rPr kumimoji="0" lang="en-US" altLang="zh-CN" sz="1800" dirty="0">
                <a:solidFill>
                  <a:srgbClr val="000000"/>
                </a:solidFill>
                <a:latin typeface="+mn-lt"/>
                <a:ea typeface="楷体_GB2312" pitchFamily="49" charset="-122"/>
              </a:rPr>
              <a:t>])</a:t>
            </a:r>
          </a:p>
          <a:p>
            <a:pPr>
              <a:lnSpc>
                <a:spcPct val="85000"/>
              </a:lnSpc>
              <a:defRPr/>
            </a:pPr>
            <a:r>
              <a:rPr kumimoji="0" lang="en-US" altLang="zh-CN" sz="1800" dirty="0">
                <a:solidFill>
                  <a:srgbClr val="000000"/>
                </a:solidFill>
                <a:latin typeface="+mn-lt"/>
                <a:ea typeface="楷体_GB2312" pitchFamily="49" charset="-122"/>
              </a:rPr>
              <a:t>    end for</a:t>
            </a:r>
          </a:p>
        </p:txBody>
      </p:sp>
      <p:sp>
        <p:nvSpPr>
          <p:cNvPr id="10249" name="Rectangle 10"/>
          <p:cNvSpPr>
            <a:spLocks noChangeArrowheads="1"/>
          </p:cNvSpPr>
          <p:nvPr/>
        </p:nvSpPr>
        <p:spPr bwMode="auto">
          <a:xfrm>
            <a:off x="762000" y="1676400"/>
            <a:ext cx="4953000" cy="430887"/>
          </a:xfrm>
          <a:prstGeom prst="rect">
            <a:avLst/>
          </a:prstGeom>
          <a:solidFill>
            <a:schemeClr val="bg1"/>
          </a:solidFill>
          <a:ln w="9525">
            <a:noFill/>
            <a:miter lim="800000"/>
            <a:headEnd/>
            <a:tailEnd/>
          </a:ln>
        </p:spPr>
        <p:txBody>
          <a:bodyPr>
            <a:spAutoFit/>
          </a:bodyPr>
          <a:lstStyle/>
          <a:p>
            <a:pPr>
              <a:spcBef>
                <a:spcPct val="20000"/>
              </a:spcBef>
              <a:buClr>
                <a:schemeClr val="accent2"/>
              </a:buClr>
              <a:buFont typeface="Wingdings" pitchFamily="2" charset="2"/>
              <a:buChar char="w"/>
            </a:pPr>
            <a:r>
              <a:rPr lang="zh-CN" altLang="en-US" sz="2200" b="1" dirty="0">
                <a:solidFill>
                  <a:srgbClr val="0000FF"/>
                </a:solidFill>
              </a:rPr>
              <a:t>子集树与排列树</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CN" altLang="en-US" sz="4800">
                <a:ea typeface="黑体" pitchFamily="2" charset="-122"/>
              </a:rPr>
              <a:t>回溯法的基本思想 (4)</a:t>
            </a:r>
          </a:p>
        </p:txBody>
      </p:sp>
      <p:sp>
        <p:nvSpPr>
          <p:cNvPr id="11267" name="Rectangle 3"/>
          <p:cNvSpPr>
            <a:spLocks noGrp="1" noChangeArrowheads="1"/>
          </p:cNvSpPr>
          <p:nvPr>
            <p:ph type="body" idx="1"/>
          </p:nvPr>
        </p:nvSpPr>
        <p:spPr>
          <a:xfrm>
            <a:off x="914400" y="2057400"/>
            <a:ext cx="8229600" cy="4038600"/>
          </a:xfrm>
        </p:spPr>
        <p:txBody>
          <a:bodyPr/>
          <a:lstStyle/>
          <a:p>
            <a:pPr eaLnBrk="1" hangingPunct="1">
              <a:spcBef>
                <a:spcPts val="0"/>
              </a:spcBef>
              <a:spcAft>
                <a:spcPts val="600"/>
              </a:spcAft>
            </a:pPr>
            <a:r>
              <a:rPr lang="zh-CN" altLang="en-US" sz="2200" b="1" dirty="0">
                <a:solidFill>
                  <a:srgbClr val="0000FF"/>
                </a:solidFill>
                <a:ea typeface="黑体" pitchFamily="2" charset="-122"/>
              </a:rPr>
              <a:t>求解思路</a:t>
            </a:r>
          </a:p>
          <a:p>
            <a:pPr eaLnBrk="1" hangingPunct="1">
              <a:spcBef>
                <a:spcPts val="0"/>
              </a:spcBef>
              <a:spcAft>
                <a:spcPts val="600"/>
              </a:spcAft>
              <a:buClrTx/>
              <a:buFontTx/>
              <a:buNone/>
            </a:pPr>
            <a:r>
              <a:rPr kumimoji="0" lang="en-US" altLang="zh-CN" sz="2000" dirty="0">
                <a:ea typeface="黑体" pitchFamily="2" charset="-122"/>
              </a:rPr>
              <a:t>  - </a:t>
            </a:r>
            <a:r>
              <a:rPr kumimoji="0" lang="zh-CN" altLang="en-US" sz="2000" dirty="0">
                <a:ea typeface="黑体" pitchFamily="2" charset="-122"/>
              </a:rPr>
              <a:t>确定解空间结构</a:t>
            </a:r>
          </a:p>
          <a:p>
            <a:pPr eaLnBrk="1" hangingPunct="1">
              <a:spcBef>
                <a:spcPts val="0"/>
              </a:spcBef>
              <a:spcAft>
                <a:spcPts val="600"/>
              </a:spcAft>
              <a:buClrTx/>
              <a:buFontTx/>
              <a:buNone/>
            </a:pPr>
            <a:r>
              <a:rPr kumimoji="0" lang="en-US" altLang="zh-CN" sz="2000" dirty="0">
                <a:ea typeface="黑体" pitchFamily="2" charset="-122"/>
              </a:rPr>
              <a:t>  - </a:t>
            </a:r>
            <a:r>
              <a:rPr kumimoji="0" lang="zh-CN" altLang="en-US" sz="2000" dirty="0">
                <a:ea typeface="黑体" pitchFamily="2" charset="-122"/>
              </a:rPr>
              <a:t>深度优先搜索解空间+剪枝函数</a:t>
            </a:r>
            <a:endParaRPr lang="zh-CN" altLang="en-US" sz="2400" b="1" dirty="0">
              <a:solidFill>
                <a:srgbClr val="0000FF"/>
              </a:solidFill>
              <a:ea typeface="黑体" pitchFamily="2" charset="-122"/>
            </a:endParaRPr>
          </a:p>
          <a:p>
            <a:pPr eaLnBrk="1" hangingPunct="1">
              <a:spcBef>
                <a:spcPts val="600"/>
              </a:spcBef>
              <a:spcAft>
                <a:spcPts val="600"/>
              </a:spcAft>
            </a:pPr>
            <a:r>
              <a:rPr lang="zh-CN" altLang="en-US" sz="2200" b="1" dirty="0">
                <a:solidFill>
                  <a:srgbClr val="0000FF"/>
                </a:solidFill>
                <a:ea typeface="黑体" pitchFamily="2" charset="-122"/>
              </a:rPr>
              <a:t>常用剪枝函数</a:t>
            </a:r>
          </a:p>
          <a:p>
            <a:pPr eaLnBrk="1" hangingPunct="1">
              <a:spcBef>
                <a:spcPts val="0"/>
              </a:spcBef>
              <a:spcAft>
                <a:spcPts val="600"/>
              </a:spcAft>
              <a:buClrTx/>
              <a:buFontTx/>
              <a:buNone/>
            </a:pPr>
            <a:r>
              <a:rPr kumimoji="0" lang="zh-CN" altLang="en-US" sz="2000" dirty="0">
                <a:latin typeface="Arial" charset="0"/>
                <a:ea typeface="黑体" pitchFamily="2" charset="-122"/>
              </a:rPr>
              <a:t>  - 用</a:t>
            </a:r>
            <a:r>
              <a:rPr kumimoji="0" lang="zh-CN" altLang="en-US" sz="2000" b="1" dirty="0">
                <a:solidFill>
                  <a:srgbClr val="FF0000"/>
                </a:solidFill>
                <a:latin typeface="Arial" charset="0"/>
                <a:ea typeface="黑体" pitchFamily="2" charset="-122"/>
              </a:rPr>
              <a:t>约束函数</a:t>
            </a:r>
            <a:r>
              <a:rPr kumimoji="0" lang="zh-CN" altLang="en-US" sz="2000" dirty="0">
                <a:latin typeface="Arial" charset="0"/>
                <a:ea typeface="黑体" pitchFamily="2" charset="-122"/>
              </a:rPr>
              <a:t>在扩展节点处剪去不满足约束的子树（问题本身的约束）</a:t>
            </a:r>
          </a:p>
          <a:p>
            <a:pPr eaLnBrk="1" hangingPunct="1">
              <a:spcBef>
                <a:spcPts val="0"/>
              </a:spcBef>
              <a:spcAft>
                <a:spcPts val="600"/>
              </a:spcAft>
              <a:buClrTx/>
              <a:buFontTx/>
              <a:buNone/>
            </a:pPr>
            <a:r>
              <a:rPr kumimoji="0" lang="zh-CN" altLang="en-US" sz="2000" dirty="0">
                <a:latin typeface="Arial" charset="0"/>
                <a:ea typeface="黑体" pitchFamily="2" charset="-122"/>
              </a:rPr>
              <a:t>  - 用</a:t>
            </a:r>
            <a:r>
              <a:rPr kumimoji="0" lang="zh-CN" altLang="en-US" sz="2000" b="1" dirty="0">
                <a:solidFill>
                  <a:srgbClr val="FF0000"/>
                </a:solidFill>
                <a:latin typeface="Arial" charset="0"/>
                <a:ea typeface="黑体" pitchFamily="2" charset="-122"/>
              </a:rPr>
              <a:t>限界函数</a:t>
            </a:r>
            <a:r>
              <a:rPr kumimoji="0" lang="zh-CN" altLang="en-US" sz="2000" dirty="0">
                <a:latin typeface="Arial" charset="0"/>
                <a:ea typeface="黑体" pitchFamily="2" charset="-122"/>
              </a:rPr>
              <a:t>剪去得不到最优解的子树（相对于已得到的解）</a:t>
            </a:r>
            <a:endParaRPr lang="zh-CN" altLang="en-US" sz="2400" b="1" dirty="0">
              <a:solidFill>
                <a:srgbClr val="0000FF"/>
              </a:solidFill>
              <a:ea typeface="黑体" pitchFamily="2" charset="-122"/>
            </a:endParaRPr>
          </a:p>
          <a:p>
            <a:pPr eaLnBrk="1" hangingPunct="1">
              <a:spcBef>
                <a:spcPts val="600"/>
              </a:spcBef>
              <a:spcAft>
                <a:spcPts val="600"/>
              </a:spcAft>
            </a:pPr>
            <a:r>
              <a:rPr lang="zh-CN" altLang="en-US" sz="2200" b="1" dirty="0">
                <a:solidFill>
                  <a:srgbClr val="0000FF"/>
                </a:solidFill>
                <a:ea typeface="黑体" pitchFamily="2" charset="-122"/>
              </a:rPr>
              <a:t>主要特征</a:t>
            </a:r>
          </a:p>
          <a:p>
            <a:pPr eaLnBrk="1" hangingPunct="1">
              <a:spcBef>
                <a:spcPts val="0"/>
              </a:spcBef>
              <a:spcAft>
                <a:spcPts val="600"/>
              </a:spcAft>
              <a:buFont typeface="Wingdings" pitchFamily="2" charset="2"/>
              <a:buNone/>
            </a:pPr>
            <a:r>
              <a:rPr lang="zh-CN" altLang="en-US" sz="2000" dirty="0">
                <a:ea typeface="黑体" pitchFamily="2" charset="-122"/>
              </a:rPr>
              <a:t>  - 不需要存储整棵搜索树，只需存储根到当前扩展节点的路径</a:t>
            </a:r>
          </a:p>
          <a:p>
            <a:pPr eaLnBrk="1" hangingPunct="1">
              <a:spcBef>
                <a:spcPts val="0"/>
              </a:spcBef>
              <a:spcAft>
                <a:spcPts val="600"/>
              </a:spcAft>
              <a:buFont typeface="Wingdings" pitchFamily="2" charset="2"/>
              <a:buNone/>
            </a:pPr>
            <a:r>
              <a:rPr lang="zh-CN" altLang="en-US" sz="2000" dirty="0">
                <a:ea typeface="黑体" pitchFamily="2" charset="-122"/>
              </a:rPr>
              <a:t>  - 设</a:t>
            </a:r>
            <a:r>
              <a:rPr lang="en-US" altLang="zh-CN" sz="2000" i="1" dirty="0">
                <a:ea typeface="黑体" pitchFamily="2" charset="-122"/>
              </a:rPr>
              <a:t>h</a:t>
            </a:r>
            <a:r>
              <a:rPr lang="en-US" altLang="zh-CN" sz="2000" dirty="0">
                <a:ea typeface="黑体" pitchFamily="2" charset="-122"/>
              </a:rPr>
              <a:t>(</a:t>
            </a:r>
            <a:r>
              <a:rPr lang="en-US" altLang="zh-CN" sz="2000" i="1" dirty="0">
                <a:ea typeface="黑体" pitchFamily="2" charset="-122"/>
              </a:rPr>
              <a:t>n</a:t>
            </a:r>
            <a:r>
              <a:rPr lang="en-US" altLang="zh-CN" sz="2000" dirty="0">
                <a:ea typeface="黑体" pitchFamily="2" charset="-122"/>
              </a:rPr>
              <a:t>)</a:t>
            </a:r>
            <a:r>
              <a:rPr lang="zh-CN" altLang="en-US" sz="2000" dirty="0">
                <a:ea typeface="黑体" pitchFamily="2" charset="-122"/>
              </a:rPr>
              <a:t>为从根到叶的最长路径长度</a:t>
            </a:r>
          </a:p>
          <a:p>
            <a:pPr eaLnBrk="1" hangingPunct="1">
              <a:spcBef>
                <a:spcPts val="0"/>
              </a:spcBef>
              <a:spcAft>
                <a:spcPts val="600"/>
              </a:spcAft>
              <a:buFont typeface="Wingdings" pitchFamily="2" charset="2"/>
              <a:buNone/>
            </a:pPr>
            <a:r>
              <a:rPr lang="zh-CN" altLang="en-US" sz="2000" dirty="0">
                <a:ea typeface="黑体" pitchFamily="2" charset="-122"/>
              </a:rPr>
              <a:t>  - 对于子集树解空间 —— </a:t>
            </a:r>
            <a:r>
              <a:rPr lang="en-US" altLang="zh-CN" sz="2000" i="1" dirty="0">
                <a:ea typeface="黑体" pitchFamily="2" charset="-122"/>
              </a:rPr>
              <a:t>O</a:t>
            </a:r>
            <a:r>
              <a:rPr lang="en-US" altLang="zh-CN" sz="2000" dirty="0">
                <a:ea typeface="黑体" pitchFamily="2" charset="-122"/>
              </a:rPr>
              <a:t>(2</a:t>
            </a:r>
            <a:r>
              <a:rPr lang="en-US" altLang="zh-CN" sz="2000" i="1" baseline="30000" dirty="0">
                <a:ea typeface="黑体" pitchFamily="2" charset="-122"/>
              </a:rPr>
              <a:t>h</a:t>
            </a:r>
            <a:r>
              <a:rPr lang="en-US" altLang="zh-CN" sz="2000" baseline="30000" dirty="0">
                <a:ea typeface="黑体" pitchFamily="2" charset="-122"/>
              </a:rPr>
              <a:t>(</a:t>
            </a:r>
            <a:r>
              <a:rPr lang="en-US" altLang="zh-CN" sz="2000" i="1" baseline="30000" dirty="0">
                <a:ea typeface="黑体" pitchFamily="2" charset="-122"/>
              </a:rPr>
              <a:t>n</a:t>
            </a:r>
            <a:r>
              <a:rPr lang="en-US" altLang="zh-CN" sz="2000" baseline="30000" dirty="0">
                <a:ea typeface="黑体" pitchFamily="2" charset="-122"/>
              </a:rPr>
              <a:t>)</a:t>
            </a:r>
            <a:r>
              <a:rPr lang="en-US" altLang="zh-CN" sz="2000" dirty="0">
                <a:ea typeface="黑体" pitchFamily="2" charset="-122"/>
              </a:rPr>
              <a:t>)</a:t>
            </a:r>
          </a:p>
          <a:p>
            <a:pPr eaLnBrk="1" hangingPunct="1">
              <a:spcBef>
                <a:spcPts val="0"/>
              </a:spcBef>
              <a:spcAft>
                <a:spcPts val="600"/>
              </a:spcAft>
              <a:buFont typeface="Wingdings" pitchFamily="2" charset="2"/>
              <a:buNone/>
            </a:pPr>
            <a:r>
              <a:rPr lang="en-US" altLang="zh-CN" sz="2000" dirty="0">
                <a:ea typeface="黑体" pitchFamily="2" charset="-122"/>
              </a:rPr>
              <a:t>    </a:t>
            </a:r>
            <a:r>
              <a:rPr lang="zh-CN" altLang="en-US" sz="2000" dirty="0">
                <a:ea typeface="黑体" pitchFamily="2" charset="-122"/>
              </a:rPr>
              <a:t>对于排列树解空间 —— </a:t>
            </a:r>
            <a:r>
              <a:rPr lang="en-US" altLang="zh-CN" sz="2000" i="1" dirty="0">
                <a:ea typeface="黑体" pitchFamily="2" charset="-122"/>
              </a:rPr>
              <a:t>O</a:t>
            </a:r>
            <a:r>
              <a:rPr lang="en-US" altLang="zh-CN" sz="2000" dirty="0">
                <a:ea typeface="黑体" pitchFamily="2" charset="-122"/>
              </a:rPr>
              <a:t>((</a:t>
            </a:r>
            <a:r>
              <a:rPr lang="en-US" altLang="zh-CN" sz="2000" i="1" dirty="0">
                <a:ea typeface="黑体" pitchFamily="2" charset="-122"/>
              </a:rPr>
              <a:t>h</a:t>
            </a:r>
            <a:r>
              <a:rPr lang="en-US" altLang="zh-CN" sz="2000" dirty="0">
                <a:ea typeface="黑体" pitchFamily="2" charset="-122"/>
              </a:rPr>
              <a:t>(</a:t>
            </a:r>
            <a:r>
              <a:rPr lang="en-US" altLang="zh-CN" sz="2000" i="1" dirty="0">
                <a:ea typeface="黑体" pitchFamily="2" charset="-122"/>
              </a:rPr>
              <a:t>n</a:t>
            </a:r>
            <a:r>
              <a:rPr lang="en-US" altLang="zh-CN" sz="2000" dirty="0">
                <a:ea typeface="黑体" pitchFamily="2" charset="-122"/>
              </a:rPr>
              <a:t>))!)</a:t>
            </a:r>
            <a:endParaRPr kumimoji="0" lang="en-US" altLang="zh-CN" sz="2000" dirty="0">
              <a:latin typeface="Arial" charset="0"/>
              <a:ea typeface="黑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CN" altLang="en-US" sz="4800">
                <a:ea typeface="黑体" pitchFamily="2" charset="-122"/>
              </a:rPr>
              <a:t>提纲</a:t>
            </a:r>
          </a:p>
        </p:txBody>
      </p:sp>
      <p:sp>
        <p:nvSpPr>
          <p:cNvPr id="12291" name="Rectangle 3"/>
          <p:cNvSpPr>
            <a:spLocks noGrp="1" noChangeArrowheads="1"/>
          </p:cNvSpPr>
          <p:nvPr>
            <p:ph type="body" idx="1"/>
          </p:nvPr>
        </p:nvSpPr>
        <p:spPr>
          <a:xfrm>
            <a:off x="3048000" y="2214563"/>
            <a:ext cx="5719763" cy="3881437"/>
          </a:xfrm>
        </p:spPr>
        <p:txBody>
          <a:bodyPr/>
          <a:lstStyle/>
          <a:p>
            <a:pPr eaLnBrk="1" hangingPunct="1">
              <a:spcBef>
                <a:spcPts val="0"/>
              </a:spcBef>
              <a:spcAft>
                <a:spcPts val="600"/>
              </a:spcAft>
            </a:pPr>
            <a:r>
              <a:rPr lang="zh-CN" altLang="en-US" sz="2200" dirty="0">
                <a:ea typeface="黑体" pitchFamily="2" charset="-122"/>
              </a:rPr>
              <a:t>回溯法的基本思想</a:t>
            </a:r>
          </a:p>
          <a:p>
            <a:pPr eaLnBrk="1" hangingPunct="1">
              <a:spcBef>
                <a:spcPts val="0"/>
              </a:spcBef>
              <a:spcAft>
                <a:spcPts val="600"/>
              </a:spcAft>
            </a:pPr>
            <a:r>
              <a:rPr lang="en-US" altLang="zh-CN" sz="2200" i="1" dirty="0">
                <a:solidFill>
                  <a:srgbClr val="FF0000"/>
                </a:solidFill>
                <a:ea typeface="黑体" pitchFamily="2" charset="-122"/>
              </a:rPr>
              <a:t>n</a:t>
            </a:r>
            <a:r>
              <a:rPr lang="zh-CN" altLang="en-US" sz="2200" dirty="0">
                <a:solidFill>
                  <a:srgbClr val="FF0000"/>
                </a:solidFill>
                <a:ea typeface="黑体" pitchFamily="2" charset="-122"/>
              </a:rPr>
              <a:t>后问题</a:t>
            </a:r>
          </a:p>
          <a:p>
            <a:pPr eaLnBrk="1" hangingPunct="1">
              <a:spcBef>
                <a:spcPts val="0"/>
              </a:spcBef>
              <a:spcAft>
                <a:spcPts val="600"/>
              </a:spcAft>
            </a:pPr>
            <a:r>
              <a:rPr lang="zh-CN" altLang="en-US" sz="2200" dirty="0">
                <a:ea typeface="黑体" pitchFamily="2" charset="-122"/>
              </a:rPr>
              <a:t>总结</a:t>
            </a:r>
          </a:p>
          <a:p>
            <a:pPr eaLnBrk="1" hangingPunct="1">
              <a:buFont typeface="Wingdings" pitchFamily="2" charset="2"/>
              <a:buNone/>
            </a:pPr>
            <a:endParaRPr lang="zh-CN" altLang="en-US" sz="2400" dirty="0">
              <a:ea typeface="黑体" pitchFamily="2" charset="-122"/>
            </a:endParaRPr>
          </a:p>
          <a:p>
            <a:pPr eaLnBrk="1" hangingPunct="1"/>
            <a:endParaRPr lang="zh-CN" altLang="en-US" sz="2400" dirty="0">
              <a:ea typeface="黑体" pitchFamily="2" charset="-122"/>
            </a:endParaRPr>
          </a:p>
          <a:p>
            <a:pPr eaLnBrk="1" hangingPunct="1"/>
            <a:endParaRPr lang="zh-CN" altLang="en-US" dirty="0"/>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Times New Roman" pitchFamily="18" charset="0"/>
            <a:ea typeface="黑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Times New Roman" pitchFamily="18" charset="0"/>
            <a:ea typeface="黑体" pitchFamily="2" charset="-122"/>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631</TotalTime>
  <Words>1406</Words>
  <Application>Microsoft Office PowerPoint</Application>
  <PresentationFormat>全屏显示(4:3)</PresentationFormat>
  <Paragraphs>170</Paragraphs>
  <Slides>18</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28" baseType="lpstr">
      <vt:lpstr>黑体</vt:lpstr>
      <vt:lpstr>楷体_GB2312</vt:lpstr>
      <vt:lpstr>宋体</vt:lpstr>
      <vt:lpstr>Arial</vt:lpstr>
      <vt:lpstr>Cambria Math</vt:lpstr>
      <vt:lpstr>Times New Roman</vt:lpstr>
      <vt:lpstr>Wingdings</vt:lpstr>
      <vt:lpstr>Straight Edge</vt:lpstr>
      <vt:lpstr>位图图像</vt:lpstr>
      <vt:lpstr>Equation</vt:lpstr>
      <vt:lpstr>第6章 回溯法</vt:lpstr>
      <vt:lpstr>提纲</vt:lpstr>
      <vt:lpstr>引例 (1)</vt:lpstr>
      <vt:lpstr>引例 (2)</vt:lpstr>
      <vt:lpstr>回溯法的基本思想 (1)</vt:lpstr>
      <vt:lpstr>回溯法的基本思想 (2)</vt:lpstr>
      <vt:lpstr>回溯法的基本思想 (3)</vt:lpstr>
      <vt:lpstr>回溯法的基本思想 (4)</vt:lpstr>
      <vt:lpstr>提纲</vt:lpstr>
      <vt:lpstr>n后问题 (1)</vt:lpstr>
      <vt:lpstr>n后问题 (2)</vt:lpstr>
      <vt:lpstr>n后问题 (3)</vt:lpstr>
      <vt:lpstr>n后问题 (4)</vt:lpstr>
      <vt:lpstr>n后问题 (5)</vt:lpstr>
      <vt:lpstr>提纲</vt:lpstr>
      <vt:lpstr>总结 (1)</vt:lpstr>
      <vt:lpstr>总结 (2)</vt:lpstr>
      <vt:lpstr>结语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 Yue</dc:creator>
  <cp:lastModifiedBy>Kun Yue</cp:lastModifiedBy>
  <cp:revision>149</cp:revision>
  <cp:lastPrinted>2022-05-31T03:07:25Z</cp:lastPrinted>
  <dcterms:created xsi:type="dcterms:W3CDTF">1601-01-01T00:00:00Z</dcterms:created>
  <dcterms:modified xsi:type="dcterms:W3CDTF">2022-07-19T01:21:40Z</dcterms:modified>
</cp:coreProperties>
</file>