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2"/>
  </p:notesMasterIdLst>
  <p:sldIdLst>
    <p:sldId id="256" r:id="rId2"/>
    <p:sldId id="257" r:id="rId3"/>
    <p:sldId id="258" r:id="rId4"/>
    <p:sldId id="299" r:id="rId5"/>
    <p:sldId id="300" r:id="rId6"/>
    <p:sldId id="262" r:id="rId7"/>
    <p:sldId id="263" r:id="rId8"/>
    <p:sldId id="264" r:id="rId9"/>
    <p:sldId id="301" r:id="rId10"/>
    <p:sldId id="265" r:id="rId11"/>
    <p:sldId id="267" r:id="rId12"/>
    <p:sldId id="266" r:id="rId13"/>
    <p:sldId id="302" r:id="rId14"/>
    <p:sldId id="270" r:id="rId15"/>
    <p:sldId id="271" r:id="rId16"/>
    <p:sldId id="272" r:id="rId17"/>
    <p:sldId id="273" r:id="rId18"/>
    <p:sldId id="275" r:id="rId19"/>
    <p:sldId id="274" r:id="rId20"/>
    <p:sldId id="276" r:id="rId21"/>
    <p:sldId id="309" r:id="rId22"/>
    <p:sldId id="291" r:id="rId23"/>
    <p:sldId id="292" r:id="rId24"/>
    <p:sldId id="293" r:id="rId25"/>
    <p:sldId id="294" r:id="rId26"/>
    <p:sldId id="311" r:id="rId27"/>
    <p:sldId id="313" r:id="rId28"/>
    <p:sldId id="295" r:id="rId29"/>
    <p:sldId id="296" r:id="rId30"/>
    <p:sldId id="297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defRPr kumimoji="1" sz="2800" b="1" kern="1200">
        <a:solidFill>
          <a:schemeClr val="tx1"/>
        </a:solidFill>
        <a:latin typeface="Times New Roman" pitchFamily="18" charset="0"/>
        <a:ea typeface="黑体" pitchFamily="2" charset="-122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defRPr kumimoji="1" sz="2800" b="1" kern="1200">
        <a:solidFill>
          <a:schemeClr val="tx1"/>
        </a:solidFill>
        <a:latin typeface="Times New Roman" pitchFamily="18" charset="0"/>
        <a:ea typeface="黑体" pitchFamily="2" charset="-122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defRPr kumimoji="1" sz="2800" b="1" kern="1200">
        <a:solidFill>
          <a:schemeClr val="tx1"/>
        </a:solidFill>
        <a:latin typeface="Times New Roman" pitchFamily="18" charset="0"/>
        <a:ea typeface="黑体" pitchFamily="2" charset="-122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defRPr kumimoji="1" sz="2800" b="1" kern="1200">
        <a:solidFill>
          <a:schemeClr val="tx1"/>
        </a:solidFill>
        <a:latin typeface="Times New Roman" pitchFamily="18" charset="0"/>
        <a:ea typeface="黑体" pitchFamily="2" charset="-122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defRPr kumimoji="1" sz="2800" b="1" kern="1200">
        <a:solidFill>
          <a:schemeClr val="tx1"/>
        </a:solidFill>
        <a:latin typeface="Times New Roman" pitchFamily="18" charset="0"/>
        <a:ea typeface="黑体" pitchFamily="2" charset="-122"/>
        <a:cs typeface="+mn-cs"/>
      </a:defRPr>
    </a:lvl5pPr>
    <a:lvl6pPr marL="2286000" algn="l" defTabSz="914400" rtl="0" eaLnBrk="1" latinLnBrk="0" hangingPunct="1">
      <a:defRPr kumimoji="1" sz="2800" b="1" kern="1200">
        <a:solidFill>
          <a:schemeClr val="tx1"/>
        </a:solidFill>
        <a:latin typeface="Times New Roman" pitchFamily="18" charset="0"/>
        <a:ea typeface="黑体" pitchFamily="2" charset="-122"/>
        <a:cs typeface="+mn-cs"/>
      </a:defRPr>
    </a:lvl6pPr>
    <a:lvl7pPr marL="2743200" algn="l" defTabSz="914400" rtl="0" eaLnBrk="1" latinLnBrk="0" hangingPunct="1">
      <a:defRPr kumimoji="1" sz="2800" b="1" kern="1200">
        <a:solidFill>
          <a:schemeClr val="tx1"/>
        </a:solidFill>
        <a:latin typeface="Times New Roman" pitchFamily="18" charset="0"/>
        <a:ea typeface="黑体" pitchFamily="2" charset="-122"/>
        <a:cs typeface="+mn-cs"/>
      </a:defRPr>
    </a:lvl7pPr>
    <a:lvl8pPr marL="3200400" algn="l" defTabSz="914400" rtl="0" eaLnBrk="1" latinLnBrk="0" hangingPunct="1">
      <a:defRPr kumimoji="1" sz="2800" b="1" kern="1200">
        <a:solidFill>
          <a:schemeClr val="tx1"/>
        </a:solidFill>
        <a:latin typeface="Times New Roman" pitchFamily="18" charset="0"/>
        <a:ea typeface="黑体" pitchFamily="2" charset="-122"/>
        <a:cs typeface="+mn-cs"/>
      </a:defRPr>
    </a:lvl8pPr>
    <a:lvl9pPr marL="3657600" algn="l" defTabSz="914400" rtl="0" eaLnBrk="1" latinLnBrk="0" hangingPunct="1">
      <a:defRPr kumimoji="1" sz="2800" b="1" kern="1200">
        <a:solidFill>
          <a:schemeClr val="tx1"/>
        </a:solidFill>
        <a:latin typeface="Times New Roman" pitchFamily="18" charset="0"/>
        <a:ea typeface="黑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CC"/>
    <a:srgbClr val="000000"/>
    <a:srgbClr val="F5DC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74" autoAdjust="0"/>
    <p:restoredTop sz="86449" autoAdjust="0"/>
  </p:normalViewPr>
  <p:slideViewPr>
    <p:cSldViewPr>
      <p:cViewPr varScale="1">
        <p:scale>
          <a:sx n="67" d="100"/>
          <a:sy n="67" d="100"/>
        </p:scale>
        <p:origin x="1016" y="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2.xml"/><Relationship Id="rId13" Type="http://schemas.openxmlformats.org/officeDocument/2006/relationships/slide" Target="slides/slide18.xml"/><Relationship Id="rId18" Type="http://schemas.openxmlformats.org/officeDocument/2006/relationships/slide" Target="slides/slide24.xml"/><Relationship Id="rId3" Type="http://schemas.openxmlformats.org/officeDocument/2006/relationships/slide" Target="slides/slide3.xml"/><Relationship Id="rId21" Type="http://schemas.openxmlformats.org/officeDocument/2006/relationships/slide" Target="slides/slide27.xml"/><Relationship Id="rId7" Type="http://schemas.openxmlformats.org/officeDocument/2006/relationships/slide" Target="slides/slide10.xml"/><Relationship Id="rId12" Type="http://schemas.openxmlformats.org/officeDocument/2006/relationships/slide" Target="slides/slide16.xml"/><Relationship Id="rId17" Type="http://schemas.openxmlformats.org/officeDocument/2006/relationships/slide" Target="slides/slide23.xml"/><Relationship Id="rId2" Type="http://schemas.openxmlformats.org/officeDocument/2006/relationships/slide" Target="slides/slide2.xml"/><Relationship Id="rId16" Type="http://schemas.openxmlformats.org/officeDocument/2006/relationships/slide" Target="slides/slide22.xml"/><Relationship Id="rId20" Type="http://schemas.openxmlformats.org/officeDocument/2006/relationships/slide" Target="slides/slide26.xml"/><Relationship Id="rId1" Type="http://schemas.openxmlformats.org/officeDocument/2006/relationships/slide" Target="slides/slide1.xml"/><Relationship Id="rId6" Type="http://schemas.openxmlformats.org/officeDocument/2006/relationships/slide" Target="slides/slide9.xml"/><Relationship Id="rId11" Type="http://schemas.openxmlformats.org/officeDocument/2006/relationships/slide" Target="slides/slide15.xml"/><Relationship Id="rId24" Type="http://schemas.openxmlformats.org/officeDocument/2006/relationships/slide" Target="slides/slide30.xml"/><Relationship Id="rId5" Type="http://schemas.openxmlformats.org/officeDocument/2006/relationships/slide" Target="slides/slide5.xml"/><Relationship Id="rId15" Type="http://schemas.openxmlformats.org/officeDocument/2006/relationships/slide" Target="slides/slide21.xml"/><Relationship Id="rId23" Type="http://schemas.openxmlformats.org/officeDocument/2006/relationships/slide" Target="slides/slide29.xml"/><Relationship Id="rId10" Type="http://schemas.openxmlformats.org/officeDocument/2006/relationships/slide" Target="slides/slide14.xml"/><Relationship Id="rId19" Type="http://schemas.openxmlformats.org/officeDocument/2006/relationships/slide" Target="slides/slide25.xml"/><Relationship Id="rId4" Type="http://schemas.openxmlformats.org/officeDocument/2006/relationships/slide" Target="slides/slide4.xml"/><Relationship Id="rId9" Type="http://schemas.openxmlformats.org/officeDocument/2006/relationships/slide" Target="slides/slide13.xml"/><Relationship Id="rId14" Type="http://schemas.openxmlformats.org/officeDocument/2006/relationships/slide" Target="slides/slide19.xml"/><Relationship Id="rId22" Type="http://schemas.openxmlformats.org/officeDocument/2006/relationships/slide" Target="slides/slide2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png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png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 b="0" smtClean="0"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 b="0" smtClean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 b="0" smtClean="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 b="0" smtClean="0">
                <a:ea typeface="宋体" pitchFamily="2" charset="-122"/>
              </a:defRPr>
            </a:lvl1pPr>
          </a:lstStyle>
          <a:p>
            <a:pPr>
              <a:defRPr/>
            </a:pPr>
            <a:fld id="{E95B263C-5119-4304-8D42-7ACA737F6E5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16907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1027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grpSp>
          <p:nvGrpSpPr>
            <p:cNvPr id="6" name="Group 1028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1029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8" name="Line 1030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" name="Line 1031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" name="Line 1032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" name="Line 1033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2" name="Line 1034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3" name="Line 1035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4" name="Line 1036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5" name="Line 1037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6" name="Line 1038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7" name="Line 1039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8" name="Line 1040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9" name="Line 1041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0" name="Line 1042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1" name="Line 1043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2" name="Line 1044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3" name="Line 1045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4" name="Line 1046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5" name="Line 1047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6" name="Line 1048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7" name="Line 1049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8" name="Line 1050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9" name="Line 1051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30" name="Line 1052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31" name="Line 1053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32" name="Line 1054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33" name="Line 1055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34" name="Line 1056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35" name="Line 1057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36" name="Line 1058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37" name="Line 1059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38" name="Line 1060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39" name="Line 1061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40" name="Line 1062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41" name="Line 1063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42" name="Line 1064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43" name="Line 1065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44" name="Line 1066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45" name="Line 1067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46" name="Line 1068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47" name="Line 1069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48" name="Line 1070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49" name="Line 1071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0" name="Line 1072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" name="Line 1073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" name="Line 1074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3" name="Line 1075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4" name="Line 1076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5" name="Line 1077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6" name="Line 1078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7" name="Line 1079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8" name="Line 1080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9" name="Line 1081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60" name="Line 1082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61" name="Line 1083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62" name="Line 1084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63" name="Line 1085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64" name="Line 1086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65" name="Line 1087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66" name="Line 1088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67" name="Line 1089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68" name="Line 1090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69" name="Line 1091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70" name="Line 1092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71" name="Line 1093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72" name="Line 1094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73" name="Line 1095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74" name="Line 1096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75" name="Line 1097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76" name="Line 1098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77" name="Line 1099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78" name="Line 1100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79" name="Line 1101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80" name="Line 1102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81" name="Line 1103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82" name="Line 1104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83" name="Line 1105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84" name="Line 1106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85" name="Line 1107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86" name="Line 1108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87" name="Line 1109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88" name="Line 1110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89" name="Line 1111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0" name="Line 1112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1" name="Line 1113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2" name="Line 1114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3" name="Line 1115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4" name="Line 1116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5" name="Line 1117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6" name="Line 1118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7" name="Line 1119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8" name="Line 1120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9" name="Line 1121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0" name="Line 1122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1" name="Line 1123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2" name="Line 1124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3" name="Line 1125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04" name="Line 1126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</p:grpSp>
      <p:sp>
        <p:nvSpPr>
          <p:cNvPr id="105" name="Rectangle 1132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lang="zh-CN" altLang="en-US" sz="2400" b="0">
              <a:ea typeface="宋体" pitchFamily="2" charset="-122"/>
            </a:endParaRPr>
          </a:p>
        </p:txBody>
      </p:sp>
      <p:sp>
        <p:nvSpPr>
          <p:cNvPr id="106" name="Rectangle 1133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lang="zh-CN" altLang="en-US" sz="2400" b="0">
              <a:ea typeface="宋体" pitchFamily="2" charset="-122"/>
            </a:endParaRPr>
          </a:p>
        </p:txBody>
      </p:sp>
      <p:sp>
        <p:nvSpPr>
          <p:cNvPr id="6250" name="Rectangle 1130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6251" name="Rectangle 1131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07" name="Rectangle 1127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8" name="Rectangle 1128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CN" altLang="en-US"/>
              <a:t>动态规划</a:t>
            </a:r>
            <a:endParaRPr lang="en-US" altLang="zh-CN"/>
          </a:p>
        </p:txBody>
      </p:sp>
      <p:sp>
        <p:nvSpPr>
          <p:cNvPr id="109" name="Rectangle 112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B902B7F-264A-4FC5-AB19-D3CDB3EAA87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动态规划</a:t>
            </a:r>
            <a:endParaRPr lang="en-US" altLang="zh-CN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5F5E6-A5C4-40CD-896D-52BD263B909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动态规划</a:t>
            </a:r>
            <a:endParaRPr lang="en-US" altLang="zh-CN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BB175-9D7C-4547-8366-15957A1CE83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动态规划</a:t>
            </a:r>
            <a:endParaRPr lang="en-US" altLang="zh-CN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10B0D-ABF1-44AC-94F7-7C7B1B92C97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动态规划</a:t>
            </a:r>
            <a:endParaRPr lang="en-US" altLang="zh-CN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63E70-9991-42B0-9DF0-AD20CA315B5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动态规划</a:t>
            </a:r>
            <a:endParaRPr lang="en-US" altLang="zh-CN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1FDCE-C7D6-4239-8533-F085902BBB4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动态规划</a:t>
            </a:r>
            <a:endParaRPr lang="en-US" altLang="zh-CN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E56679-EB19-4EED-B5BB-CC586AECD25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动态规划</a:t>
            </a:r>
            <a:endParaRPr lang="en-US" altLang="zh-CN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9AB0C-3D36-46F3-B154-14A3C4562B0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动态规划</a:t>
            </a:r>
            <a:endParaRPr lang="en-US" altLang="zh-CN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A1526-3BD2-467C-B8F1-EFA7AB79088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动态规划</a:t>
            </a:r>
            <a:endParaRPr lang="en-US" altLang="zh-CN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6A9433-8828-4A7B-BF92-590046B4021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动态规划</a:t>
            </a:r>
            <a:endParaRPr lang="en-US" altLang="zh-CN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7909FC-A1CE-4110-A274-CD5BE91BDD7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0" y="68263"/>
            <a:ext cx="8915400" cy="6713537"/>
            <a:chOff x="0" y="43"/>
            <a:chExt cx="5616" cy="4229"/>
          </a:xfrm>
        </p:grpSpPr>
        <p:grpSp>
          <p:nvGrpSpPr>
            <p:cNvPr id="10248" name="Group 3"/>
            <p:cNvGrpSpPr>
              <a:grpSpLocks/>
            </p:cNvGrpSpPr>
            <p:nvPr userDrawn="1"/>
          </p:nvGrpSpPr>
          <p:grpSpPr bwMode="auto">
            <a:xfrm>
              <a:off x="0" y="43"/>
              <a:ext cx="408" cy="4229"/>
              <a:chOff x="0" y="43"/>
              <a:chExt cx="5760" cy="4229"/>
            </a:xfrm>
          </p:grpSpPr>
          <p:sp>
            <p:nvSpPr>
              <p:cNvPr id="5124" name="Line 4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25" name="Line 5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26" name="Line 6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27" name="Line 7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28" name="Line 8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29" name="Line 9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30" name="Line 10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31" name="Line 11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32" name="Line 12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33" name="Line 13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34" name="Line 14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35" name="Line 15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36" name="Line 16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37" name="Line 17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38" name="Line 18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39" name="Line 19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40" name="Line 20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41" name="Line 21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42" name="Line 22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43" name="Line 23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44" name="Line 24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45" name="Line 25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46" name="Line 26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47" name="Line 27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48" name="Line 28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49" name="Line 29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50" name="Line 30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51" name="Line 31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52" name="Line 32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53" name="Line 33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54" name="Line 34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55" name="Line 35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56" name="Line 36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57" name="Line 37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58" name="Line 38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59" name="Line 39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60" name="Line 40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61" name="Line 41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62" name="Line 42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63" name="Line 43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64" name="Line 44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65" name="Line 45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66" name="Line 46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67" name="Line 47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68" name="Line 48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69" name="Line 49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70" name="Line 50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71" name="Line 51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72" name="Line 52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73" name="Line 53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74" name="Line 54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75" name="Line 55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76" name="Line 56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77" name="Line 57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78" name="Line 58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79" name="Line 59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80" name="Line 60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81" name="Line 61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82" name="Line 62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83" name="Line 63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84" name="Line 64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85" name="Line 65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86" name="Line 66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87" name="Line 67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88" name="Line 68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89" name="Line 69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90" name="Line 70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91" name="Line 71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92" name="Line 72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93" name="Line 73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94" name="Line 74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95" name="Line 75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96" name="Line 76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97" name="Line 77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98" name="Line 78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199" name="Line 79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00" name="Line 80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01" name="Line 81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02" name="Line 82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03" name="Line 83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04" name="Line 84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05" name="Line 85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06" name="Line 86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07" name="Line 87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08" name="Line 88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09" name="Line 89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10" name="Line 90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11" name="Line 91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12" name="Line 92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13" name="Line 93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14" name="Line 94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15" name="Line 95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16" name="Line 96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17" name="Line 97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18" name="Line 98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19" name="Line 99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20" name="Line 100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21" name="Line 101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grpSp>
          <p:nvGrpSpPr>
            <p:cNvPr id="10249" name="Group 102"/>
            <p:cNvGrpSpPr>
              <a:grpSpLocks/>
            </p:cNvGrpSpPr>
            <p:nvPr userDrawn="1"/>
          </p:nvGrpSpPr>
          <p:grpSpPr bwMode="auto">
            <a:xfrm>
              <a:off x="400" y="205"/>
              <a:ext cx="5216" cy="1123"/>
              <a:chOff x="400" y="205"/>
              <a:chExt cx="5216" cy="1123"/>
            </a:xfrm>
          </p:grpSpPr>
          <p:sp>
            <p:nvSpPr>
              <p:cNvPr id="5223" name="Rectangle 103"/>
              <p:cNvSpPr>
                <a:spLocks noChangeArrowheads="1"/>
              </p:cNvSpPr>
              <p:nvPr userDrawn="1"/>
            </p:nvSpPr>
            <p:spPr bwMode="auto">
              <a:xfrm>
                <a:off x="557" y="205"/>
                <a:ext cx="313" cy="914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24" name="Rectangle 104"/>
              <p:cNvSpPr>
                <a:spLocks noChangeArrowheads="1"/>
              </p:cNvSpPr>
              <p:nvPr userDrawn="1"/>
            </p:nvSpPr>
            <p:spPr bwMode="auto">
              <a:xfrm>
                <a:off x="400" y="288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25" name="Rectangle 105"/>
              <p:cNvSpPr>
                <a:spLocks noChangeArrowheads="1"/>
              </p:cNvSpPr>
              <p:nvPr userDrawn="1"/>
            </p:nvSpPr>
            <p:spPr bwMode="auto">
              <a:xfrm>
                <a:off x="4599" y="1115"/>
                <a:ext cx="929" cy="213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5226" name="Rectangle 106"/>
              <p:cNvSpPr>
                <a:spLocks noChangeArrowheads="1"/>
              </p:cNvSpPr>
              <p:nvPr userDrawn="1"/>
            </p:nvSpPr>
            <p:spPr bwMode="auto">
              <a:xfrm>
                <a:off x="2049" y="1211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</p:grpSp>
      <p:sp>
        <p:nvSpPr>
          <p:cNvPr id="10243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228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kumimoji="0" sz="1400" b="0" smtClean="0">
                <a:solidFill>
                  <a:schemeClr val="folHlink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229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kumimoji="0" sz="1400" b="0" smtClean="0">
                <a:solidFill>
                  <a:schemeClr val="folHlink"/>
                </a:solidFill>
                <a:ea typeface="+mn-ea"/>
              </a:defRPr>
            </a:lvl1pPr>
          </a:lstStyle>
          <a:p>
            <a:pPr>
              <a:defRPr/>
            </a:pPr>
            <a:r>
              <a:rPr lang="zh-CN" altLang="en-US"/>
              <a:t>动态规划</a:t>
            </a:r>
            <a:endParaRPr lang="en-US" altLang="zh-CN"/>
          </a:p>
        </p:txBody>
      </p:sp>
      <p:sp>
        <p:nvSpPr>
          <p:cNvPr id="5230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kumimoji="0" sz="1400" b="0" smtClean="0">
                <a:solidFill>
                  <a:schemeClr val="folHlink"/>
                </a:solidFill>
                <a:ea typeface="+mn-ea"/>
              </a:defRPr>
            </a:lvl1pPr>
          </a:lstStyle>
          <a:p>
            <a:pPr>
              <a:defRPr/>
            </a:pPr>
            <a:fld id="{A46414B0-2FA7-4528-95F2-8F22DA5AF7A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0247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kumimoji="1" sz="2400">
          <a:solidFill>
            <a:schemeClr val="tx1"/>
          </a:solidFill>
          <a:latin typeface="+mn-lt"/>
          <a:ea typeface="+mn-ea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kumimoji="1" sz="2000">
          <a:solidFill>
            <a:schemeClr val="tx1"/>
          </a:solidFill>
          <a:latin typeface="+mn-lt"/>
          <a:ea typeface="+mn-ea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ea typeface="+mn-ea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3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6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4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6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</a:rPr>
              <a:t>第</a:t>
            </a:r>
            <a:r>
              <a:rPr lang="en-US" altLang="zh-CN" dirty="0">
                <a:ea typeface="黑体" pitchFamily="2" charset="-122"/>
              </a:rPr>
              <a:t>5</a:t>
            </a:r>
            <a:r>
              <a:rPr lang="zh-CN" altLang="en-US" dirty="0">
                <a:ea typeface="黑体" pitchFamily="2" charset="-122"/>
              </a:rPr>
              <a:t>章</a:t>
            </a:r>
            <a:r>
              <a:rPr lang="en-US" altLang="zh-CN" dirty="0">
                <a:ea typeface="黑体" pitchFamily="2" charset="-122"/>
              </a:rPr>
              <a:t> </a:t>
            </a:r>
            <a:r>
              <a:rPr lang="zh-CN" altLang="en-US" dirty="0">
                <a:ea typeface="黑体" pitchFamily="2" charset="-122"/>
              </a:rPr>
              <a:t>动态规划法 </a:t>
            </a:r>
            <a:endParaRPr lang="en-US" altLang="zh-CN" dirty="0">
              <a:ea typeface="黑体" pitchFamily="2" charset="-122"/>
            </a:endParaRPr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700338"/>
            <a:ext cx="6662737" cy="2987675"/>
          </a:xfrm>
        </p:spPr>
        <p:txBody>
          <a:bodyPr/>
          <a:lstStyle/>
          <a:p>
            <a:pPr eaLnBrk="1" hangingPunct="1"/>
            <a:endParaRPr lang="zh-CN" altLang="en-US" dirty="0"/>
          </a:p>
          <a:p>
            <a:pPr eaLnBrk="1" hangingPunct="1"/>
            <a:r>
              <a:rPr lang="en-US" altLang="zh-CN" sz="4000" b="1" dirty="0">
                <a:ea typeface="黑体" panose="02010609060101010101" pitchFamily="49" charset="-122"/>
              </a:rPr>
              <a:t>《</a:t>
            </a:r>
            <a:r>
              <a:rPr lang="zh-CN" altLang="en-US" sz="4000" b="1" dirty="0">
                <a:ea typeface="黑体" panose="02010609060101010101" pitchFamily="49" charset="-122"/>
              </a:rPr>
              <a:t>人工智能算法</a:t>
            </a:r>
            <a:r>
              <a:rPr lang="en-US" altLang="zh-CN" sz="4000" b="1" dirty="0">
                <a:ea typeface="黑体" panose="02010609060101010101" pitchFamily="49" charset="-122"/>
              </a:rPr>
              <a:t>》</a:t>
            </a:r>
          </a:p>
          <a:p>
            <a:pPr eaLnBrk="1" hangingPunct="1"/>
            <a:endParaRPr lang="en-US" altLang="zh-CN" sz="2800" b="1" dirty="0">
              <a:ea typeface="黑体" panose="02010609060101010101" pitchFamily="49" charset="-122"/>
            </a:endParaRPr>
          </a:p>
          <a:p>
            <a:pPr eaLnBrk="1" hangingPunct="1"/>
            <a:r>
              <a:rPr lang="zh-CN" altLang="en-US" sz="2800" b="1" dirty="0">
                <a:ea typeface="黑体" panose="02010609060101010101" pitchFamily="49" charset="-122"/>
              </a:rPr>
              <a:t>清华大学出版社</a:t>
            </a:r>
            <a:endParaRPr lang="en-US" altLang="zh-CN" sz="2800" b="1" dirty="0">
              <a:ea typeface="黑体" panose="02010609060101010101" pitchFamily="49" charset="-122"/>
            </a:endParaRPr>
          </a:p>
          <a:p>
            <a:pPr eaLnBrk="1" hangingPunct="1"/>
            <a:r>
              <a:rPr lang="en-US" altLang="zh-CN" sz="2800" b="1" dirty="0">
                <a:ea typeface="黑体" panose="02010609060101010101" pitchFamily="49" charset="-122"/>
              </a:rPr>
              <a:t>2022</a:t>
            </a:r>
            <a:r>
              <a:rPr lang="zh-CN" altLang="en-US" sz="2800" b="1" dirty="0">
                <a:ea typeface="黑体" panose="02010609060101010101" pitchFamily="49" charset="-122"/>
              </a:rPr>
              <a:t>年</a:t>
            </a:r>
            <a:r>
              <a:rPr lang="en-US" altLang="zh-CN" sz="2800" b="1" dirty="0">
                <a:ea typeface="黑体" panose="02010609060101010101" pitchFamily="49" charset="-122"/>
              </a:rPr>
              <a:t>7</a:t>
            </a:r>
            <a:r>
              <a:rPr lang="zh-CN" altLang="en-US" sz="2800" b="1" dirty="0">
                <a:ea typeface="黑体" panose="02010609060101010101" pitchFamily="49" charset="-122"/>
              </a:rPr>
              <a:t>月</a:t>
            </a:r>
            <a:endParaRPr lang="en-US" altLang="zh-CN" sz="2800" b="1" dirty="0"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609600"/>
            <a:ext cx="73787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动态规划的适用条件 (1)</a:t>
            </a:r>
          </a:p>
        </p:txBody>
      </p:sp>
      <p:sp>
        <p:nvSpPr>
          <p:cNvPr id="1945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71600" y="2060848"/>
            <a:ext cx="7811554" cy="4560168"/>
          </a:xfrm>
        </p:spPr>
        <p:txBody>
          <a:bodyPr lIns="0" rIns="0"/>
          <a:lstStyle/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CN" sz="2200" b="1" dirty="0">
                <a:solidFill>
                  <a:srgbClr val="0000FF"/>
                </a:solidFill>
                <a:ea typeface="黑体" pitchFamily="2" charset="-122"/>
              </a:rPr>
              <a:t>1</a:t>
            </a:r>
            <a:r>
              <a:rPr lang="zh-CN" altLang="en-US" sz="2200" b="1" dirty="0">
                <a:solidFill>
                  <a:srgbClr val="0000FF"/>
                </a:solidFill>
                <a:ea typeface="黑体" pitchFamily="2" charset="-122"/>
              </a:rPr>
              <a:t>、最优子结构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zh-CN" altLang="en-US" sz="2000" dirty="0">
                <a:latin typeface="黑体" pitchFamily="2" charset="-122"/>
                <a:ea typeface="黑体" pitchFamily="2" charset="-122"/>
              </a:rPr>
              <a:t>  - 问题的最优解包含了其子问题的最优解（多阶段决策）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zh-CN" altLang="en-US" sz="2000" dirty="0">
                <a:latin typeface="黑体" pitchFamily="2" charset="-122"/>
                <a:ea typeface="黑体" pitchFamily="2" charset="-122"/>
              </a:rPr>
              <a:t>  - </a:t>
            </a:r>
            <a:r>
              <a:rPr kumimoji="0" lang="zh-CN" altLang="en-US" sz="2000" dirty="0">
                <a:latin typeface="黑体" pitchFamily="2" charset="-122"/>
                <a:ea typeface="黑体" pitchFamily="2" charset="-122"/>
              </a:rPr>
              <a:t>最优子结构是问题能用动态规划算法求解的前提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kumimoji="0" lang="zh-CN" altLang="en-US" sz="2000" dirty="0">
                <a:latin typeface="黑体" pitchFamily="2" charset="-122"/>
                <a:ea typeface="黑体" pitchFamily="2" charset="-122"/>
              </a:rPr>
              <a:t>  - 利用问题的最优子结构性质，</a:t>
            </a:r>
            <a:r>
              <a:rPr kumimoji="0" lang="zh-CN" altLang="en-US" sz="20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以自底向上的方式递归地从子问题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kumimoji="0" lang="zh-CN" altLang="en-US" sz="20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    的最优值逐步构造出整个问题的最优值（自顶向下得到最优解）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kumimoji="0" lang="zh-CN" altLang="en-US" sz="2000" dirty="0">
                <a:latin typeface="黑体" pitchFamily="2" charset="-122"/>
                <a:ea typeface="黑体" pitchFamily="2" charset="-122"/>
              </a:rPr>
              <a:t>  - </a:t>
            </a:r>
            <a:r>
              <a:rPr lang="zh-CN" altLang="en-US" sz="2000" dirty="0">
                <a:latin typeface="黑体" pitchFamily="2" charset="-122"/>
                <a:ea typeface="黑体" pitchFamily="2" charset="-122"/>
              </a:rPr>
              <a:t>同一个问题可以有多种方式刻划它的最优子结构</a:t>
            </a:r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altLang="zh-CN" sz="2200" b="1" dirty="0">
                <a:solidFill>
                  <a:srgbClr val="0000FF"/>
                </a:solidFill>
                <a:ea typeface="黑体" pitchFamily="2" charset="-122"/>
              </a:rPr>
              <a:t>2</a:t>
            </a:r>
            <a:r>
              <a:rPr lang="zh-CN" altLang="en-US" sz="2200" b="1" dirty="0">
                <a:solidFill>
                  <a:srgbClr val="0000FF"/>
                </a:solidFill>
                <a:ea typeface="黑体" pitchFamily="2" charset="-122"/>
              </a:rPr>
              <a:t>、重叠子问题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zh-CN" altLang="en-US" sz="2000" dirty="0">
                <a:latin typeface="黑体" pitchFamily="2" charset="-122"/>
                <a:ea typeface="黑体" pitchFamily="2" charset="-122"/>
              </a:rPr>
              <a:t>  - </a:t>
            </a:r>
            <a:r>
              <a:rPr kumimoji="0" lang="zh-CN" altLang="en-US" sz="2000" dirty="0">
                <a:latin typeface="黑体" pitchFamily="2" charset="-122"/>
                <a:ea typeface="黑体" pitchFamily="2" charset="-122"/>
              </a:rPr>
              <a:t>每次产生的子问题并不总是新问题，有些子问题被反复计算多次</a:t>
            </a:r>
            <a:endParaRPr lang="zh-CN" altLang="en-US" sz="2000" dirty="0">
              <a:latin typeface="黑体" pitchFamily="2" charset="-122"/>
              <a:ea typeface="黑体" pitchFamily="2" charset="-122"/>
            </a:endParaRP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zh-CN" altLang="en-US" sz="2000" dirty="0">
                <a:latin typeface="黑体" pitchFamily="2" charset="-122"/>
                <a:ea typeface="黑体" pitchFamily="2" charset="-122"/>
              </a:rPr>
              <a:t>  - </a:t>
            </a:r>
            <a:r>
              <a:rPr lang="zh-CN" altLang="en-US" sz="20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对每一个子问题只解一次，自底向上递归求值，并把中间结果存 </a:t>
            </a:r>
            <a:endParaRPr lang="en-US" altLang="zh-CN" sz="2000" dirty="0">
              <a:solidFill>
                <a:srgbClr val="FF0000"/>
              </a:solidFill>
              <a:latin typeface="黑体" pitchFamily="2" charset="-122"/>
              <a:ea typeface="黑体" pitchFamily="2" charset="-122"/>
            </a:endParaRP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altLang="zh-CN" sz="20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    </a:t>
            </a:r>
            <a:r>
              <a:rPr lang="zh-CN" altLang="en-US" sz="20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储起来以便以后用来计算所需要的解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zh-CN" altLang="en-US" sz="2000" dirty="0">
                <a:latin typeface="黑体" pitchFamily="2" charset="-122"/>
                <a:ea typeface="黑体" pitchFamily="2" charset="-122"/>
              </a:rPr>
              <a:t>  - 通常不同的子问题个数随问题的大小呈</a:t>
            </a:r>
            <a:r>
              <a:rPr lang="zh-CN" altLang="en-US" sz="2000" dirty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多项式</a:t>
            </a:r>
            <a:r>
              <a:rPr lang="zh-CN" altLang="en-US" sz="2000" dirty="0">
                <a:latin typeface="黑体" pitchFamily="2" charset="-122"/>
                <a:ea typeface="黑体" pitchFamily="2" charset="-122"/>
              </a:rPr>
              <a:t>增长（多项式时间）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动态规划法的适用条件 (2)</a:t>
            </a:r>
          </a:p>
        </p:txBody>
      </p:sp>
      <p:grpSp>
        <p:nvGrpSpPr>
          <p:cNvPr id="20483" name="Group 1071"/>
          <p:cNvGrpSpPr>
            <a:grpSpLocks/>
          </p:cNvGrpSpPr>
          <p:nvPr/>
        </p:nvGrpSpPr>
        <p:grpSpPr bwMode="auto">
          <a:xfrm>
            <a:off x="152400" y="2514600"/>
            <a:ext cx="8839200" cy="2819400"/>
            <a:chOff x="96" y="1488"/>
            <a:chExt cx="5664" cy="1776"/>
          </a:xfrm>
        </p:grpSpPr>
        <p:sp>
          <p:nvSpPr>
            <p:cNvPr id="20485" name="Rectangle 1028"/>
            <p:cNvSpPr>
              <a:spLocks noChangeArrowheads="1"/>
            </p:cNvSpPr>
            <p:nvPr/>
          </p:nvSpPr>
          <p:spPr bwMode="auto">
            <a:xfrm>
              <a:off x="2160" y="1488"/>
              <a:ext cx="100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000" b="0">
                  <a:ea typeface="宋体" pitchFamily="2" charset="-122"/>
                </a:rPr>
                <a:t>Fibonacci(6)</a:t>
              </a:r>
            </a:p>
          </p:txBody>
        </p:sp>
        <p:sp>
          <p:nvSpPr>
            <p:cNvPr id="20486" name="Line 1029"/>
            <p:cNvSpPr>
              <a:spLocks noChangeShapeType="1"/>
            </p:cNvSpPr>
            <p:nvPr/>
          </p:nvSpPr>
          <p:spPr bwMode="auto">
            <a:xfrm>
              <a:off x="2688" y="168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 b="0"/>
            </a:p>
          </p:txBody>
        </p:sp>
        <p:sp>
          <p:nvSpPr>
            <p:cNvPr id="20487" name="Line 1030"/>
            <p:cNvSpPr>
              <a:spLocks noChangeShapeType="1"/>
            </p:cNvSpPr>
            <p:nvPr/>
          </p:nvSpPr>
          <p:spPr bwMode="auto">
            <a:xfrm>
              <a:off x="1680" y="1776"/>
              <a:ext cx="26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 b="0"/>
            </a:p>
          </p:txBody>
        </p:sp>
        <p:sp>
          <p:nvSpPr>
            <p:cNvPr id="20488" name="Line 1031"/>
            <p:cNvSpPr>
              <a:spLocks noChangeShapeType="1"/>
            </p:cNvSpPr>
            <p:nvPr/>
          </p:nvSpPr>
          <p:spPr bwMode="auto">
            <a:xfrm>
              <a:off x="1680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 b="0"/>
            </a:p>
          </p:txBody>
        </p:sp>
        <p:sp>
          <p:nvSpPr>
            <p:cNvPr id="20489" name="Rectangle 1032"/>
            <p:cNvSpPr>
              <a:spLocks noChangeArrowheads="1"/>
            </p:cNvSpPr>
            <p:nvPr/>
          </p:nvSpPr>
          <p:spPr bwMode="auto">
            <a:xfrm>
              <a:off x="1200" y="1872"/>
              <a:ext cx="100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000" b="0">
                  <a:ea typeface="宋体" pitchFamily="2" charset="-122"/>
                </a:rPr>
                <a:t>Fibonacci(5)</a:t>
              </a:r>
            </a:p>
          </p:txBody>
        </p:sp>
        <p:sp>
          <p:nvSpPr>
            <p:cNvPr id="20490" name="Line 1033"/>
            <p:cNvSpPr>
              <a:spLocks noChangeShapeType="1"/>
            </p:cNvSpPr>
            <p:nvPr/>
          </p:nvSpPr>
          <p:spPr bwMode="auto">
            <a:xfrm>
              <a:off x="4368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 b="0"/>
            </a:p>
          </p:txBody>
        </p:sp>
        <p:sp>
          <p:nvSpPr>
            <p:cNvPr id="20491" name="Rectangle 1034"/>
            <p:cNvSpPr>
              <a:spLocks noChangeArrowheads="1"/>
            </p:cNvSpPr>
            <p:nvPr/>
          </p:nvSpPr>
          <p:spPr bwMode="auto">
            <a:xfrm>
              <a:off x="3696" y="1872"/>
              <a:ext cx="124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000" b="0">
                  <a:ea typeface="宋体" pitchFamily="2" charset="-122"/>
                </a:rPr>
                <a:t>Fibonacci(4)</a:t>
              </a:r>
            </a:p>
          </p:txBody>
        </p:sp>
        <p:sp>
          <p:nvSpPr>
            <p:cNvPr id="20492" name="Line 1035"/>
            <p:cNvSpPr>
              <a:spLocks noChangeShapeType="1"/>
            </p:cNvSpPr>
            <p:nvPr/>
          </p:nvSpPr>
          <p:spPr bwMode="auto">
            <a:xfrm>
              <a:off x="1680" y="20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 b="0"/>
            </a:p>
          </p:txBody>
        </p:sp>
        <p:sp>
          <p:nvSpPr>
            <p:cNvPr id="20493" name="Line 1036"/>
            <p:cNvSpPr>
              <a:spLocks noChangeShapeType="1"/>
            </p:cNvSpPr>
            <p:nvPr/>
          </p:nvSpPr>
          <p:spPr bwMode="auto">
            <a:xfrm>
              <a:off x="1104" y="2208"/>
              <a:ext cx="17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 b="0"/>
            </a:p>
          </p:txBody>
        </p:sp>
        <p:sp>
          <p:nvSpPr>
            <p:cNvPr id="20494" name="Line 1037"/>
            <p:cNvSpPr>
              <a:spLocks noChangeShapeType="1"/>
            </p:cNvSpPr>
            <p:nvPr/>
          </p:nvSpPr>
          <p:spPr bwMode="auto">
            <a:xfrm>
              <a:off x="1104" y="220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 b="0"/>
            </a:p>
          </p:txBody>
        </p:sp>
        <p:sp>
          <p:nvSpPr>
            <p:cNvPr id="20495" name="Line 1038"/>
            <p:cNvSpPr>
              <a:spLocks noChangeShapeType="1"/>
            </p:cNvSpPr>
            <p:nvPr/>
          </p:nvSpPr>
          <p:spPr bwMode="auto">
            <a:xfrm>
              <a:off x="2832" y="220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 b="0"/>
            </a:p>
          </p:txBody>
        </p:sp>
        <p:sp>
          <p:nvSpPr>
            <p:cNvPr id="20496" name="Rectangle 1039"/>
            <p:cNvSpPr>
              <a:spLocks noChangeArrowheads="1"/>
            </p:cNvSpPr>
            <p:nvPr/>
          </p:nvSpPr>
          <p:spPr bwMode="auto">
            <a:xfrm>
              <a:off x="624" y="2304"/>
              <a:ext cx="100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000" b="0">
                  <a:ea typeface="宋体" pitchFamily="2" charset="-122"/>
                </a:rPr>
                <a:t>Fibonacci(4)</a:t>
              </a:r>
            </a:p>
          </p:txBody>
        </p:sp>
        <p:sp>
          <p:nvSpPr>
            <p:cNvPr id="20497" name="Rectangle 1040"/>
            <p:cNvSpPr>
              <a:spLocks noChangeArrowheads="1"/>
            </p:cNvSpPr>
            <p:nvPr/>
          </p:nvSpPr>
          <p:spPr bwMode="auto">
            <a:xfrm>
              <a:off x="2352" y="2304"/>
              <a:ext cx="91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000" b="0">
                  <a:ea typeface="宋体" pitchFamily="2" charset="-122"/>
                </a:rPr>
                <a:t>Fibonacci(3)</a:t>
              </a:r>
            </a:p>
          </p:txBody>
        </p:sp>
        <p:sp>
          <p:nvSpPr>
            <p:cNvPr id="20498" name="Line 1041"/>
            <p:cNvSpPr>
              <a:spLocks noChangeShapeType="1"/>
            </p:cNvSpPr>
            <p:nvPr/>
          </p:nvSpPr>
          <p:spPr bwMode="auto">
            <a:xfrm>
              <a:off x="1104" y="249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 b="0"/>
            </a:p>
          </p:txBody>
        </p:sp>
        <p:sp>
          <p:nvSpPr>
            <p:cNvPr id="20499" name="Line 1042"/>
            <p:cNvSpPr>
              <a:spLocks noChangeShapeType="1"/>
            </p:cNvSpPr>
            <p:nvPr/>
          </p:nvSpPr>
          <p:spPr bwMode="auto">
            <a:xfrm>
              <a:off x="480" y="2592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 b="0"/>
            </a:p>
          </p:txBody>
        </p:sp>
        <p:sp>
          <p:nvSpPr>
            <p:cNvPr id="20500" name="Line 1043"/>
            <p:cNvSpPr>
              <a:spLocks noChangeShapeType="1"/>
            </p:cNvSpPr>
            <p:nvPr/>
          </p:nvSpPr>
          <p:spPr bwMode="auto">
            <a:xfrm>
              <a:off x="480" y="259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 b="0"/>
            </a:p>
          </p:txBody>
        </p:sp>
        <p:sp>
          <p:nvSpPr>
            <p:cNvPr id="20501" name="Rectangle 1044"/>
            <p:cNvSpPr>
              <a:spLocks noChangeArrowheads="1"/>
            </p:cNvSpPr>
            <p:nvPr/>
          </p:nvSpPr>
          <p:spPr bwMode="auto">
            <a:xfrm>
              <a:off x="144" y="2688"/>
              <a:ext cx="91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000" b="0">
                  <a:ea typeface="宋体" pitchFamily="2" charset="-122"/>
                </a:rPr>
                <a:t>Fibonacci(3)</a:t>
              </a:r>
            </a:p>
          </p:txBody>
        </p:sp>
        <p:sp>
          <p:nvSpPr>
            <p:cNvPr id="20502" name="Line 1045"/>
            <p:cNvSpPr>
              <a:spLocks noChangeShapeType="1"/>
            </p:cNvSpPr>
            <p:nvPr/>
          </p:nvSpPr>
          <p:spPr bwMode="auto">
            <a:xfrm>
              <a:off x="1824" y="259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 b="0"/>
            </a:p>
          </p:txBody>
        </p:sp>
        <p:sp>
          <p:nvSpPr>
            <p:cNvPr id="20503" name="Rectangle 1046"/>
            <p:cNvSpPr>
              <a:spLocks noChangeArrowheads="1"/>
            </p:cNvSpPr>
            <p:nvPr/>
          </p:nvSpPr>
          <p:spPr bwMode="auto">
            <a:xfrm>
              <a:off x="1152" y="2688"/>
              <a:ext cx="864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000" b="0">
                  <a:ea typeface="宋体" pitchFamily="2" charset="-122"/>
                </a:rPr>
                <a:t>Fibonacci(2)</a:t>
              </a:r>
            </a:p>
          </p:txBody>
        </p:sp>
        <p:sp>
          <p:nvSpPr>
            <p:cNvPr id="20504" name="Line 1047"/>
            <p:cNvSpPr>
              <a:spLocks noChangeShapeType="1"/>
            </p:cNvSpPr>
            <p:nvPr/>
          </p:nvSpPr>
          <p:spPr bwMode="auto">
            <a:xfrm>
              <a:off x="2832" y="249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 b="0"/>
            </a:p>
          </p:txBody>
        </p:sp>
        <p:sp>
          <p:nvSpPr>
            <p:cNvPr id="20505" name="Line 1048"/>
            <p:cNvSpPr>
              <a:spLocks noChangeShapeType="1"/>
            </p:cNvSpPr>
            <p:nvPr/>
          </p:nvSpPr>
          <p:spPr bwMode="auto">
            <a:xfrm>
              <a:off x="2256" y="2592"/>
              <a:ext cx="11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 b="0"/>
            </a:p>
          </p:txBody>
        </p:sp>
        <p:sp>
          <p:nvSpPr>
            <p:cNvPr id="20506" name="Line 1049"/>
            <p:cNvSpPr>
              <a:spLocks noChangeShapeType="1"/>
            </p:cNvSpPr>
            <p:nvPr/>
          </p:nvSpPr>
          <p:spPr bwMode="auto">
            <a:xfrm>
              <a:off x="2256" y="259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 b="0"/>
            </a:p>
          </p:txBody>
        </p:sp>
        <p:sp>
          <p:nvSpPr>
            <p:cNvPr id="20507" name="Line 1050"/>
            <p:cNvSpPr>
              <a:spLocks noChangeShapeType="1"/>
            </p:cNvSpPr>
            <p:nvPr/>
          </p:nvSpPr>
          <p:spPr bwMode="auto">
            <a:xfrm>
              <a:off x="3360" y="259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 b="0"/>
            </a:p>
          </p:txBody>
        </p:sp>
        <p:sp>
          <p:nvSpPr>
            <p:cNvPr id="20508" name="Rectangle 1051"/>
            <p:cNvSpPr>
              <a:spLocks noChangeArrowheads="1"/>
            </p:cNvSpPr>
            <p:nvPr/>
          </p:nvSpPr>
          <p:spPr bwMode="auto">
            <a:xfrm>
              <a:off x="2112" y="2688"/>
              <a:ext cx="864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000" b="0">
                  <a:ea typeface="宋体" pitchFamily="2" charset="-122"/>
                </a:rPr>
                <a:t>Fibonacci(2)</a:t>
              </a:r>
            </a:p>
          </p:txBody>
        </p:sp>
        <p:sp>
          <p:nvSpPr>
            <p:cNvPr id="20509" name="Rectangle 1052"/>
            <p:cNvSpPr>
              <a:spLocks noChangeArrowheads="1"/>
            </p:cNvSpPr>
            <p:nvPr/>
          </p:nvSpPr>
          <p:spPr bwMode="auto">
            <a:xfrm>
              <a:off x="3024" y="2688"/>
              <a:ext cx="86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000" b="0">
                  <a:ea typeface="宋体" pitchFamily="2" charset="-122"/>
                </a:rPr>
                <a:t>Fibonacci(1)</a:t>
              </a:r>
            </a:p>
          </p:txBody>
        </p:sp>
        <p:sp>
          <p:nvSpPr>
            <p:cNvPr id="20510" name="Line 1053"/>
            <p:cNvSpPr>
              <a:spLocks noChangeShapeType="1"/>
            </p:cNvSpPr>
            <p:nvPr/>
          </p:nvSpPr>
          <p:spPr bwMode="auto">
            <a:xfrm>
              <a:off x="816" y="288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 b="0"/>
            </a:p>
          </p:txBody>
        </p:sp>
        <p:sp>
          <p:nvSpPr>
            <p:cNvPr id="20511" name="Line 1054"/>
            <p:cNvSpPr>
              <a:spLocks noChangeShapeType="1"/>
            </p:cNvSpPr>
            <p:nvPr/>
          </p:nvSpPr>
          <p:spPr bwMode="auto">
            <a:xfrm>
              <a:off x="240" y="2976"/>
              <a:ext cx="11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 b="0"/>
            </a:p>
          </p:txBody>
        </p:sp>
        <p:sp>
          <p:nvSpPr>
            <p:cNvPr id="20512" name="Line 1055"/>
            <p:cNvSpPr>
              <a:spLocks noChangeShapeType="1"/>
            </p:cNvSpPr>
            <p:nvPr/>
          </p:nvSpPr>
          <p:spPr bwMode="auto">
            <a:xfrm>
              <a:off x="240" y="29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 b="0"/>
            </a:p>
          </p:txBody>
        </p:sp>
        <p:sp>
          <p:nvSpPr>
            <p:cNvPr id="20513" name="Line 1056"/>
            <p:cNvSpPr>
              <a:spLocks noChangeShapeType="1"/>
            </p:cNvSpPr>
            <p:nvPr/>
          </p:nvSpPr>
          <p:spPr bwMode="auto">
            <a:xfrm>
              <a:off x="1344" y="29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 b="0"/>
            </a:p>
          </p:txBody>
        </p:sp>
        <p:sp>
          <p:nvSpPr>
            <p:cNvPr id="20514" name="Rectangle 1057"/>
            <p:cNvSpPr>
              <a:spLocks noChangeArrowheads="1"/>
            </p:cNvSpPr>
            <p:nvPr/>
          </p:nvSpPr>
          <p:spPr bwMode="auto">
            <a:xfrm>
              <a:off x="96" y="3072"/>
              <a:ext cx="864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000" b="0">
                  <a:ea typeface="宋体" pitchFamily="2" charset="-122"/>
                </a:rPr>
                <a:t>Fibonacci(2)</a:t>
              </a:r>
            </a:p>
          </p:txBody>
        </p:sp>
        <p:sp>
          <p:nvSpPr>
            <p:cNvPr id="20515" name="Rectangle 1058"/>
            <p:cNvSpPr>
              <a:spLocks noChangeArrowheads="1"/>
            </p:cNvSpPr>
            <p:nvPr/>
          </p:nvSpPr>
          <p:spPr bwMode="auto">
            <a:xfrm>
              <a:off x="1008" y="3072"/>
              <a:ext cx="86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000" b="0">
                  <a:ea typeface="宋体" pitchFamily="2" charset="-122"/>
                </a:rPr>
                <a:t>Fibonacci(1)</a:t>
              </a:r>
            </a:p>
          </p:txBody>
        </p:sp>
        <p:sp>
          <p:nvSpPr>
            <p:cNvPr id="20516" name="Line 1059"/>
            <p:cNvSpPr>
              <a:spLocks noChangeShapeType="1"/>
            </p:cNvSpPr>
            <p:nvPr/>
          </p:nvSpPr>
          <p:spPr bwMode="auto">
            <a:xfrm>
              <a:off x="4608" y="206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 b="0"/>
            </a:p>
          </p:txBody>
        </p:sp>
        <p:sp>
          <p:nvSpPr>
            <p:cNvPr id="20517" name="Line 1060"/>
            <p:cNvSpPr>
              <a:spLocks noChangeShapeType="1"/>
            </p:cNvSpPr>
            <p:nvPr/>
          </p:nvSpPr>
          <p:spPr bwMode="auto">
            <a:xfrm>
              <a:off x="4032" y="2160"/>
              <a:ext cx="11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 b="0"/>
            </a:p>
          </p:txBody>
        </p:sp>
        <p:sp>
          <p:nvSpPr>
            <p:cNvPr id="20518" name="Line 1061"/>
            <p:cNvSpPr>
              <a:spLocks noChangeShapeType="1"/>
            </p:cNvSpPr>
            <p:nvPr/>
          </p:nvSpPr>
          <p:spPr bwMode="auto">
            <a:xfrm>
              <a:off x="4032" y="216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 b="0"/>
            </a:p>
          </p:txBody>
        </p:sp>
        <p:sp>
          <p:nvSpPr>
            <p:cNvPr id="20519" name="Line 1062"/>
            <p:cNvSpPr>
              <a:spLocks noChangeShapeType="1"/>
            </p:cNvSpPr>
            <p:nvPr/>
          </p:nvSpPr>
          <p:spPr bwMode="auto">
            <a:xfrm>
              <a:off x="5136" y="216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 b="0"/>
            </a:p>
          </p:txBody>
        </p:sp>
        <p:sp>
          <p:nvSpPr>
            <p:cNvPr id="20520" name="Rectangle 1063"/>
            <p:cNvSpPr>
              <a:spLocks noChangeArrowheads="1"/>
            </p:cNvSpPr>
            <p:nvPr/>
          </p:nvSpPr>
          <p:spPr bwMode="auto">
            <a:xfrm>
              <a:off x="3888" y="2256"/>
              <a:ext cx="86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000" b="0">
                  <a:ea typeface="宋体" pitchFamily="2" charset="-122"/>
                </a:rPr>
                <a:t>Fibonacci(3)</a:t>
              </a:r>
            </a:p>
          </p:txBody>
        </p:sp>
        <p:sp>
          <p:nvSpPr>
            <p:cNvPr id="20521" name="Rectangle 1064"/>
            <p:cNvSpPr>
              <a:spLocks noChangeArrowheads="1"/>
            </p:cNvSpPr>
            <p:nvPr/>
          </p:nvSpPr>
          <p:spPr bwMode="auto">
            <a:xfrm>
              <a:off x="4800" y="2256"/>
              <a:ext cx="864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000" b="0">
                  <a:ea typeface="宋体" pitchFamily="2" charset="-122"/>
                </a:rPr>
                <a:t>Fibonacci(2)</a:t>
              </a:r>
            </a:p>
          </p:txBody>
        </p:sp>
        <p:sp>
          <p:nvSpPr>
            <p:cNvPr id="20522" name="Line 1065"/>
            <p:cNvSpPr>
              <a:spLocks noChangeShapeType="1"/>
            </p:cNvSpPr>
            <p:nvPr/>
          </p:nvSpPr>
          <p:spPr bwMode="auto">
            <a:xfrm>
              <a:off x="4560" y="244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 b="0"/>
            </a:p>
          </p:txBody>
        </p:sp>
        <p:sp>
          <p:nvSpPr>
            <p:cNvPr id="20523" name="Line 1066"/>
            <p:cNvSpPr>
              <a:spLocks noChangeShapeType="1"/>
            </p:cNvSpPr>
            <p:nvPr/>
          </p:nvSpPr>
          <p:spPr bwMode="auto">
            <a:xfrm>
              <a:off x="4128" y="2592"/>
              <a:ext cx="11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 b="0"/>
            </a:p>
          </p:txBody>
        </p:sp>
        <p:sp>
          <p:nvSpPr>
            <p:cNvPr id="20524" name="Line 1067"/>
            <p:cNvSpPr>
              <a:spLocks noChangeShapeType="1"/>
            </p:cNvSpPr>
            <p:nvPr/>
          </p:nvSpPr>
          <p:spPr bwMode="auto">
            <a:xfrm>
              <a:off x="4128" y="259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 b="0"/>
            </a:p>
          </p:txBody>
        </p:sp>
        <p:sp>
          <p:nvSpPr>
            <p:cNvPr id="20525" name="Line 1068"/>
            <p:cNvSpPr>
              <a:spLocks noChangeShapeType="1"/>
            </p:cNvSpPr>
            <p:nvPr/>
          </p:nvSpPr>
          <p:spPr bwMode="auto">
            <a:xfrm>
              <a:off x="5232" y="259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 b="0"/>
            </a:p>
          </p:txBody>
        </p:sp>
        <p:sp>
          <p:nvSpPr>
            <p:cNvPr id="20526" name="Rectangle 1069"/>
            <p:cNvSpPr>
              <a:spLocks noChangeArrowheads="1"/>
            </p:cNvSpPr>
            <p:nvPr/>
          </p:nvSpPr>
          <p:spPr bwMode="auto">
            <a:xfrm>
              <a:off x="3984" y="2688"/>
              <a:ext cx="864" cy="19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000" b="0">
                  <a:ea typeface="宋体" pitchFamily="2" charset="-122"/>
                </a:rPr>
                <a:t>Fibonacci(2)</a:t>
              </a:r>
            </a:p>
          </p:txBody>
        </p:sp>
        <p:sp>
          <p:nvSpPr>
            <p:cNvPr id="20527" name="Rectangle 1070"/>
            <p:cNvSpPr>
              <a:spLocks noChangeArrowheads="1"/>
            </p:cNvSpPr>
            <p:nvPr/>
          </p:nvSpPr>
          <p:spPr bwMode="auto">
            <a:xfrm>
              <a:off x="4896" y="2688"/>
              <a:ext cx="86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000" b="0">
                  <a:ea typeface="宋体" pitchFamily="2" charset="-122"/>
                </a:rPr>
                <a:t>Fibonacci(1)</a:t>
              </a:r>
            </a:p>
          </p:txBody>
        </p:sp>
      </p:grpSp>
      <p:sp>
        <p:nvSpPr>
          <p:cNvPr id="2" name="对话气泡: 圆角矩形 1">
            <a:extLst>
              <a:ext uri="{FF2B5EF4-FFF2-40B4-BE49-F238E27FC236}">
                <a16:creationId xmlns:a16="http://schemas.microsoft.com/office/drawing/2014/main" id="{FB1BD7BD-F2D4-4E25-B59A-3A044226B5DB}"/>
              </a:ext>
            </a:extLst>
          </p:cNvPr>
          <p:cNvSpPr/>
          <p:nvPr/>
        </p:nvSpPr>
        <p:spPr bwMode="auto">
          <a:xfrm>
            <a:off x="3673098" y="5445223"/>
            <a:ext cx="3146156" cy="803173"/>
          </a:xfrm>
          <a:prstGeom prst="wedgeRoundRectCallout">
            <a:avLst>
              <a:gd name="adj1" fmla="val -70935"/>
              <a:gd name="adj2" fmla="val -57992"/>
              <a:gd name="adj3" fmla="val 16667"/>
            </a:avLst>
          </a:prstGeom>
          <a:solidFill>
            <a:schemeClr val="accent4">
              <a:lumMod val="10000"/>
              <a:lumOff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/>
            <a:r>
              <a:rPr kumimoji="0" lang="zh-CN" altLang="en-US" sz="2000" b="0" dirty="0">
                <a:solidFill>
                  <a:srgbClr val="002060"/>
                </a:solidFill>
                <a:latin typeface="黑体" pitchFamily="2" charset="-122"/>
              </a:rPr>
              <a:t>动态规划法对许多组合优化问题特别有效！</a:t>
            </a:r>
            <a:r>
              <a:rPr kumimoji="0" lang="zh-CN" altLang="en-US" sz="2000" b="0" dirty="0">
                <a:solidFill>
                  <a:srgbClr val="002060"/>
                </a:solidFill>
                <a:latin typeface="黑体" pitchFamily="2" charset="-122"/>
                <a:sym typeface="Wingdings" pitchFamily="2" charset="2"/>
              </a:rPr>
              <a:t></a:t>
            </a:r>
            <a:endParaRPr kumimoji="0" lang="en-US" altLang="zh-CN" sz="2000" b="0" dirty="0">
              <a:solidFill>
                <a:srgbClr val="002060"/>
              </a:solidFill>
              <a:latin typeface="黑体" pitchFamily="2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动态规划法的基本步骤</a:t>
            </a:r>
          </a:p>
        </p:txBody>
      </p:sp>
      <p:sp>
        <p:nvSpPr>
          <p:cNvPr id="2150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763713" y="2438400"/>
            <a:ext cx="6846887" cy="3657600"/>
          </a:xfrm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zh-CN" altLang="en-US" sz="2200" dirty="0">
                <a:latin typeface="楷体_GB2312" pitchFamily="49" charset="-122"/>
                <a:ea typeface="黑体" pitchFamily="2" charset="-122"/>
              </a:rPr>
              <a:t>找出最优解的性质，并刻划其结构特征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zh-CN" altLang="en-US" sz="2200" dirty="0">
                <a:ea typeface="黑体" pitchFamily="2" charset="-122"/>
              </a:rPr>
              <a:t>递归地定义</a:t>
            </a:r>
            <a:r>
              <a:rPr lang="zh-CN" altLang="en-US" sz="2200" dirty="0">
                <a:solidFill>
                  <a:srgbClr val="FF0000"/>
                </a:solidFill>
                <a:ea typeface="黑体" pitchFamily="2" charset="-122"/>
              </a:rPr>
              <a:t>最优值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zh-CN" altLang="en-US" sz="2200" dirty="0">
                <a:ea typeface="黑体" pitchFamily="2" charset="-122"/>
              </a:rPr>
              <a:t>以</a:t>
            </a:r>
            <a:r>
              <a:rPr lang="zh-CN" altLang="en-US" sz="2200" dirty="0">
                <a:solidFill>
                  <a:srgbClr val="FF0000"/>
                </a:solidFill>
                <a:ea typeface="黑体" pitchFamily="2" charset="-122"/>
              </a:rPr>
              <a:t>自底向上</a:t>
            </a:r>
            <a:r>
              <a:rPr lang="zh-CN" altLang="en-US" sz="2200" dirty="0">
                <a:ea typeface="黑体" pitchFamily="2" charset="-122"/>
              </a:rPr>
              <a:t>的方式计算出最优值</a:t>
            </a:r>
            <a:r>
              <a:rPr lang="zh-CN" altLang="en-US" sz="2200" b="1" dirty="0">
                <a:solidFill>
                  <a:srgbClr val="FF0000"/>
                </a:solidFill>
                <a:ea typeface="黑体" pitchFamily="2" charset="-122"/>
              </a:rPr>
              <a:t>（填表）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zh-CN" altLang="en-US" sz="2200" dirty="0">
                <a:ea typeface="黑体" pitchFamily="2" charset="-122"/>
              </a:rPr>
              <a:t>根据计算最优值时得到的信息，构造</a:t>
            </a:r>
            <a:r>
              <a:rPr lang="zh-CN" altLang="en-US" sz="2200" dirty="0">
                <a:solidFill>
                  <a:srgbClr val="FF0000"/>
                </a:solidFill>
                <a:ea typeface="黑体" pitchFamily="2" charset="-122"/>
              </a:rPr>
              <a:t>最优解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</a:rPr>
              <a:t>提纲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4600" y="2214563"/>
            <a:ext cx="6253163" cy="3881437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solidFill>
                  <a:srgbClr val="002060"/>
                </a:solidFill>
                <a:ea typeface="黑体" pitchFamily="2" charset="-122"/>
              </a:rPr>
              <a:t>引例</a:t>
            </a:r>
          </a:p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solidFill>
                  <a:srgbClr val="002060"/>
                </a:solidFill>
                <a:ea typeface="黑体" pitchFamily="2" charset="-122"/>
              </a:rPr>
              <a:t>动态规划法的基本思想</a:t>
            </a:r>
          </a:p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动态规划法的适用条件</a:t>
            </a:r>
            <a:endParaRPr lang="en-US" altLang="zh-CN" sz="2200" dirty="0">
              <a:ea typeface="黑体" pitchFamily="2" charset="-122"/>
            </a:endParaRPr>
          </a:p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solidFill>
                  <a:srgbClr val="FF0000"/>
                </a:solidFill>
                <a:ea typeface="黑体" pitchFamily="2" charset="-122"/>
              </a:rPr>
              <a:t>矩阵连乘问题</a:t>
            </a:r>
          </a:p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solidFill>
                  <a:srgbClr val="002060"/>
                </a:solidFill>
                <a:ea typeface="黑体" pitchFamily="2" charset="-122"/>
              </a:rPr>
              <a:t>0-1背包问题</a:t>
            </a:r>
          </a:p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总结</a:t>
            </a:r>
          </a:p>
          <a:p>
            <a:pPr eaLnBrk="1" hangingPunct="1"/>
            <a:endParaRPr lang="en-US" altLang="zh-CN" sz="2000" dirty="0">
              <a:ea typeface="黑体" pitchFamily="2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矩阵连乘问题 (1)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5" y="1981200"/>
            <a:ext cx="7958138" cy="4114800"/>
          </a:xfrm>
        </p:spPr>
        <p:txBody>
          <a:bodyPr/>
          <a:lstStyle/>
          <a:p>
            <a:pPr eaLnBrk="1" hangingPunct="1"/>
            <a:r>
              <a:rPr lang="zh-CN" altLang="en-US" sz="2200" b="1" dirty="0">
                <a:solidFill>
                  <a:srgbClr val="0000FF"/>
                </a:solidFill>
                <a:ea typeface="黑体" pitchFamily="2" charset="-122"/>
              </a:rPr>
              <a:t>引例</a:t>
            </a:r>
          </a:p>
          <a:p>
            <a:pPr eaLnBrk="1" hangingPunct="1">
              <a:spcBef>
                <a:spcPts val="200"/>
              </a:spcBef>
              <a:buFont typeface="Wingdings" pitchFamily="2" charset="2"/>
              <a:buNone/>
            </a:pPr>
            <a:r>
              <a:rPr lang="zh-CN" altLang="en-US" sz="2400" dirty="0">
                <a:ea typeface="黑体" pitchFamily="2" charset="-122"/>
              </a:rPr>
              <a:t>    </a:t>
            </a:r>
            <a:r>
              <a:rPr lang="zh-CN" altLang="en-US" sz="2000" dirty="0">
                <a:ea typeface="黑体" pitchFamily="2" charset="-122"/>
              </a:rPr>
              <a:t>利用标准的矩阵乘法计算矩阵</a:t>
            </a:r>
            <a:r>
              <a:rPr lang="en-US" altLang="zh-CN" sz="2000" i="1" dirty="0">
                <a:ea typeface="黑体" pitchFamily="2" charset="-122"/>
              </a:rPr>
              <a:t>M</a:t>
            </a:r>
            <a:r>
              <a:rPr lang="en-US" altLang="zh-CN" sz="2000" baseline="-25000" dirty="0">
                <a:ea typeface="黑体" pitchFamily="2" charset="-122"/>
              </a:rPr>
              <a:t>1</a:t>
            </a:r>
            <a:r>
              <a:rPr lang="en-US" altLang="zh-CN" sz="2000" dirty="0">
                <a:ea typeface="黑体" pitchFamily="2" charset="-122"/>
              </a:rPr>
              <a:t>(2</a:t>
            </a:r>
            <a:r>
              <a:rPr lang="en-US" altLang="zh-CN" sz="2000" dirty="0">
                <a:ea typeface="黑体" pitchFamily="2" charset="-122"/>
                <a:sym typeface="Symbol" pitchFamily="18" charset="2"/>
              </a:rPr>
              <a:t>10</a:t>
            </a:r>
            <a:r>
              <a:rPr lang="en-US" altLang="zh-CN" sz="2000" dirty="0">
                <a:ea typeface="黑体" pitchFamily="2" charset="-122"/>
              </a:rPr>
              <a:t>), </a:t>
            </a:r>
            <a:r>
              <a:rPr lang="en-US" altLang="zh-CN" sz="2000" i="1" dirty="0">
                <a:ea typeface="黑体" pitchFamily="2" charset="-122"/>
              </a:rPr>
              <a:t>M</a:t>
            </a:r>
            <a:r>
              <a:rPr lang="en-US" altLang="zh-CN" sz="2000" baseline="-25000" dirty="0">
                <a:ea typeface="黑体" pitchFamily="2" charset="-122"/>
              </a:rPr>
              <a:t>2</a:t>
            </a:r>
            <a:r>
              <a:rPr lang="en-US" altLang="zh-CN" sz="2000" dirty="0">
                <a:ea typeface="黑体" pitchFamily="2" charset="-122"/>
              </a:rPr>
              <a:t>(10</a:t>
            </a:r>
            <a:r>
              <a:rPr lang="en-US" altLang="zh-CN" sz="2000" dirty="0">
                <a:ea typeface="黑体" pitchFamily="2" charset="-122"/>
                <a:sym typeface="Symbol" pitchFamily="18" charset="2"/>
              </a:rPr>
              <a:t>2</a:t>
            </a:r>
            <a:r>
              <a:rPr lang="en-US" altLang="zh-CN" sz="2000" dirty="0">
                <a:ea typeface="黑体" pitchFamily="2" charset="-122"/>
              </a:rPr>
              <a:t>), </a:t>
            </a:r>
            <a:r>
              <a:rPr lang="en-US" altLang="zh-CN" sz="2000" i="1" dirty="0">
                <a:ea typeface="黑体" pitchFamily="2" charset="-122"/>
              </a:rPr>
              <a:t>M</a:t>
            </a:r>
            <a:r>
              <a:rPr lang="en-US" altLang="zh-CN" sz="2000" baseline="-25000" dirty="0">
                <a:ea typeface="黑体" pitchFamily="2" charset="-122"/>
              </a:rPr>
              <a:t>3</a:t>
            </a:r>
            <a:r>
              <a:rPr lang="en-US" altLang="zh-CN" sz="2000" dirty="0">
                <a:ea typeface="黑体" pitchFamily="2" charset="-122"/>
              </a:rPr>
              <a:t> (2</a:t>
            </a:r>
            <a:r>
              <a:rPr lang="en-US" altLang="zh-CN" sz="2000" dirty="0">
                <a:ea typeface="黑体" pitchFamily="2" charset="-122"/>
                <a:sym typeface="Symbol" pitchFamily="18" charset="2"/>
              </a:rPr>
              <a:t>10</a:t>
            </a:r>
            <a:r>
              <a:rPr lang="en-US" altLang="zh-CN" sz="2000" dirty="0">
                <a:ea typeface="黑体" pitchFamily="2" charset="-122"/>
              </a:rPr>
              <a:t>)</a:t>
            </a:r>
            <a:r>
              <a:rPr lang="zh-CN" altLang="en-US" sz="2000" dirty="0">
                <a:ea typeface="黑体" pitchFamily="2" charset="-122"/>
              </a:rPr>
              <a:t>的乘积</a:t>
            </a:r>
          </a:p>
          <a:p>
            <a:pPr eaLnBrk="1" hangingPunct="1">
              <a:buFont typeface="Wingdings" pitchFamily="2" charset="2"/>
              <a:buNone/>
            </a:pPr>
            <a:r>
              <a:rPr lang="zh-CN" altLang="en-US" sz="2000" dirty="0">
                <a:ea typeface="黑体" pitchFamily="2" charset="-122"/>
              </a:rPr>
              <a:t>     (1) (</a:t>
            </a:r>
            <a:r>
              <a:rPr lang="en-US" altLang="zh-CN" sz="2000" i="1" dirty="0">
                <a:ea typeface="黑体" pitchFamily="2" charset="-122"/>
              </a:rPr>
              <a:t>M</a:t>
            </a:r>
            <a:r>
              <a:rPr lang="en-US" altLang="zh-CN" sz="2000" baseline="-25000" dirty="0">
                <a:ea typeface="黑体" pitchFamily="2" charset="-122"/>
              </a:rPr>
              <a:t>1</a:t>
            </a:r>
            <a:r>
              <a:rPr lang="en-US" altLang="zh-CN" sz="2000" i="1" dirty="0">
                <a:ea typeface="黑体" pitchFamily="2" charset="-122"/>
              </a:rPr>
              <a:t>M</a:t>
            </a:r>
            <a:r>
              <a:rPr lang="en-US" altLang="zh-CN" sz="2000" baseline="-25000" dirty="0">
                <a:ea typeface="黑体" pitchFamily="2" charset="-122"/>
              </a:rPr>
              <a:t>2</a:t>
            </a:r>
            <a:r>
              <a:rPr lang="en-US" altLang="zh-CN" sz="2000" dirty="0">
                <a:ea typeface="黑体" pitchFamily="2" charset="-122"/>
              </a:rPr>
              <a:t>)</a:t>
            </a:r>
            <a:r>
              <a:rPr lang="en-US" altLang="zh-CN" sz="2000" i="1" dirty="0">
                <a:ea typeface="黑体" pitchFamily="2" charset="-122"/>
              </a:rPr>
              <a:t>M</a:t>
            </a:r>
            <a:r>
              <a:rPr lang="en-US" altLang="zh-CN" sz="2000" baseline="-25000" dirty="0">
                <a:ea typeface="黑体" pitchFamily="2" charset="-122"/>
              </a:rPr>
              <a:t>3</a:t>
            </a:r>
            <a:r>
              <a:rPr lang="en-US" altLang="zh-CN" sz="2000" dirty="0">
                <a:ea typeface="黑体" pitchFamily="2" charset="-122"/>
              </a:rPr>
              <a:t>: 2</a:t>
            </a:r>
            <a:r>
              <a:rPr lang="en-US" altLang="zh-CN" sz="2000" dirty="0">
                <a:ea typeface="黑体" pitchFamily="2" charset="-122"/>
                <a:sym typeface="Symbol" pitchFamily="18" charset="2"/>
              </a:rPr>
              <a:t>102+2210=80 </a:t>
            </a:r>
            <a:r>
              <a:rPr lang="zh-CN" altLang="en-US" sz="2000" dirty="0">
                <a:ea typeface="黑体" pitchFamily="2" charset="-122"/>
                <a:sym typeface="Symbol" pitchFamily="18" charset="2"/>
              </a:rPr>
              <a:t>次乘法</a:t>
            </a:r>
          </a:p>
          <a:p>
            <a:pPr eaLnBrk="1" hangingPunct="1">
              <a:buFont typeface="Wingdings" pitchFamily="2" charset="2"/>
              <a:buNone/>
            </a:pPr>
            <a:r>
              <a:rPr lang="zh-CN" altLang="en-US" sz="2000" dirty="0">
                <a:ea typeface="黑体" pitchFamily="2" charset="-122"/>
                <a:sym typeface="Symbol" pitchFamily="18" charset="2"/>
              </a:rPr>
              <a:t>     (2) </a:t>
            </a:r>
            <a:r>
              <a:rPr lang="en-US" altLang="zh-CN" sz="2000" i="1" dirty="0">
                <a:ea typeface="黑体" pitchFamily="2" charset="-122"/>
              </a:rPr>
              <a:t>M</a:t>
            </a:r>
            <a:r>
              <a:rPr lang="en-US" altLang="zh-CN" sz="2000" baseline="-25000" dirty="0">
                <a:ea typeface="黑体" pitchFamily="2" charset="-122"/>
              </a:rPr>
              <a:t>1</a:t>
            </a:r>
            <a:r>
              <a:rPr lang="zh-CN" altLang="en-US" sz="2000" dirty="0">
                <a:ea typeface="黑体" pitchFamily="2" charset="-122"/>
              </a:rPr>
              <a:t>(</a:t>
            </a:r>
            <a:r>
              <a:rPr lang="en-US" altLang="zh-CN" sz="2000" i="1" dirty="0">
                <a:ea typeface="黑体" pitchFamily="2" charset="-122"/>
              </a:rPr>
              <a:t>M</a:t>
            </a:r>
            <a:r>
              <a:rPr lang="en-US" altLang="zh-CN" sz="2000" baseline="-25000" dirty="0">
                <a:ea typeface="黑体" pitchFamily="2" charset="-122"/>
              </a:rPr>
              <a:t>2</a:t>
            </a:r>
            <a:r>
              <a:rPr lang="en-US" altLang="zh-CN" sz="2000" i="1" dirty="0">
                <a:ea typeface="黑体" pitchFamily="2" charset="-122"/>
              </a:rPr>
              <a:t>M</a:t>
            </a:r>
            <a:r>
              <a:rPr lang="en-US" altLang="zh-CN" sz="2000" baseline="-25000" dirty="0">
                <a:ea typeface="黑体" pitchFamily="2" charset="-122"/>
              </a:rPr>
              <a:t>3</a:t>
            </a:r>
            <a:r>
              <a:rPr lang="en-US" altLang="zh-CN" sz="2000" dirty="0">
                <a:ea typeface="黑体" pitchFamily="2" charset="-122"/>
              </a:rPr>
              <a:t>): </a:t>
            </a:r>
            <a:r>
              <a:rPr lang="en-US" altLang="zh-CN" sz="2000" dirty="0">
                <a:ea typeface="黑体" pitchFamily="2" charset="-122"/>
                <a:sym typeface="Symbol" pitchFamily="18" charset="2"/>
              </a:rPr>
              <a:t>2</a:t>
            </a:r>
            <a:r>
              <a:rPr lang="en-US" altLang="zh-CN" sz="2000" dirty="0">
                <a:ea typeface="黑体" pitchFamily="2" charset="-122"/>
              </a:rPr>
              <a:t>10</a:t>
            </a:r>
            <a:r>
              <a:rPr lang="en-US" altLang="zh-CN" sz="2000" dirty="0">
                <a:ea typeface="黑体" pitchFamily="2" charset="-122"/>
                <a:sym typeface="Symbol" pitchFamily="18" charset="2"/>
              </a:rPr>
              <a:t>10+10210=400 </a:t>
            </a:r>
            <a:r>
              <a:rPr lang="zh-CN" altLang="en-US" sz="2000" dirty="0">
                <a:ea typeface="黑体" pitchFamily="2" charset="-122"/>
                <a:sym typeface="Symbol" pitchFamily="18" charset="2"/>
              </a:rPr>
              <a:t>次乘法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043608" y="3603626"/>
            <a:ext cx="5840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000" b="0" dirty="0">
                <a:sym typeface="Symbol" pitchFamily="18" charset="2"/>
              </a:rPr>
              <a:t> </a:t>
            </a:r>
            <a:r>
              <a:rPr lang="zh-CN" altLang="en-US" sz="2000" dirty="0">
                <a:solidFill>
                  <a:srgbClr val="FF0000"/>
                </a:solidFill>
                <a:sym typeface="Symbol" pitchFamily="18" charset="2"/>
              </a:rPr>
              <a:t>结论：</a:t>
            </a:r>
            <a:r>
              <a:rPr lang="zh-CN" altLang="en-US" sz="2000" b="0" dirty="0">
                <a:solidFill>
                  <a:srgbClr val="00B050"/>
                </a:solidFill>
                <a:sym typeface="Symbol" pitchFamily="18" charset="2"/>
              </a:rPr>
              <a:t>不同的乘法执行顺序，乘法次数相差很大！</a:t>
            </a:r>
            <a:endParaRPr lang="en-US" altLang="zh-CN" sz="2000" b="0" dirty="0">
              <a:solidFill>
                <a:srgbClr val="00B050"/>
              </a:solidFill>
              <a:sym typeface="Symbol" pitchFamily="18" charset="2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808920" y="4005263"/>
            <a:ext cx="8234083" cy="2465388"/>
            <a:chOff x="510" y="2523"/>
            <a:chExt cx="5062" cy="1553"/>
          </a:xfrm>
        </p:grpSpPr>
        <p:sp>
          <p:nvSpPr>
            <p:cNvPr id="29702" name="Rectangle 6"/>
            <p:cNvSpPr>
              <a:spLocks noChangeArrowheads="1"/>
            </p:cNvSpPr>
            <p:nvPr/>
          </p:nvSpPr>
          <p:spPr bwMode="auto">
            <a:xfrm>
              <a:off x="510" y="2523"/>
              <a:ext cx="139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Char char="w"/>
              </a:pPr>
              <a:r>
                <a:rPr lang="zh-CN" altLang="en-US" sz="2400" dirty="0">
                  <a:solidFill>
                    <a:srgbClr val="0000CC"/>
                  </a:solidFill>
                </a:rPr>
                <a:t>  </a:t>
              </a:r>
              <a:r>
                <a:rPr lang="zh-CN" altLang="en-US" sz="2200" dirty="0">
                  <a:solidFill>
                    <a:srgbClr val="0000FF"/>
                  </a:solidFill>
                </a:rPr>
                <a:t>矩阵连乘问题</a:t>
              </a:r>
            </a:p>
          </p:txBody>
        </p:sp>
        <p:sp>
          <p:nvSpPr>
            <p:cNvPr id="29703" name="Rectangle 7"/>
            <p:cNvSpPr>
              <a:spLocks noChangeArrowheads="1"/>
            </p:cNvSpPr>
            <p:nvPr/>
          </p:nvSpPr>
          <p:spPr bwMode="auto">
            <a:xfrm>
              <a:off x="676" y="2823"/>
              <a:ext cx="4896" cy="1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ts val="28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zh-CN" altLang="en-US" sz="2000" b="0" dirty="0"/>
                <a:t>给定</a:t>
              </a:r>
              <a:r>
                <a:rPr lang="en-US" altLang="zh-CN" sz="2000" b="0" i="1" dirty="0"/>
                <a:t>n</a:t>
              </a:r>
              <a:r>
                <a:rPr lang="zh-CN" altLang="en-US" sz="2000" b="0" dirty="0"/>
                <a:t>个矩阵{</a:t>
              </a:r>
              <a:r>
                <a:rPr lang="en-US" altLang="zh-CN" sz="2000" b="0" i="1" dirty="0"/>
                <a:t>A</a:t>
              </a:r>
              <a:r>
                <a:rPr lang="en-US" altLang="zh-CN" sz="2000" b="0" baseline="-25000" dirty="0"/>
                <a:t>1</a:t>
              </a:r>
              <a:r>
                <a:rPr lang="en-US" altLang="zh-CN" sz="2000" b="0" dirty="0"/>
                <a:t>, </a:t>
              </a:r>
              <a:r>
                <a:rPr lang="en-US" altLang="zh-CN" sz="2000" b="0" i="1" dirty="0"/>
                <a:t>A</a:t>
              </a:r>
              <a:r>
                <a:rPr lang="en-US" altLang="zh-CN" sz="2000" b="0" baseline="-25000" dirty="0"/>
                <a:t>2</a:t>
              </a:r>
              <a:r>
                <a:rPr lang="en-US" altLang="zh-CN" sz="2000" b="0" dirty="0"/>
                <a:t>, …, </a:t>
              </a:r>
              <a:r>
                <a:rPr lang="en-US" altLang="zh-CN" sz="2000" b="0" i="1" dirty="0"/>
                <a:t>A</a:t>
              </a:r>
              <a:r>
                <a:rPr lang="en-US" altLang="zh-CN" sz="2000" b="0" i="1" baseline="-25000" dirty="0"/>
                <a:t>n</a:t>
              </a:r>
              <a:r>
                <a:rPr lang="en-US" altLang="zh-CN" sz="2000" b="0" dirty="0"/>
                <a:t>}，</a:t>
              </a:r>
              <a:r>
                <a:rPr lang="zh-CN" altLang="en-US" sz="2000" b="0" dirty="0"/>
                <a:t>其中</a:t>
              </a:r>
              <a:r>
                <a:rPr lang="en-US" altLang="zh-CN" sz="2000" b="0" i="1" dirty="0"/>
                <a:t>A</a:t>
              </a:r>
              <a:r>
                <a:rPr lang="en-US" altLang="zh-CN" sz="2000" b="0" i="1" baseline="-25000" dirty="0"/>
                <a:t>i</a:t>
              </a:r>
              <a:r>
                <a:rPr lang="zh-CN" altLang="en-US" sz="2000" b="0" dirty="0"/>
                <a:t>和</a:t>
              </a:r>
              <a:r>
                <a:rPr lang="en-US" altLang="zh-CN" sz="2000" b="0" i="1" dirty="0"/>
                <a:t>A</a:t>
              </a:r>
              <a:r>
                <a:rPr lang="en-US" altLang="zh-CN" sz="2000" b="0" i="1" baseline="-25000" dirty="0"/>
                <a:t>i</a:t>
              </a:r>
              <a:r>
                <a:rPr lang="en-US" altLang="zh-CN" sz="2000" b="0" baseline="-25000" dirty="0"/>
                <a:t>+1</a:t>
              </a:r>
              <a:r>
                <a:rPr lang="zh-CN" altLang="en-US" sz="2000" b="0" dirty="0"/>
                <a:t>可乘, </a:t>
              </a:r>
              <a:r>
                <a:rPr lang="en-US" altLang="zh-CN" sz="2000" b="0" i="1" dirty="0" err="1"/>
                <a:t>i</a:t>
              </a:r>
              <a:r>
                <a:rPr lang="en-US" altLang="zh-CN" sz="2000" b="0" dirty="0"/>
                <a:t>=1, 2, …, </a:t>
              </a:r>
              <a:r>
                <a:rPr lang="en-US" altLang="zh-CN" sz="2000" b="0" i="1" dirty="0"/>
                <a:t>n</a:t>
              </a:r>
              <a:r>
                <a:rPr lang="en-US" altLang="zh-CN" sz="2000" b="0" dirty="0">
                  <a:sym typeface="Symbol" pitchFamily="18" charset="2"/>
                </a:rPr>
                <a:t></a:t>
              </a:r>
              <a:r>
                <a:rPr lang="en-US" altLang="zh-CN" sz="2000" b="0" dirty="0"/>
                <a:t>1, </a:t>
              </a:r>
              <a:r>
                <a:rPr lang="zh-CN" altLang="en-US" sz="2000" b="0" dirty="0"/>
                <a:t>确定这</a:t>
              </a:r>
              <a:r>
                <a:rPr lang="en-US" altLang="zh-CN" sz="2000" b="0" i="1" dirty="0"/>
                <a:t>n</a:t>
              </a:r>
              <a:r>
                <a:rPr lang="zh-CN" altLang="en-US" sz="2000" b="0" dirty="0"/>
                <a:t>个矩阵乘积的计算次序，使得所需乘法次数最少</a:t>
              </a:r>
            </a:p>
            <a:p>
              <a:pPr>
                <a:spcBef>
                  <a:spcPts val="600"/>
                </a:spcBef>
                <a:spcAft>
                  <a:spcPts val="600"/>
                </a:spcAft>
                <a:buClrTx/>
                <a:buFontTx/>
                <a:buNone/>
              </a:pPr>
              <a:r>
                <a:rPr lang="zh-CN" altLang="en-US" sz="2000" dirty="0">
                  <a:solidFill>
                    <a:srgbClr val="FF0000"/>
                  </a:solidFill>
                </a:rPr>
                <a:t>说明：</a:t>
              </a:r>
            </a:p>
            <a:p>
              <a:pPr>
                <a:lnSpc>
                  <a:spcPts val="2600"/>
                </a:lnSpc>
                <a:spcBef>
                  <a:spcPct val="0"/>
                </a:spcBef>
                <a:spcAft>
                  <a:spcPts val="600"/>
                </a:spcAft>
                <a:buClrTx/>
                <a:buFontTx/>
                <a:buChar char="-"/>
              </a:pPr>
              <a:r>
                <a:rPr lang="zh-CN" altLang="en-US" sz="2000" b="0" dirty="0"/>
                <a:t> 矩阵乘法满足结合律，连乘的计算次序可由加括号方式确定</a:t>
              </a:r>
            </a:p>
            <a:p>
              <a:pPr>
                <a:lnSpc>
                  <a:spcPts val="2600"/>
                </a:lnSpc>
                <a:spcBef>
                  <a:spcPct val="0"/>
                </a:spcBef>
                <a:spcAft>
                  <a:spcPts val="600"/>
                </a:spcAft>
                <a:buClrTx/>
                <a:buFontTx/>
                <a:buChar char="-"/>
              </a:pPr>
              <a:r>
                <a:rPr lang="en-US" altLang="zh-CN" sz="2000" b="0" dirty="0"/>
                <a:t> </a:t>
              </a:r>
              <a:r>
                <a:rPr lang="zh-CN" altLang="en-US" sz="2000" b="0" dirty="0"/>
                <a:t>计算次序完全确定——完全加括号——按此次序进行2个矩阵相乘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矩阵连乘问题 (2)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5308" y="2060848"/>
            <a:ext cx="8158163" cy="4038600"/>
          </a:xfrm>
        </p:spPr>
        <p:txBody>
          <a:bodyPr/>
          <a:lstStyle/>
          <a:p>
            <a:pPr eaLnBrk="1" hangingPunct="1"/>
            <a:r>
              <a:rPr lang="zh-CN" altLang="en-US" sz="2200" b="1" dirty="0">
                <a:solidFill>
                  <a:srgbClr val="0000FF"/>
                </a:solidFill>
                <a:ea typeface="黑体" pitchFamily="2" charset="-122"/>
              </a:rPr>
              <a:t>穷举搜索法</a:t>
            </a:r>
          </a:p>
          <a:p>
            <a:pPr eaLnBrk="1" hangingPunct="1">
              <a:buFont typeface="Wingdings" pitchFamily="2" charset="2"/>
              <a:buNone/>
            </a:pPr>
            <a:r>
              <a:rPr lang="zh-CN" altLang="en-US" sz="2400" dirty="0">
                <a:ea typeface="黑体" pitchFamily="2" charset="-122"/>
              </a:rPr>
              <a:t>   </a:t>
            </a: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8570057"/>
              </p:ext>
            </p:extLst>
          </p:nvPr>
        </p:nvGraphicFramePr>
        <p:xfrm>
          <a:off x="2267744" y="2547518"/>
          <a:ext cx="3305175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9" name="Equation" r:id="rId3" imgW="1803240" imgH="228600" progId="Equation.DSMT4">
                  <p:embed/>
                </p:oleObj>
              </mc:Choice>
              <mc:Fallback>
                <p:oleObj name="Equation" r:id="rId3" imgW="180324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2547518"/>
                        <a:ext cx="3305175" cy="3968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Rectangle 5"/>
          <p:cNvSpPr>
            <a:spLocks noChangeArrowheads="1"/>
          </p:cNvSpPr>
          <p:nvPr/>
        </p:nvSpPr>
        <p:spPr bwMode="auto">
          <a:xfrm>
            <a:off x="685800" y="2971800"/>
            <a:ext cx="845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zh-CN" altLang="en-US" sz="2000" b="0"/>
              <a:t>设前</a:t>
            </a:r>
            <a:r>
              <a:rPr lang="en-US" altLang="zh-CN" sz="2000" b="0" i="1"/>
              <a:t>k</a:t>
            </a:r>
            <a:r>
              <a:rPr lang="zh-CN" altLang="en-US" sz="2000" b="0"/>
              <a:t>个矩阵有</a:t>
            </a:r>
            <a:r>
              <a:rPr lang="en-US" altLang="zh-CN" sz="2000" b="0" i="1"/>
              <a:t>P</a:t>
            </a:r>
            <a:r>
              <a:rPr lang="en-US" altLang="zh-CN" sz="2000" b="0"/>
              <a:t>(</a:t>
            </a:r>
            <a:r>
              <a:rPr lang="en-US" altLang="zh-CN" sz="2000" b="0" i="1"/>
              <a:t>k</a:t>
            </a:r>
            <a:r>
              <a:rPr lang="en-US" altLang="zh-CN" sz="2000" b="0"/>
              <a:t>)</a:t>
            </a:r>
            <a:r>
              <a:rPr lang="zh-CN" altLang="en-US" sz="2000" b="0"/>
              <a:t>种加括号方式，对每一个</a:t>
            </a:r>
            <a:r>
              <a:rPr lang="en-US" altLang="zh-CN" sz="2000" b="0" i="1"/>
              <a:t>k</a:t>
            </a:r>
            <a:r>
              <a:rPr lang="en-US" altLang="zh-CN" sz="2000" b="0"/>
              <a:t>，</a:t>
            </a:r>
            <a:r>
              <a:rPr lang="zh-CN" altLang="en-US" sz="2000" b="0"/>
              <a:t>有</a:t>
            </a:r>
            <a:r>
              <a:rPr lang="en-US" altLang="zh-CN" sz="2000" b="0" i="1"/>
              <a:t>P</a:t>
            </a:r>
            <a:r>
              <a:rPr lang="en-US" altLang="zh-CN" sz="2000" b="0"/>
              <a:t>(</a:t>
            </a:r>
            <a:r>
              <a:rPr lang="en-US" altLang="zh-CN" sz="2000" b="0" i="1"/>
              <a:t>k</a:t>
            </a:r>
            <a:r>
              <a:rPr lang="en-US" altLang="zh-CN" sz="2000" b="0"/>
              <a:t>)</a:t>
            </a:r>
            <a:r>
              <a:rPr lang="en-US" altLang="zh-CN" sz="2000" b="0" i="1"/>
              <a:t>P</a:t>
            </a:r>
            <a:r>
              <a:rPr lang="en-US" altLang="zh-CN" sz="2000" b="0"/>
              <a:t>(</a:t>
            </a:r>
            <a:r>
              <a:rPr lang="en-US" altLang="zh-CN" sz="2000" b="0" i="1"/>
              <a:t>n</a:t>
            </a:r>
            <a:r>
              <a:rPr lang="en-US" altLang="zh-CN" sz="2000" b="0">
                <a:sym typeface="Symbol" pitchFamily="18" charset="2"/>
              </a:rPr>
              <a:t></a:t>
            </a:r>
            <a:r>
              <a:rPr lang="en-US" altLang="zh-CN" sz="2000" b="0" i="1"/>
              <a:t>k</a:t>
            </a:r>
            <a:r>
              <a:rPr lang="en-US" altLang="zh-CN" sz="2000" b="0"/>
              <a:t>)</a:t>
            </a:r>
            <a:r>
              <a:rPr lang="zh-CN" altLang="en-US" sz="2000" b="0"/>
              <a:t>种加括号方式</a:t>
            </a:r>
          </a:p>
        </p:txBody>
      </p:sp>
      <p:graphicFrame>
        <p:nvGraphicFramePr>
          <p:cNvPr id="307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2218563"/>
              </p:ext>
            </p:extLst>
          </p:nvPr>
        </p:nvGraphicFramePr>
        <p:xfrm>
          <a:off x="2051720" y="3368675"/>
          <a:ext cx="3378695" cy="12004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0" name="Equation" r:id="rId5" imgW="1930320" imgH="685800" progId="Equation.DSMT4">
                  <p:embed/>
                </p:oleObj>
              </mc:Choice>
              <mc:Fallback>
                <p:oleObj name="Equation" r:id="rId5" imgW="1930320" imgH="685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3368675"/>
                        <a:ext cx="3378695" cy="120044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3957560"/>
              </p:ext>
            </p:extLst>
          </p:nvPr>
        </p:nvGraphicFramePr>
        <p:xfrm>
          <a:off x="2024286" y="4636056"/>
          <a:ext cx="4310608" cy="774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1" name="Equation" r:id="rId7" imgW="2476440" imgH="444240" progId="Equation.DSMT4">
                  <p:embed/>
                </p:oleObj>
              </mc:Choice>
              <mc:Fallback>
                <p:oleObj name="Equation" r:id="rId7" imgW="2476440" imgH="4442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4286" y="4636056"/>
                        <a:ext cx="4310608" cy="77414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685800" y="5556668"/>
            <a:ext cx="4629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zh-CN" altLang="en-US" sz="2000" b="0" dirty="0"/>
              <a:t>1,1,2,5,14,42,132,429,1430,4862,16796, …</a:t>
            </a:r>
          </a:p>
          <a:p>
            <a:pPr>
              <a:lnSpc>
                <a:spcPct val="20000"/>
              </a:lnSpc>
              <a:spcBef>
                <a:spcPct val="0"/>
              </a:spcBef>
              <a:buClrTx/>
              <a:buFontTx/>
              <a:buNone/>
            </a:pPr>
            <a:endParaRPr lang="zh-CN" altLang="en-US" sz="2000" b="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000" b="0" i="1" dirty="0"/>
              <a:t>P</a:t>
            </a:r>
            <a:r>
              <a:rPr lang="en-US" altLang="zh-CN" sz="2000" b="0" dirty="0"/>
              <a:t>(</a:t>
            </a:r>
            <a:r>
              <a:rPr lang="en-US" altLang="zh-CN" sz="2000" b="0" i="1" dirty="0"/>
              <a:t>n</a:t>
            </a:r>
            <a:r>
              <a:rPr lang="en-US" altLang="zh-CN" sz="2000" b="0" dirty="0"/>
              <a:t>)</a:t>
            </a:r>
            <a:r>
              <a:rPr lang="zh-CN" altLang="en-US" sz="2000" b="0" dirty="0"/>
              <a:t>随</a:t>
            </a:r>
            <a:r>
              <a:rPr lang="en-US" altLang="zh-CN" sz="2000" b="0" i="1" dirty="0"/>
              <a:t>n</a:t>
            </a:r>
            <a:r>
              <a:rPr lang="zh-CN" altLang="en-US" sz="2000" b="0" dirty="0">
                <a:solidFill>
                  <a:srgbClr val="FF0000"/>
                </a:solidFill>
              </a:rPr>
              <a:t>呈</a:t>
            </a:r>
            <a:r>
              <a:rPr lang="zh-CN" altLang="en-US" sz="2000" dirty="0">
                <a:solidFill>
                  <a:srgbClr val="FF0000"/>
                </a:solidFill>
              </a:rPr>
              <a:t>指数</a:t>
            </a:r>
            <a:r>
              <a:rPr lang="zh-CN" altLang="en-US" sz="2000" b="0" dirty="0">
                <a:solidFill>
                  <a:srgbClr val="FF0000"/>
                </a:solidFill>
              </a:rPr>
              <a:t>增长</a:t>
            </a:r>
            <a:r>
              <a:rPr lang="zh-CN" altLang="en-US" sz="2000" b="0" dirty="0"/>
              <a:t>！ </a:t>
            </a:r>
            <a:r>
              <a:rPr lang="zh-CN" altLang="en-US" sz="2000" b="0" dirty="0">
                <a:sym typeface="Wingdings" pitchFamily="2" charset="2"/>
              </a:rPr>
              <a:t></a:t>
            </a:r>
            <a:r>
              <a:rPr lang="zh-CN" altLang="en-US" sz="2000" b="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矩阵连乘问题 (3)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5" y="2117725"/>
            <a:ext cx="7958138" cy="4191000"/>
          </a:xfrm>
        </p:spPr>
        <p:txBody>
          <a:bodyPr/>
          <a:lstStyle/>
          <a:p>
            <a:pPr eaLnBrk="1" hangingPunct="1"/>
            <a:r>
              <a:rPr lang="zh-CN" altLang="en-US" sz="2200" b="1" dirty="0">
                <a:solidFill>
                  <a:srgbClr val="0000FF"/>
                </a:solidFill>
                <a:ea typeface="黑体" pitchFamily="2" charset="-122"/>
              </a:rPr>
              <a:t>递推关系式</a:t>
            </a:r>
          </a:p>
          <a:p>
            <a:pPr eaLnBrk="1" hangingPunct="1">
              <a:buFont typeface="Wingdings" pitchFamily="2" charset="2"/>
              <a:buNone/>
            </a:pPr>
            <a:r>
              <a:rPr lang="zh-CN" altLang="en-US" sz="2000" dirty="0">
                <a:ea typeface="黑体" pitchFamily="2" charset="-122"/>
              </a:rPr>
              <a:t>                         </a:t>
            </a:r>
            <a:r>
              <a:rPr lang="zh-CN" altLang="en-US" sz="2000" dirty="0">
                <a:solidFill>
                  <a:srgbClr val="000000"/>
                </a:solidFill>
                <a:ea typeface="黑体" pitchFamily="2" charset="-122"/>
              </a:rPr>
              <a:t>记为</a:t>
            </a:r>
            <a:r>
              <a:rPr lang="en-US" altLang="zh-CN" sz="2000" i="1" dirty="0">
                <a:solidFill>
                  <a:srgbClr val="000000"/>
                </a:solidFill>
                <a:ea typeface="黑体" pitchFamily="2" charset="-122"/>
              </a:rPr>
              <a:t>A</a:t>
            </a:r>
            <a:r>
              <a:rPr lang="en-US" altLang="zh-CN" sz="2000" dirty="0">
                <a:solidFill>
                  <a:srgbClr val="000000"/>
                </a:solidFill>
                <a:ea typeface="黑体" pitchFamily="2" charset="-122"/>
              </a:rPr>
              <a:t>[</a:t>
            </a:r>
            <a:r>
              <a:rPr lang="en-US" altLang="zh-CN" sz="2000" i="1" dirty="0" err="1">
                <a:solidFill>
                  <a:srgbClr val="000000"/>
                </a:solidFill>
                <a:ea typeface="黑体" pitchFamily="2" charset="-122"/>
              </a:rPr>
              <a:t>i</a:t>
            </a:r>
            <a:r>
              <a:rPr lang="en-US" altLang="zh-CN" sz="2000" dirty="0">
                <a:solidFill>
                  <a:srgbClr val="000000"/>
                </a:solidFill>
                <a:ea typeface="黑体" pitchFamily="2" charset="-122"/>
              </a:rPr>
              <a:t>: </a:t>
            </a:r>
            <a:r>
              <a:rPr lang="en-US" altLang="zh-CN" sz="2000" i="1" dirty="0">
                <a:solidFill>
                  <a:srgbClr val="000000"/>
                </a:solidFill>
                <a:ea typeface="黑体" pitchFamily="2" charset="-122"/>
              </a:rPr>
              <a:t>j</a:t>
            </a:r>
            <a:r>
              <a:rPr lang="en-US" altLang="zh-CN" sz="2000" dirty="0">
                <a:solidFill>
                  <a:srgbClr val="000000"/>
                </a:solidFill>
                <a:ea typeface="黑体" pitchFamily="2" charset="-122"/>
              </a:rPr>
              <a:t>], </a:t>
            </a:r>
            <a:r>
              <a:rPr lang="zh-CN" altLang="en-US" sz="2000" dirty="0">
                <a:solidFill>
                  <a:srgbClr val="000000"/>
                </a:solidFill>
                <a:ea typeface="黑体" pitchFamily="2" charset="-122"/>
              </a:rPr>
              <a:t>最少乘法次数记为</a:t>
            </a:r>
            <a:r>
              <a:rPr lang="en-US" altLang="zh-CN" sz="2000" i="1" dirty="0">
                <a:solidFill>
                  <a:srgbClr val="000000"/>
                </a:solidFill>
                <a:ea typeface="黑体" pitchFamily="2" charset="-122"/>
              </a:rPr>
              <a:t>m</a:t>
            </a:r>
            <a:r>
              <a:rPr lang="en-US" altLang="zh-CN" sz="2000" dirty="0">
                <a:solidFill>
                  <a:srgbClr val="000000"/>
                </a:solidFill>
                <a:ea typeface="黑体" pitchFamily="2" charset="-122"/>
              </a:rPr>
              <a:t>(</a:t>
            </a:r>
            <a:r>
              <a:rPr lang="en-US" altLang="zh-CN" sz="2000" i="1" dirty="0" err="1">
                <a:solidFill>
                  <a:srgbClr val="000000"/>
                </a:solidFill>
                <a:ea typeface="黑体" pitchFamily="2" charset="-122"/>
              </a:rPr>
              <a:t>i</a:t>
            </a:r>
            <a:r>
              <a:rPr lang="en-US" altLang="zh-CN" sz="2000" dirty="0">
                <a:solidFill>
                  <a:srgbClr val="000000"/>
                </a:solidFill>
                <a:ea typeface="黑体" pitchFamily="2" charset="-122"/>
              </a:rPr>
              <a:t>, </a:t>
            </a:r>
            <a:r>
              <a:rPr lang="en-US" altLang="zh-CN" sz="2000" i="1" dirty="0">
                <a:solidFill>
                  <a:srgbClr val="000000"/>
                </a:solidFill>
                <a:ea typeface="黑体" pitchFamily="2" charset="-122"/>
              </a:rPr>
              <a:t>j</a:t>
            </a:r>
            <a:r>
              <a:rPr lang="en-US" altLang="zh-CN" sz="2000" dirty="0">
                <a:solidFill>
                  <a:srgbClr val="000000"/>
                </a:solidFill>
                <a:ea typeface="黑体" pitchFamily="2" charset="-122"/>
              </a:rPr>
              <a:t>), </a:t>
            </a:r>
            <a:r>
              <a:rPr lang="en-US" altLang="zh-CN" sz="2000" i="1" dirty="0">
                <a:solidFill>
                  <a:srgbClr val="000000"/>
                </a:solidFill>
                <a:ea typeface="黑体" pitchFamily="2" charset="-122"/>
              </a:rPr>
              <a:t>A</a:t>
            </a:r>
            <a:r>
              <a:rPr lang="en-US" altLang="zh-CN" sz="2000" i="1" baseline="-25000" dirty="0">
                <a:solidFill>
                  <a:srgbClr val="000000"/>
                </a:solidFill>
                <a:ea typeface="黑体" pitchFamily="2" charset="-122"/>
              </a:rPr>
              <a:t>i</a:t>
            </a:r>
            <a:r>
              <a:rPr lang="zh-CN" altLang="en-US" sz="2000" dirty="0">
                <a:solidFill>
                  <a:srgbClr val="000000"/>
                </a:solidFill>
                <a:ea typeface="黑体" pitchFamily="2" charset="-122"/>
              </a:rPr>
              <a:t>的维数为</a:t>
            </a:r>
            <a:r>
              <a:rPr lang="en-US" altLang="zh-CN" sz="2000" i="1" dirty="0">
                <a:solidFill>
                  <a:srgbClr val="000000"/>
                </a:solidFill>
                <a:ea typeface="黑体" pitchFamily="2" charset="-122"/>
              </a:rPr>
              <a:t>p</a:t>
            </a:r>
            <a:r>
              <a:rPr lang="en-US" altLang="zh-CN" sz="2000" i="1" baseline="-25000" dirty="0">
                <a:solidFill>
                  <a:srgbClr val="000000"/>
                </a:solidFill>
                <a:ea typeface="黑体" pitchFamily="2" charset="-122"/>
              </a:rPr>
              <a:t>i</a:t>
            </a:r>
            <a:r>
              <a:rPr lang="en-US" altLang="zh-CN" sz="2000" baseline="-25000" dirty="0">
                <a:solidFill>
                  <a:srgbClr val="000000"/>
                </a:solidFill>
                <a:ea typeface="黑体" pitchFamily="2" charset="-122"/>
                <a:sym typeface="Symbol" pitchFamily="18" charset="2"/>
              </a:rPr>
              <a:t></a:t>
            </a:r>
            <a:r>
              <a:rPr lang="en-US" altLang="zh-CN" sz="2000" baseline="-25000" dirty="0">
                <a:solidFill>
                  <a:srgbClr val="000000"/>
                </a:solidFill>
                <a:ea typeface="黑体" pitchFamily="2" charset="-122"/>
              </a:rPr>
              <a:t>1</a:t>
            </a:r>
            <a:r>
              <a:rPr lang="en-US" altLang="zh-CN" sz="2000" dirty="0">
                <a:solidFill>
                  <a:srgbClr val="000000"/>
                </a:solidFill>
                <a:ea typeface="黑体" pitchFamily="2" charset="-122"/>
                <a:sym typeface="Symbol" pitchFamily="18" charset="2"/>
              </a:rPr>
              <a:t></a:t>
            </a:r>
            <a:r>
              <a:rPr lang="en-US" altLang="zh-CN" sz="2000" i="1" dirty="0">
                <a:solidFill>
                  <a:srgbClr val="000000"/>
                </a:solidFill>
                <a:ea typeface="黑体" pitchFamily="2" charset="-122"/>
                <a:sym typeface="Symbol" pitchFamily="18" charset="2"/>
              </a:rPr>
              <a:t>p</a:t>
            </a:r>
            <a:r>
              <a:rPr lang="en-US" altLang="zh-CN" sz="2000" i="1" baseline="-25000" dirty="0">
                <a:solidFill>
                  <a:srgbClr val="000000"/>
                </a:solidFill>
                <a:ea typeface="黑体" pitchFamily="2" charset="-122"/>
                <a:sym typeface="Symbol" pitchFamily="18" charset="2"/>
              </a:rPr>
              <a:t>i</a:t>
            </a:r>
            <a:endParaRPr lang="en-US" altLang="zh-CN" sz="2000" i="1" baseline="-25000" dirty="0">
              <a:solidFill>
                <a:srgbClr val="000000"/>
              </a:solidFill>
              <a:ea typeface="黑体" pitchFamily="2" charset="-12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CN" altLang="en-US" sz="2000" dirty="0">
                <a:solidFill>
                  <a:srgbClr val="000000"/>
                </a:solidFill>
                <a:ea typeface="黑体" pitchFamily="2" charset="-122"/>
              </a:rPr>
              <a:t>   计算次序：</a:t>
            </a:r>
          </a:p>
          <a:p>
            <a:pPr eaLnBrk="1" hangingPunct="1">
              <a:buFont typeface="Wingdings" pitchFamily="2" charset="2"/>
              <a:buNone/>
            </a:pPr>
            <a:endParaRPr lang="zh-CN" altLang="en-US" sz="2000" dirty="0">
              <a:ea typeface="黑体" pitchFamily="2" charset="-122"/>
            </a:endParaRP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638469"/>
              </p:ext>
            </p:extLst>
          </p:nvPr>
        </p:nvGraphicFramePr>
        <p:xfrm>
          <a:off x="1043608" y="2525711"/>
          <a:ext cx="153828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8" name="数式" r:id="rId3" imgW="647640" imgH="241200" progId="Equation.3">
                  <p:embed/>
                </p:oleObj>
              </mc:Choice>
              <mc:Fallback>
                <p:oleObj name="数式" r:id="rId3" imgW="647640" imgH="241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2525711"/>
                        <a:ext cx="1538288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189382"/>
              </p:ext>
            </p:extLst>
          </p:nvPr>
        </p:nvGraphicFramePr>
        <p:xfrm>
          <a:off x="2204020" y="2907103"/>
          <a:ext cx="3160068" cy="441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9" name="Equation" r:id="rId5" imgW="1726920" imgH="241200" progId="Equation.DSMT4">
                  <p:embed/>
                </p:oleObj>
              </mc:Choice>
              <mc:Fallback>
                <p:oleObj name="Equation" r:id="rId5" imgW="1726920" imgH="241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4020" y="2907103"/>
                        <a:ext cx="3160068" cy="44148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914400" y="3394073"/>
            <a:ext cx="75460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spcAft>
                <a:spcPct val="15000"/>
              </a:spcAft>
              <a:buClrTx/>
              <a:buFontTx/>
              <a:buNone/>
            </a:pPr>
            <a:r>
              <a:rPr lang="zh-CN" altLang="en-US" sz="2000" b="0" dirty="0">
                <a:solidFill>
                  <a:srgbClr val="0000FF"/>
                </a:solidFill>
              </a:rPr>
              <a:t>-</a:t>
            </a:r>
            <a:r>
              <a:rPr lang="zh-CN" altLang="en-US" sz="2000" dirty="0">
                <a:solidFill>
                  <a:srgbClr val="0000FF"/>
                </a:solidFill>
              </a:rPr>
              <a:t> 计算量</a:t>
            </a:r>
            <a:endParaRPr lang="zh-CN" altLang="en-US" sz="2000" b="0" dirty="0">
              <a:solidFill>
                <a:srgbClr val="0000FF"/>
              </a:solidFill>
            </a:endParaRPr>
          </a:p>
          <a:p>
            <a:pPr>
              <a:spcBef>
                <a:spcPts val="600"/>
              </a:spcBef>
              <a:buClrTx/>
              <a:buFontTx/>
              <a:buNone/>
            </a:pPr>
            <a:r>
              <a:rPr lang="zh-CN" altLang="en-US" sz="2000" b="0" dirty="0"/>
              <a:t>  计算</a:t>
            </a:r>
            <a:r>
              <a:rPr lang="en-US" altLang="zh-CN" sz="2000" b="0" i="1" dirty="0"/>
              <a:t>A</a:t>
            </a:r>
            <a:r>
              <a:rPr lang="en-US" altLang="zh-CN" sz="2000" b="0" dirty="0"/>
              <a:t>[</a:t>
            </a:r>
            <a:r>
              <a:rPr lang="en-US" altLang="zh-CN" sz="2000" b="0" i="1" dirty="0" err="1"/>
              <a:t>i</a:t>
            </a:r>
            <a:r>
              <a:rPr lang="en-US" altLang="zh-CN" sz="2000" b="0" dirty="0"/>
              <a:t>: </a:t>
            </a:r>
            <a:r>
              <a:rPr lang="en-US" altLang="zh-CN" sz="2000" b="0" i="1" dirty="0"/>
              <a:t>k</a:t>
            </a:r>
            <a:r>
              <a:rPr lang="en-US" altLang="zh-CN" sz="2000" b="0" dirty="0"/>
              <a:t>]</a:t>
            </a:r>
            <a:r>
              <a:rPr lang="zh-CN" altLang="en-US" sz="2000" b="0" dirty="0"/>
              <a:t>的耗费 + 计算</a:t>
            </a:r>
            <a:r>
              <a:rPr lang="en-US" altLang="zh-CN" sz="2000" b="0" i="1" dirty="0"/>
              <a:t>A</a:t>
            </a:r>
            <a:r>
              <a:rPr lang="en-US" altLang="zh-CN" sz="2000" b="0" dirty="0"/>
              <a:t>[</a:t>
            </a:r>
            <a:r>
              <a:rPr lang="en-US" altLang="zh-CN" sz="2000" b="0" i="1" dirty="0"/>
              <a:t>k</a:t>
            </a:r>
            <a:r>
              <a:rPr lang="en-US" altLang="zh-CN" sz="2000" b="0" dirty="0"/>
              <a:t>+1: </a:t>
            </a:r>
            <a:r>
              <a:rPr lang="en-US" altLang="zh-CN" sz="2000" b="0" i="1" dirty="0"/>
              <a:t>j</a:t>
            </a:r>
            <a:r>
              <a:rPr lang="en-US" altLang="zh-CN" sz="2000" b="0" dirty="0"/>
              <a:t>]</a:t>
            </a:r>
            <a:r>
              <a:rPr lang="zh-CN" altLang="en-US" sz="2000" b="0" dirty="0"/>
              <a:t>的耗费 + </a:t>
            </a:r>
            <a:r>
              <a:rPr lang="en-US" altLang="zh-CN" sz="2000" b="0" i="1" dirty="0"/>
              <a:t>A</a:t>
            </a:r>
            <a:r>
              <a:rPr lang="en-US" altLang="zh-CN" sz="2000" b="0" dirty="0"/>
              <a:t>[</a:t>
            </a:r>
            <a:r>
              <a:rPr lang="en-US" altLang="zh-CN" sz="2000" b="0" i="1" dirty="0" err="1"/>
              <a:t>i</a:t>
            </a:r>
            <a:r>
              <a:rPr lang="en-US" altLang="zh-CN" sz="2000" b="0" dirty="0"/>
              <a:t>: </a:t>
            </a:r>
            <a:r>
              <a:rPr lang="en-US" altLang="zh-CN" sz="2000" b="0" i="1" dirty="0"/>
              <a:t>k</a:t>
            </a:r>
            <a:r>
              <a:rPr lang="en-US" altLang="zh-CN" sz="2000" b="0" dirty="0"/>
              <a:t>]</a:t>
            </a:r>
            <a:r>
              <a:rPr lang="zh-CN" altLang="en-US" sz="2000" b="0" dirty="0"/>
              <a:t>乘</a:t>
            </a:r>
            <a:r>
              <a:rPr lang="en-US" altLang="zh-CN" sz="2000" b="0" i="1" dirty="0"/>
              <a:t>A</a:t>
            </a:r>
            <a:r>
              <a:rPr lang="en-US" altLang="zh-CN" sz="2000" b="0" dirty="0"/>
              <a:t>[</a:t>
            </a:r>
            <a:r>
              <a:rPr lang="en-US" altLang="zh-CN" sz="2000" b="0" i="1" dirty="0"/>
              <a:t>k</a:t>
            </a:r>
            <a:r>
              <a:rPr lang="en-US" altLang="zh-CN" sz="2000" b="0" dirty="0"/>
              <a:t>+1: </a:t>
            </a:r>
            <a:r>
              <a:rPr lang="en-US" altLang="zh-CN" sz="2000" b="0" i="1" dirty="0"/>
              <a:t>j</a:t>
            </a:r>
            <a:r>
              <a:rPr lang="en-US" altLang="zh-CN" sz="2000" b="0" dirty="0"/>
              <a:t>]</a:t>
            </a:r>
            <a:r>
              <a:rPr lang="zh-CN" altLang="en-US" sz="2000" b="0" dirty="0"/>
              <a:t>的耗费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914400" y="4317999"/>
            <a:ext cx="8001000" cy="1143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  <a:buClrTx/>
              <a:buFontTx/>
              <a:buNone/>
            </a:pPr>
            <a:r>
              <a:rPr lang="zh-CN" altLang="en-US" sz="2000" b="0" dirty="0">
                <a:solidFill>
                  <a:srgbClr val="0000FF"/>
                </a:solidFill>
              </a:rPr>
              <a:t>- </a:t>
            </a:r>
            <a:r>
              <a:rPr lang="zh-CN" altLang="en-US" sz="2000" dirty="0">
                <a:solidFill>
                  <a:srgbClr val="0000FF"/>
                </a:solidFill>
              </a:rPr>
              <a:t>最优子结构性质</a:t>
            </a:r>
            <a:endParaRPr lang="zh-CN" altLang="en-US" sz="2000" b="0" dirty="0">
              <a:solidFill>
                <a:srgbClr val="0000FF"/>
              </a:solidFill>
            </a:endParaRPr>
          </a:p>
          <a:p>
            <a:pPr>
              <a:lnSpc>
                <a:spcPts val="28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2000" b="0" dirty="0"/>
              <a:t>  计算</a:t>
            </a:r>
            <a:r>
              <a:rPr lang="en-US" altLang="zh-CN" sz="2000" b="0" i="1" dirty="0"/>
              <a:t>A</a:t>
            </a:r>
            <a:r>
              <a:rPr lang="en-US" altLang="zh-CN" sz="2000" b="0" dirty="0"/>
              <a:t>[</a:t>
            </a:r>
            <a:r>
              <a:rPr lang="en-US" altLang="zh-CN" sz="2000" b="0" i="1" dirty="0" err="1"/>
              <a:t>i</a:t>
            </a:r>
            <a:r>
              <a:rPr lang="en-US" altLang="zh-CN" sz="2000" b="0" dirty="0"/>
              <a:t>: </a:t>
            </a:r>
            <a:r>
              <a:rPr lang="en-US" altLang="zh-CN" sz="2000" b="0" i="1" dirty="0"/>
              <a:t>j</a:t>
            </a:r>
            <a:r>
              <a:rPr lang="en-US" altLang="zh-CN" sz="2000" b="0" dirty="0"/>
              <a:t>]</a:t>
            </a:r>
            <a:r>
              <a:rPr lang="zh-CN" altLang="en-US" sz="2000" b="0" dirty="0"/>
              <a:t>的最优次序所包含的计算矩阵子链</a:t>
            </a:r>
            <a:r>
              <a:rPr lang="en-US" altLang="zh-CN" sz="2000" b="0" i="1" dirty="0"/>
              <a:t>A</a:t>
            </a:r>
            <a:r>
              <a:rPr lang="en-US" altLang="zh-CN" sz="2000" b="0" dirty="0"/>
              <a:t>[</a:t>
            </a:r>
            <a:r>
              <a:rPr lang="en-US" altLang="zh-CN" sz="2000" b="0" i="1" dirty="0"/>
              <a:t>i</a:t>
            </a:r>
            <a:r>
              <a:rPr lang="en-US" altLang="zh-CN" sz="2000" b="0" dirty="0"/>
              <a:t>:</a:t>
            </a:r>
            <a:r>
              <a:rPr lang="en-US" altLang="zh-CN" sz="2000" b="0" i="1" dirty="0"/>
              <a:t>k</a:t>
            </a:r>
            <a:r>
              <a:rPr lang="en-US" altLang="zh-CN" sz="2000" b="0" dirty="0"/>
              <a:t>]</a:t>
            </a:r>
            <a:r>
              <a:rPr lang="zh-CN" altLang="en-US" sz="2000" b="0" dirty="0"/>
              <a:t>和</a:t>
            </a:r>
            <a:r>
              <a:rPr lang="en-US" altLang="zh-CN" sz="2000" b="0" i="1" dirty="0"/>
              <a:t>A</a:t>
            </a:r>
            <a:r>
              <a:rPr lang="en-US" altLang="zh-CN" sz="2000" b="0" dirty="0"/>
              <a:t>[</a:t>
            </a:r>
            <a:r>
              <a:rPr lang="en-US" altLang="zh-CN" sz="2000" b="0" i="1" dirty="0"/>
              <a:t>k</a:t>
            </a:r>
            <a:r>
              <a:rPr lang="en-US" altLang="zh-CN" sz="2000" b="0" dirty="0"/>
              <a:t>+1:</a:t>
            </a:r>
            <a:r>
              <a:rPr lang="en-US" altLang="zh-CN" sz="2000" b="0" i="1" dirty="0"/>
              <a:t>j</a:t>
            </a:r>
            <a:r>
              <a:rPr lang="en-US" altLang="zh-CN" sz="2000" b="0" dirty="0"/>
              <a:t>]</a:t>
            </a:r>
            <a:r>
              <a:rPr lang="zh-CN" altLang="en-US" sz="2000" b="0" dirty="0"/>
              <a:t>的次序也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zh-CN" altLang="en-US" sz="2000" b="0" dirty="0"/>
              <a:t>  是最优的</a:t>
            </a:r>
          </a:p>
        </p:txBody>
      </p:sp>
      <p:sp>
        <p:nvSpPr>
          <p:cNvPr id="4104" name="Rectangle 10"/>
          <p:cNvSpPr>
            <a:spLocks noChangeArrowheads="1"/>
          </p:cNvSpPr>
          <p:nvPr/>
        </p:nvSpPr>
        <p:spPr bwMode="auto">
          <a:xfrm>
            <a:off x="914400" y="5488091"/>
            <a:ext cx="2578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spcAft>
                <a:spcPct val="10000"/>
              </a:spcAft>
              <a:buClrTx/>
              <a:buFontTx/>
              <a:buNone/>
            </a:pPr>
            <a:r>
              <a:rPr lang="zh-CN" altLang="en-US" sz="2000" b="0" dirty="0">
                <a:solidFill>
                  <a:srgbClr val="0000FF"/>
                </a:solidFill>
              </a:rPr>
              <a:t>- </a:t>
            </a:r>
            <a:r>
              <a:rPr lang="zh-CN" altLang="en-US" sz="2000" dirty="0">
                <a:solidFill>
                  <a:srgbClr val="0000FF"/>
                </a:solidFill>
              </a:rPr>
              <a:t>重叠子问题性质？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矩阵连乘问题 (4)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914400" y="2209800"/>
          <a:ext cx="5791200" cy="261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4" name="位图图像" r:id="rId3" imgW="3428571" imgH="1457143" progId="PBrush">
                  <p:embed/>
                </p:oleObj>
              </mc:Choice>
              <mc:Fallback>
                <p:oleObj name="位图图像" r:id="rId3" imgW="3428571" imgH="1457143" progId="PBrush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209800"/>
                        <a:ext cx="5791200" cy="2613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6350">
                            <a:solidFill>
                              <a:srgbClr val="00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189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6" name="Rectangle 8"/>
          <p:cNvSpPr>
            <a:spLocks noChangeArrowheads="1"/>
          </p:cNvSpPr>
          <p:nvPr/>
        </p:nvSpPr>
        <p:spPr bwMode="auto">
          <a:xfrm>
            <a:off x="971600" y="2054681"/>
            <a:ext cx="177324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FontTx/>
              <a:buChar char="•"/>
            </a:pPr>
            <a:r>
              <a:rPr lang="zh-CN" altLang="en-US" sz="2200" dirty="0">
                <a:solidFill>
                  <a:srgbClr val="0000FF"/>
                </a:solidFill>
              </a:rPr>
              <a:t> 递推关系式</a:t>
            </a:r>
            <a:endParaRPr lang="en-US" altLang="zh-CN" sz="2200" dirty="0">
              <a:solidFill>
                <a:srgbClr val="0000FF"/>
              </a:solidFill>
            </a:endParaRP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1295400" y="4648200"/>
            <a:ext cx="7086600" cy="1892300"/>
            <a:chOff x="816" y="2928"/>
            <a:chExt cx="4464" cy="1192"/>
          </a:xfrm>
        </p:grpSpPr>
        <p:sp>
          <p:nvSpPr>
            <p:cNvPr id="5129" name="Rectangle 5"/>
            <p:cNvSpPr>
              <a:spLocks noChangeArrowheads="1"/>
            </p:cNvSpPr>
            <p:nvPr/>
          </p:nvSpPr>
          <p:spPr bwMode="auto">
            <a:xfrm>
              <a:off x="816" y="2928"/>
              <a:ext cx="154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zh-CN" sz="2000" i="1" dirty="0">
                  <a:solidFill>
                    <a:srgbClr val="0000FF"/>
                  </a:solidFill>
                </a:rPr>
                <a:t>m</a:t>
              </a:r>
              <a:r>
                <a:rPr lang="en-US" altLang="zh-CN" sz="2000" dirty="0">
                  <a:solidFill>
                    <a:srgbClr val="0000FF"/>
                  </a:solidFill>
                </a:rPr>
                <a:t>[</a:t>
              </a:r>
              <a:r>
                <a:rPr lang="en-US" altLang="zh-CN" sz="2000" i="1" dirty="0" err="1">
                  <a:solidFill>
                    <a:srgbClr val="0000FF"/>
                  </a:solidFill>
                </a:rPr>
                <a:t>i</a:t>
              </a:r>
              <a:r>
                <a:rPr lang="en-US" altLang="zh-CN" sz="2000" dirty="0">
                  <a:solidFill>
                    <a:srgbClr val="0000FF"/>
                  </a:solidFill>
                </a:rPr>
                <a:t>, </a:t>
              </a:r>
              <a:r>
                <a:rPr lang="en-US" altLang="zh-CN" sz="2000" i="1" dirty="0">
                  <a:solidFill>
                    <a:srgbClr val="0000FF"/>
                  </a:solidFill>
                </a:rPr>
                <a:t>j</a:t>
              </a:r>
              <a:r>
                <a:rPr lang="en-US" altLang="zh-CN" sz="2000" dirty="0">
                  <a:solidFill>
                    <a:srgbClr val="0000FF"/>
                  </a:solidFill>
                </a:rPr>
                <a:t>]</a:t>
              </a:r>
              <a:r>
                <a:rPr lang="zh-CN" altLang="en-US" sz="2000" dirty="0">
                  <a:solidFill>
                    <a:srgbClr val="0000FF"/>
                  </a:solidFill>
                </a:rPr>
                <a:t>的递推关系式:</a:t>
              </a:r>
            </a:p>
          </p:txBody>
        </p:sp>
        <p:graphicFrame>
          <p:nvGraphicFramePr>
            <p:cNvPr id="5123" name="Object 6"/>
            <p:cNvGraphicFramePr>
              <a:graphicFrameLocks noChangeAspect="1"/>
            </p:cNvGraphicFramePr>
            <p:nvPr/>
          </p:nvGraphicFramePr>
          <p:xfrm>
            <a:off x="960" y="3168"/>
            <a:ext cx="4320" cy="6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55" name="Equation" r:id="rId5" imgW="3200400" imgH="533160" progId="Equation.DSMT4">
                    <p:embed/>
                  </p:oleObj>
                </mc:Choice>
                <mc:Fallback>
                  <p:oleObj name="Equation" r:id="rId5" imgW="3200400" imgH="53316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0" y="3168"/>
                          <a:ext cx="4320" cy="60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4" name="Object 9"/>
            <p:cNvGraphicFramePr>
              <a:graphicFrameLocks noChangeAspect="1"/>
            </p:cNvGraphicFramePr>
            <p:nvPr/>
          </p:nvGraphicFramePr>
          <p:xfrm>
            <a:off x="1058" y="3792"/>
            <a:ext cx="3018" cy="3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56" name="Equation" r:id="rId7" imgW="2641320" imgH="279360" progId="Equation.DSMT4">
                    <p:embed/>
                  </p:oleObj>
                </mc:Choice>
                <mc:Fallback>
                  <p:oleObj name="Equation" r:id="rId7" imgW="2641320" imgH="27936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8" y="3792"/>
                          <a:ext cx="3018" cy="3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6948264" y="3429000"/>
            <a:ext cx="1802036" cy="1136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2000" dirty="0">
                <a:solidFill>
                  <a:srgbClr val="0000FF"/>
                </a:solidFill>
              </a:rPr>
              <a:t>子问题：</a:t>
            </a:r>
          </a:p>
          <a:p>
            <a:pPr>
              <a:lnSpc>
                <a:spcPts val="28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CN" sz="2000" b="0" i="1" dirty="0" err="1">
                <a:solidFill>
                  <a:srgbClr val="000000"/>
                </a:solidFill>
              </a:rPr>
              <a:t>i</a:t>
            </a:r>
            <a:r>
              <a:rPr lang="en-US" altLang="zh-CN" sz="2000" b="0" dirty="0">
                <a:solidFill>
                  <a:srgbClr val="000000"/>
                </a:solidFill>
              </a:rPr>
              <a:t>, </a:t>
            </a:r>
            <a:r>
              <a:rPr lang="en-US" altLang="zh-CN" sz="2000" b="0" i="1" dirty="0">
                <a:solidFill>
                  <a:srgbClr val="000000"/>
                </a:solidFill>
              </a:rPr>
              <a:t>j</a:t>
            </a:r>
            <a:r>
              <a:rPr lang="zh-CN" altLang="en-US" sz="2000" b="0" dirty="0">
                <a:solidFill>
                  <a:srgbClr val="000000"/>
                </a:solidFill>
              </a:rPr>
              <a:t>的不同组合: </a:t>
            </a:r>
          </a:p>
          <a:p>
            <a:pPr>
              <a:lnSpc>
                <a:spcPts val="28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2000" b="0" dirty="0">
                <a:solidFill>
                  <a:srgbClr val="000000"/>
                </a:solidFill>
                <a:sym typeface="Symbol" pitchFamily="18" charset="2"/>
              </a:rPr>
              <a:t>最多(</a:t>
            </a:r>
            <a:r>
              <a:rPr lang="en-US" altLang="zh-CN" sz="2000" b="0" i="1" dirty="0">
                <a:solidFill>
                  <a:srgbClr val="000000"/>
                </a:solidFill>
                <a:sym typeface="Symbol" pitchFamily="18" charset="2"/>
              </a:rPr>
              <a:t>n</a:t>
            </a:r>
            <a:r>
              <a:rPr lang="en-US" altLang="zh-CN" sz="2000" b="0" baseline="30000" dirty="0">
                <a:solidFill>
                  <a:srgbClr val="000000"/>
                </a:solidFill>
                <a:sym typeface="Symbol" pitchFamily="18" charset="2"/>
              </a:rPr>
              <a:t>2</a:t>
            </a:r>
            <a:r>
              <a:rPr lang="en-US" altLang="zh-CN" sz="2000" b="0" dirty="0">
                <a:solidFill>
                  <a:srgbClr val="000000"/>
                </a:solidFill>
                <a:sym typeface="Symbol" pitchFamily="18" charset="2"/>
              </a:rPr>
              <a:t>)</a:t>
            </a:r>
            <a:r>
              <a:rPr lang="zh-CN" altLang="en-US" sz="2000" b="0" dirty="0">
                <a:solidFill>
                  <a:srgbClr val="000000"/>
                </a:solidFill>
                <a:sym typeface="Symbol" pitchFamily="18" charset="2"/>
              </a:rPr>
              <a:t>个</a:t>
            </a:r>
            <a:endParaRPr lang="zh-CN" altLang="en-US" sz="2000" b="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2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矩阵连乘问题 (5)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5" y="2132856"/>
            <a:ext cx="7958138" cy="3963144"/>
          </a:xfrm>
        </p:spPr>
        <p:txBody>
          <a:bodyPr/>
          <a:lstStyle/>
          <a:p>
            <a:pPr eaLnBrk="1" hangingPunct="1"/>
            <a:r>
              <a:rPr lang="zh-CN" altLang="en-US" sz="2000" dirty="0">
                <a:ea typeface="黑体" pitchFamily="2" charset="-122"/>
              </a:rPr>
              <a:t>例如：若</a:t>
            </a:r>
            <a:r>
              <a:rPr lang="en-US" altLang="zh-CN" sz="2000" i="1" dirty="0">
                <a:ea typeface="黑体" pitchFamily="2" charset="-122"/>
              </a:rPr>
              <a:t>n</a:t>
            </a:r>
            <a:r>
              <a:rPr lang="en-US" altLang="zh-CN" sz="2000" dirty="0">
                <a:ea typeface="黑体" pitchFamily="2" charset="-122"/>
              </a:rPr>
              <a:t>=6, </a:t>
            </a:r>
            <a:r>
              <a:rPr lang="en-US" altLang="zh-CN" sz="2000" i="1" dirty="0">
                <a:ea typeface="黑体" pitchFamily="2" charset="-122"/>
              </a:rPr>
              <a:t>m</a:t>
            </a:r>
            <a:r>
              <a:rPr lang="en-US" altLang="zh-CN" sz="2000" dirty="0">
                <a:ea typeface="黑体" pitchFamily="2" charset="-122"/>
              </a:rPr>
              <a:t>(2,5)</a:t>
            </a:r>
            <a:r>
              <a:rPr lang="zh-CN" altLang="en-US" sz="2000" dirty="0">
                <a:ea typeface="黑体" pitchFamily="2" charset="-122"/>
              </a:rPr>
              <a:t>为以下三个耗费的最小值：</a:t>
            </a:r>
          </a:p>
          <a:p>
            <a:pPr eaLnBrk="1" hangingPunct="1">
              <a:buFont typeface="Wingdings" pitchFamily="2" charset="2"/>
              <a:buNone/>
            </a:pPr>
            <a:r>
              <a:rPr lang="zh-CN" altLang="en-US" sz="2000" dirty="0">
                <a:ea typeface="黑体" pitchFamily="2" charset="-122"/>
              </a:rPr>
              <a:t>    - </a:t>
            </a:r>
            <a:r>
              <a:rPr lang="en-US" altLang="zh-CN" sz="2000" i="1" dirty="0">
                <a:ea typeface="黑体" pitchFamily="2" charset="-122"/>
              </a:rPr>
              <a:t>m</a:t>
            </a:r>
            <a:r>
              <a:rPr lang="en-US" altLang="zh-CN" sz="2000" dirty="0">
                <a:ea typeface="黑体" pitchFamily="2" charset="-122"/>
              </a:rPr>
              <a:t>(2,2)+</a:t>
            </a:r>
            <a:r>
              <a:rPr lang="en-US" altLang="zh-CN" sz="2000" i="1" dirty="0">
                <a:ea typeface="黑体" pitchFamily="2" charset="-122"/>
              </a:rPr>
              <a:t>m</a:t>
            </a:r>
            <a:r>
              <a:rPr lang="en-US" altLang="zh-CN" sz="2000" dirty="0">
                <a:ea typeface="黑体" pitchFamily="2" charset="-122"/>
              </a:rPr>
              <a:t>(3,5)+</a:t>
            </a:r>
            <a:r>
              <a:rPr lang="en-US" altLang="zh-CN" sz="2000" i="1" dirty="0">
                <a:ea typeface="黑体" pitchFamily="2" charset="-122"/>
              </a:rPr>
              <a:t>p</a:t>
            </a:r>
            <a:r>
              <a:rPr lang="en-US" altLang="zh-CN" sz="2000" baseline="-25000" dirty="0">
                <a:ea typeface="黑体" pitchFamily="2" charset="-122"/>
              </a:rPr>
              <a:t>1</a:t>
            </a:r>
            <a:r>
              <a:rPr lang="en-US" altLang="zh-CN" sz="2000" dirty="0">
                <a:ea typeface="黑体" pitchFamily="2" charset="-122"/>
                <a:sym typeface="Symbol" pitchFamily="18" charset="2"/>
              </a:rPr>
              <a:t></a:t>
            </a:r>
            <a:r>
              <a:rPr lang="en-US" altLang="zh-CN" sz="2000" i="1" dirty="0">
                <a:ea typeface="黑体" pitchFamily="2" charset="-122"/>
                <a:sym typeface="Symbol" pitchFamily="18" charset="2"/>
              </a:rPr>
              <a:t>p</a:t>
            </a:r>
            <a:r>
              <a:rPr lang="en-US" altLang="zh-CN" sz="2000" baseline="-25000" dirty="0">
                <a:ea typeface="黑体" pitchFamily="2" charset="-122"/>
                <a:sym typeface="Symbol" pitchFamily="18" charset="2"/>
              </a:rPr>
              <a:t>2</a:t>
            </a:r>
            <a:r>
              <a:rPr lang="en-US" altLang="zh-CN" sz="2000" dirty="0">
                <a:ea typeface="黑体" pitchFamily="2" charset="-122"/>
                <a:sym typeface="Symbol" pitchFamily="18" charset="2"/>
              </a:rPr>
              <a:t></a:t>
            </a:r>
            <a:r>
              <a:rPr lang="en-US" altLang="zh-CN" sz="2000" i="1" dirty="0">
                <a:ea typeface="黑体" pitchFamily="2" charset="-122"/>
                <a:sym typeface="Symbol" pitchFamily="18" charset="2"/>
              </a:rPr>
              <a:t>p</a:t>
            </a:r>
            <a:r>
              <a:rPr lang="en-US" altLang="zh-CN" sz="2000" baseline="-25000" dirty="0">
                <a:ea typeface="黑体" pitchFamily="2" charset="-122"/>
                <a:sym typeface="Symbol" pitchFamily="18" charset="2"/>
              </a:rPr>
              <a:t>5</a:t>
            </a:r>
          </a:p>
          <a:p>
            <a:pPr eaLnBrk="1" hangingPunct="1">
              <a:buFont typeface="Wingdings" pitchFamily="2" charset="2"/>
              <a:buNone/>
            </a:pPr>
            <a:r>
              <a:rPr lang="zh-CN" altLang="en-US" sz="2000" baseline="-25000" dirty="0">
                <a:ea typeface="黑体" pitchFamily="2" charset="-122"/>
                <a:sym typeface="Symbol" pitchFamily="18" charset="2"/>
              </a:rPr>
              <a:t>      </a:t>
            </a:r>
            <a:r>
              <a:rPr lang="zh-CN" altLang="en-US" sz="2000" dirty="0">
                <a:ea typeface="黑体" pitchFamily="2" charset="-122"/>
                <a:sym typeface="Symbol" pitchFamily="18" charset="2"/>
              </a:rPr>
              <a:t>- </a:t>
            </a:r>
            <a:r>
              <a:rPr lang="en-US" altLang="zh-CN" sz="2000" i="1" dirty="0">
                <a:ea typeface="黑体" pitchFamily="2" charset="-122"/>
              </a:rPr>
              <a:t>m</a:t>
            </a:r>
            <a:r>
              <a:rPr lang="en-US" altLang="zh-CN" sz="2000" dirty="0">
                <a:ea typeface="黑体" pitchFamily="2" charset="-122"/>
              </a:rPr>
              <a:t>(2,3)+</a:t>
            </a:r>
            <a:r>
              <a:rPr lang="en-US" altLang="zh-CN" sz="2000" i="1" dirty="0">
                <a:ea typeface="黑体" pitchFamily="2" charset="-122"/>
              </a:rPr>
              <a:t>m</a:t>
            </a:r>
            <a:r>
              <a:rPr lang="en-US" altLang="zh-CN" sz="2000" dirty="0">
                <a:ea typeface="黑体" pitchFamily="2" charset="-122"/>
              </a:rPr>
              <a:t>(4,5)+</a:t>
            </a:r>
            <a:r>
              <a:rPr lang="en-US" altLang="zh-CN" sz="2000" i="1" dirty="0">
                <a:ea typeface="黑体" pitchFamily="2" charset="-122"/>
              </a:rPr>
              <a:t>p</a:t>
            </a:r>
            <a:r>
              <a:rPr lang="en-US" altLang="zh-CN" sz="2000" baseline="-25000" dirty="0">
                <a:ea typeface="黑体" pitchFamily="2" charset="-122"/>
              </a:rPr>
              <a:t>1</a:t>
            </a:r>
            <a:r>
              <a:rPr lang="en-US" altLang="zh-CN" sz="2000" dirty="0">
                <a:ea typeface="黑体" pitchFamily="2" charset="-122"/>
                <a:sym typeface="Symbol" pitchFamily="18" charset="2"/>
              </a:rPr>
              <a:t></a:t>
            </a:r>
            <a:r>
              <a:rPr lang="en-US" altLang="zh-CN" sz="2000" i="1" dirty="0">
                <a:ea typeface="黑体" pitchFamily="2" charset="-122"/>
                <a:sym typeface="Symbol" pitchFamily="18" charset="2"/>
              </a:rPr>
              <a:t>p</a:t>
            </a:r>
            <a:r>
              <a:rPr lang="en-US" altLang="zh-CN" sz="2000" baseline="-25000" dirty="0">
                <a:ea typeface="黑体" pitchFamily="2" charset="-122"/>
                <a:sym typeface="Symbol" pitchFamily="18" charset="2"/>
              </a:rPr>
              <a:t>3</a:t>
            </a:r>
            <a:r>
              <a:rPr lang="en-US" altLang="zh-CN" sz="2000" dirty="0">
                <a:ea typeface="黑体" pitchFamily="2" charset="-122"/>
                <a:sym typeface="Symbol" pitchFamily="18" charset="2"/>
              </a:rPr>
              <a:t></a:t>
            </a:r>
            <a:r>
              <a:rPr lang="en-US" altLang="zh-CN" sz="2000" i="1" dirty="0">
                <a:ea typeface="黑体" pitchFamily="2" charset="-122"/>
                <a:sym typeface="Symbol" pitchFamily="18" charset="2"/>
              </a:rPr>
              <a:t>p</a:t>
            </a:r>
            <a:r>
              <a:rPr lang="en-US" altLang="zh-CN" sz="2000" baseline="-25000" dirty="0">
                <a:ea typeface="黑体" pitchFamily="2" charset="-122"/>
                <a:sym typeface="Symbol" pitchFamily="18" charset="2"/>
              </a:rPr>
              <a:t>5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sz="2000" baseline="-25000" dirty="0">
                <a:ea typeface="黑体" pitchFamily="2" charset="-122"/>
                <a:sym typeface="Symbol" pitchFamily="18" charset="2"/>
              </a:rPr>
              <a:t>      </a:t>
            </a:r>
            <a:r>
              <a:rPr lang="en-US" altLang="zh-CN" sz="2000" dirty="0">
                <a:ea typeface="黑体" pitchFamily="2" charset="-122"/>
                <a:sym typeface="Symbol" pitchFamily="18" charset="2"/>
              </a:rPr>
              <a:t>- </a:t>
            </a:r>
            <a:r>
              <a:rPr lang="en-US" altLang="zh-CN" sz="2000" i="1" dirty="0">
                <a:ea typeface="黑体" pitchFamily="2" charset="-122"/>
              </a:rPr>
              <a:t>m</a:t>
            </a:r>
            <a:r>
              <a:rPr lang="en-US" altLang="zh-CN" sz="2000" dirty="0">
                <a:ea typeface="黑体" pitchFamily="2" charset="-122"/>
              </a:rPr>
              <a:t>(2,4)+</a:t>
            </a:r>
            <a:r>
              <a:rPr lang="en-US" altLang="zh-CN" sz="2000" i="1" dirty="0">
                <a:ea typeface="黑体" pitchFamily="2" charset="-122"/>
              </a:rPr>
              <a:t>m</a:t>
            </a:r>
            <a:r>
              <a:rPr lang="en-US" altLang="zh-CN" sz="2000" dirty="0">
                <a:ea typeface="黑体" pitchFamily="2" charset="-122"/>
              </a:rPr>
              <a:t>(5,5)+</a:t>
            </a:r>
            <a:r>
              <a:rPr lang="en-US" altLang="zh-CN" sz="2000" i="1" dirty="0">
                <a:ea typeface="黑体" pitchFamily="2" charset="-122"/>
              </a:rPr>
              <a:t>p</a:t>
            </a:r>
            <a:r>
              <a:rPr lang="en-US" altLang="zh-CN" sz="2000" baseline="-25000" dirty="0">
                <a:ea typeface="黑体" pitchFamily="2" charset="-122"/>
              </a:rPr>
              <a:t>1</a:t>
            </a:r>
            <a:r>
              <a:rPr lang="en-US" altLang="zh-CN" sz="2000" dirty="0">
                <a:ea typeface="黑体" pitchFamily="2" charset="-122"/>
                <a:sym typeface="Symbol" pitchFamily="18" charset="2"/>
              </a:rPr>
              <a:t></a:t>
            </a:r>
            <a:r>
              <a:rPr lang="en-US" altLang="zh-CN" sz="2000" i="1" dirty="0">
                <a:ea typeface="黑体" pitchFamily="2" charset="-122"/>
                <a:sym typeface="Symbol" pitchFamily="18" charset="2"/>
              </a:rPr>
              <a:t>p</a:t>
            </a:r>
            <a:r>
              <a:rPr lang="en-US" altLang="zh-CN" sz="2000" baseline="-25000" dirty="0">
                <a:ea typeface="黑体" pitchFamily="2" charset="-122"/>
                <a:sym typeface="Symbol" pitchFamily="18" charset="2"/>
              </a:rPr>
              <a:t>4</a:t>
            </a:r>
            <a:r>
              <a:rPr lang="en-US" altLang="zh-CN" sz="2000" dirty="0">
                <a:ea typeface="黑体" pitchFamily="2" charset="-122"/>
                <a:sym typeface="Symbol" pitchFamily="18" charset="2"/>
              </a:rPr>
              <a:t></a:t>
            </a:r>
            <a:r>
              <a:rPr lang="en-US" altLang="zh-CN" sz="2000" i="1" dirty="0">
                <a:ea typeface="黑体" pitchFamily="2" charset="-122"/>
                <a:sym typeface="Symbol" pitchFamily="18" charset="2"/>
              </a:rPr>
              <a:t>p</a:t>
            </a:r>
            <a:r>
              <a:rPr lang="en-US" altLang="zh-CN" sz="2000" baseline="-25000" dirty="0">
                <a:ea typeface="黑体" pitchFamily="2" charset="-122"/>
                <a:sym typeface="Symbol" pitchFamily="18" charset="2"/>
              </a:rPr>
              <a:t>5</a:t>
            </a:r>
          </a:p>
          <a:p>
            <a:pPr eaLnBrk="1" hangingPunct="1">
              <a:buFont typeface="Wingdings" pitchFamily="2" charset="2"/>
              <a:buNone/>
            </a:pPr>
            <a:endParaRPr lang="en-US" altLang="zh-CN" sz="2000" dirty="0">
              <a:ea typeface="黑体" pitchFamily="2" charset="-122"/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zh-CN" sz="2000" baseline="-25000" dirty="0">
              <a:ea typeface="黑体" pitchFamily="2" charset="-122"/>
              <a:sym typeface="Symbol" pitchFamily="18" charset="2"/>
            </a:endParaRPr>
          </a:p>
        </p:txBody>
      </p:sp>
      <p:sp>
        <p:nvSpPr>
          <p:cNvPr id="27888" name="Rectangle 240"/>
          <p:cNvSpPr>
            <a:spLocks noChangeArrowheads="1"/>
          </p:cNvSpPr>
          <p:nvPr/>
        </p:nvSpPr>
        <p:spPr bwMode="auto">
          <a:xfrm>
            <a:off x="5992018" y="2833688"/>
            <a:ext cx="2895600" cy="3200400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buClrTx/>
              <a:buFontTx/>
              <a:buChar char="•"/>
            </a:pPr>
            <a:r>
              <a:rPr lang="zh-CN" altLang="en-US" sz="2000" b="0" dirty="0"/>
              <a:t> 考虑两个方向：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000" b="0" dirty="0"/>
              <a:t>  - </a:t>
            </a:r>
            <a:r>
              <a:rPr lang="en-US" altLang="zh-CN" sz="2000" b="0" i="1" dirty="0"/>
              <a:t>m</a:t>
            </a:r>
            <a:r>
              <a:rPr lang="en-US" altLang="zh-CN" sz="2000" b="0" dirty="0"/>
              <a:t>(</a:t>
            </a:r>
            <a:r>
              <a:rPr lang="en-US" altLang="zh-CN" sz="2000" b="0" i="1" dirty="0" err="1"/>
              <a:t>i</a:t>
            </a:r>
            <a:r>
              <a:rPr lang="en-US" altLang="zh-CN" sz="2000" b="0" dirty="0"/>
              <a:t>, </a:t>
            </a:r>
            <a:r>
              <a:rPr lang="en-US" altLang="zh-CN" sz="2000" b="0" i="1" dirty="0" err="1"/>
              <a:t>i</a:t>
            </a:r>
            <a:r>
              <a:rPr lang="en-US" altLang="zh-CN" sz="2000" b="0" dirty="0"/>
              <a:t>)     </a:t>
            </a:r>
            <a:r>
              <a:rPr lang="en-US" altLang="zh-CN" sz="2000" b="0" dirty="0">
                <a:sym typeface="Wingdings" pitchFamily="2" charset="2"/>
              </a:rPr>
              <a:t> </a:t>
            </a:r>
            <a:r>
              <a:rPr lang="en-US" altLang="zh-CN" sz="2000" b="0" i="1" dirty="0">
                <a:sym typeface="Wingdings" pitchFamily="2" charset="2"/>
              </a:rPr>
              <a:t>m</a:t>
            </a:r>
            <a:r>
              <a:rPr lang="en-US" altLang="zh-CN" sz="2000" b="0" dirty="0">
                <a:sym typeface="Wingdings" pitchFamily="2" charset="2"/>
              </a:rPr>
              <a:t>(</a:t>
            </a:r>
            <a:r>
              <a:rPr lang="en-US" altLang="zh-CN" sz="2000" b="0" i="1" dirty="0" err="1">
                <a:sym typeface="Wingdings" pitchFamily="2" charset="2"/>
              </a:rPr>
              <a:t>i</a:t>
            </a:r>
            <a:r>
              <a:rPr lang="en-US" altLang="zh-CN" sz="2000" b="0" dirty="0">
                <a:sym typeface="Wingdings" pitchFamily="2" charset="2"/>
              </a:rPr>
              <a:t>, </a:t>
            </a:r>
            <a:r>
              <a:rPr lang="en-US" altLang="zh-CN" sz="2000" b="0" i="1" dirty="0">
                <a:sym typeface="Wingdings" pitchFamily="2" charset="2"/>
              </a:rPr>
              <a:t>j</a:t>
            </a:r>
            <a:r>
              <a:rPr lang="en-US" altLang="zh-CN" sz="2000" b="0" dirty="0">
                <a:sym typeface="Wingdings" pitchFamily="2" charset="2"/>
              </a:rPr>
              <a:t>-1)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zh-CN" altLang="en-US" sz="2000" b="0" dirty="0">
                <a:sym typeface="Wingdings" pitchFamily="2" charset="2"/>
              </a:rPr>
              <a:t>  - </a:t>
            </a:r>
            <a:r>
              <a:rPr lang="en-US" altLang="zh-CN" sz="2000" b="0" i="1" dirty="0">
                <a:sym typeface="Wingdings" pitchFamily="2" charset="2"/>
              </a:rPr>
              <a:t>m</a:t>
            </a:r>
            <a:r>
              <a:rPr lang="en-US" altLang="zh-CN" sz="2000" b="0" dirty="0">
                <a:sym typeface="Wingdings" pitchFamily="2" charset="2"/>
              </a:rPr>
              <a:t>(</a:t>
            </a:r>
            <a:r>
              <a:rPr lang="en-US" altLang="zh-CN" sz="2000" b="0" i="1" dirty="0">
                <a:sym typeface="Wingdings" pitchFamily="2" charset="2"/>
              </a:rPr>
              <a:t>i</a:t>
            </a:r>
            <a:r>
              <a:rPr lang="en-US" altLang="zh-CN" sz="2000" b="0" dirty="0">
                <a:sym typeface="Wingdings" pitchFamily="2" charset="2"/>
              </a:rPr>
              <a:t>+1, </a:t>
            </a:r>
            <a:r>
              <a:rPr lang="en-US" altLang="zh-CN" sz="2000" b="0" i="1" dirty="0">
                <a:sym typeface="Wingdings" pitchFamily="2" charset="2"/>
              </a:rPr>
              <a:t>j</a:t>
            </a:r>
            <a:r>
              <a:rPr lang="en-US" altLang="zh-CN" sz="2000" b="0" dirty="0">
                <a:sym typeface="Wingdings" pitchFamily="2" charset="2"/>
              </a:rPr>
              <a:t>)  </a:t>
            </a:r>
            <a:r>
              <a:rPr lang="en-US" altLang="zh-CN" sz="2000" b="0" i="1" dirty="0">
                <a:sym typeface="Wingdings" pitchFamily="2" charset="2"/>
              </a:rPr>
              <a:t>m</a:t>
            </a:r>
            <a:r>
              <a:rPr lang="en-US" altLang="zh-CN" sz="2000" b="0" dirty="0">
                <a:sym typeface="Wingdings" pitchFamily="2" charset="2"/>
              </a:rPr>
              <a:t>(</a:t>
            </a:r>
            <a:r>
              <a:rPr lang="en-US" altLang="zh-CN" sz="2000" b="0" i="1" dirty="0">
                <a:sym typeface="Wingdings" pitchFamily="2" charset="2"/>
              </a:rPr>
              <a:t>j</a:t>
            </a:r>
            <a:r>
              <a:rPr lang="en-US" altLang="zh-CN" sz="2000" b="0" dirty="0">
                <a:sym typeface="Wingdings" pitchFamily="2" charset="2"/>
              </a:rPr>
              <a:t>, </a:t>
            </a:r>
            <a:r>
              <a:rPr lang="en-US" altLang="zh-CN" sz="2000" b="0" i="1" dirty="0">
                <a:sym typeface="Wingdings" pitchFamily="2" charset="2"/>
              </a:rPr>
              <a:t>j</a:t>
            </a:r>
            <a:r>
              <a:rPr lang="en-US" altLang="zh-CN" sz="2000" b="0" dirty="0">
                <a:sym typeface="Wingdings" pitchFamily="2" charset="2"/>
              </a:rPr>
              <a:t>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zh-CN" sz="2000" b="0" dirty="0">
              <a:sym typeface="Wingdings" pitchFamily="2" charset="2"/>
            </a:endParaRPr>
          </a:p>
          <a:p>
            <a:pPr>
              <a:spcBef>
                <a:spcPct val="0"/>
              </a:spcBef>
              <a:buClrTx/>
              <a:buFontTx/>
              <a:buChar char="•"/>
            </a:pPr>
            <a:r>
              <a:rPr lang="en-US" altLang="zh-CN" sz="2000" b="0" dirty="0"/>
              <a:t> </a:t>
            </a:r>
            <a:r>
              <a:rPr lang="zh-CN" altLang="en-US" sz="2000" b="0" dirty="0"/>
              <a:t>计算：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zh-CN" altLang="en-US" sz="2000" b="0" dirty="0"/>
              <a:t>  - </a:t>
            </a:r>
            <a:r>
              <a:rPr lang="en-US" altLang="zh-CN" sz="2000" b="0" i="1" dirty="0"/>
              <a:t>m</a:t>
            </a:r>
            <a:r>
              <a:rPr lang="en-US" altLang="zh-CN" sz="2000" b="0" dirty="0"/>
              <a:t>(</a:t>
            </a:r>
            <a:r>
              <a:rPr lang="en-US" altLang="zh-CN" sz="2000" b="0" i="1" dirty="0" err="1"/>
              <a:t>i</a:t>
            </a:r>
            <a:r>
              <a:rPr lang="en-US" altLang="zh-CN" sz="2000" b="0" dirty="0"/>
              <a:t>, </a:t>
            </a:r>
            <a:r>
              <a:rPr lang="en-US" altLang="zh-CN" sz="2000" b="0" i="1" dirty="0" err="1"/>
              <a:t>i</a:t>
            </a:r>
            <a:r>
              <a:rPr lang="en-US" altLang="zh-CN" sz="2000" b="0" dirty="0"/>
              <a:t>), </a:t>
            </a:r>
            <a:r>
              <a:rPr lang="en-US" altLang="zh-CN" sz="2000" b="0" i="1" dirty="0"/>
              <a:t>m</a:t>
            </a:r>
            <a:r>
              <a:rPr lang="en-US" altLang="zh-CN" sz="2000" b="0" dirty="0"/>
              <a:t>(</a:t>
            </a:r>
            <a:r>
              <a:rPr lang="en-US" altLang="zh-CN" sz="2000" b="0" i="1" dirty="0"/>
              <a:t>i+</a:t>
            </a:r>
            <a:r>
              <a:rPr lang="en-US" altLang="zh-CN" sz="2000" b="0" dirty="0"/>
              <a:t>1, </a:t>
            </a:r>
            <a:r>
              <a:rPr lang="en-US" altLang="zh-CN" sz="2000" b="0" i="1" dirty="0"/>
              <a:t>j</a:t>
            </a:r>
            <a:r>
              <a:rPr lang="en-US" altLang="zh-CN" sz="2000" b="0" dirty="0"/>
              <a:t>)  </a:t>
            </a:r>
            <a:r>
              <a:rPr lang="en-US" altLang="zh-CN" sz="2000" b="0" dirty="0">
                <a:sym typeface="Wingdings" pitchFamily="2" charset="2"/>
              </a:rPr>
              <a:t>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000" b="0" dirty="0">
                <a:sym typeface="Wingdings" pitchFamily="2" charset="2"/>
              </a:rPr>
              <a:t>    </a:t>
            </a:r>
            <a:r>
              <a:rPr lang="en-US" altLang="zh-CN" sz="2000" b="0" i="1" dirty="0"/>
              <a:t>m</a:t>
            </a:r>
            <a:r>
              <a:rPr lang="en-US" altLang="zh-CN" sz="2000" b="0" dirty="0"/>
              <a:t>(</a:t>
            </a:r>
            <a:r>
              <a:rPr lang="en-US" altLang="zh-CN" sz="2000" b="0" i="1" dirty="0" err="1"/>
              <a:t>i</a:t>
            </a:r>
            <a:r>
              <a:rPr lang="en-US" altLang="zh-CN" sz="2000" b="0" dirty="0"/>
              <a:t>, </a:t>
            </a:r>
            <a:r>
              <a:rPr lang="en-US" altLang="zh-CN" sz="2000" b="0" i="1" dirty="0"/>
              <a:t>j</a:t>
            </a:r>
            <a:r>
              <a:rPr lang="en-US" altLang="zh-CN" sz="2000" b="0" dirty="0"/>
              <a:t>-1), </a:t>
            </a:r>
            <a:r>
              <a:rPr lang="en-US" altLang="zh-CN" sz="2000" b="0" i="1" dirty="0"/>
              <a:t>m</a:t>
            </a:r>
            <a:r>
              <a:rPr lang="en-US" altLang="zh-CN" sz="2000" b="0" dirty="0"/>
              <a:t>(</a:t>
            </a:r>
            <a:r>
              <a:rPr lang="en-US" altLang="zh-CN" sz="2000" b="0" i="1" dirty="0"/>
              <a:t>j</a:t>
            </a:r>
            <a:r>
              <a:rPr lang="en-US" altLang="zh-CN" sz="2000" b="0" dirty="0"/>
              <a:t>, </a:t>
            </a:r>
            <a:r>
              <a:rPr lang="en-US" altLang="zh-CN" sz="2000" b="0" i="1" dirty="0"/>
              <a:t>j</a:t>
            </a:r>
            <a:r>
              <a:rPr lang="en-US" altLang="zh-CN" sz="2000" b="0" dirty="0"/>
              <a:t>)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zh-CN" altLang="en-US" sz="2000" b="0" dirty="0"/>
          </a:p>
          <a:p>
            <a:pPr>
              <a:spcBef>
                <a:spcPct val="0"/>
              </a:spcBef>
              <a:buClrTx/>
              <a:buFontTx/>
              <a:buChar char="•"/>
            </a:pPr>
            <a:r>
              <a:rPr lang="zh-CN" altLang="en-US" sz="2000" b="0" dirty="0"/>
              <a:t> 决策：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zh-CN" altLang="en-US" sz="2000" b="0" dirty="0"/>
              <a:t>   </a:t>
            </a:r>
            <a:r>
              <a:rPr lang="en-US" altLang="zh-CN" sz="2000" b="0" dirty="0"/>
              <a:t>min{</a:t>
            </a:r>
            <a:r>
              <a:rPr lang="en-US" altLang="zh-CN" sz="2000" b="0" i="1" dirty="0"/>
              <a:t>m</a:t>
            </a:r>
            <a:r>
              <a:rPr lang="en-US" altLang="zh-CN" sz="2000" b="0" dirty="0"/>
              <a:t>(</a:t>
            </a:r>
            <a:r>
              <a:rPr lang="en-US" altLang="zh-CN" sz="2000" b="0" i="1" dirty="0" err="1"/>
              <a:t>i</a:t>
            </a:r>
            <a:r>
              <a:rPr lang="en-US" altLang="zh-CN" sz="2000" b="0" dirty="0"/>
              <a:t>, </a:t>
            </a:r>
            <a:r>
              <a:rPr lang="en-US" altLang="zh-CN" sz="2000" b="0" i="1" dirty="0"/>
              <a:t>j</a:t>
            </a:r>
            <a:r>
              <a:rPr lang="en-US" altLang="zh-CN" sz="2000" b="0" dirty="0"/>
              <a:t>)}, </a:t>
            </a:r>
            <a:r>
              <a:rPr lang="en-US" altLang="zh-CN" sz="2000" b="0" i="1" dirty="0" err="1"/>
              <a:t>i</a:t>
            </a:r>
            <a:r>
              <a:rPr lang="en-US" altLang="zh-CN" sz="2000" b="0" i="1" dirty="0"/>
              <a:t> </a:t>
            </a:r>
            <a:r>
              <a:rPr lang="en-US" altLang="zh-CN" sz="2000" b="0" dirty="0">
                <a:sym typeface="Symbol" pitchFamily="18" charset="2"/>
              </a:rPr>
              <a:t> </a:t>
            </a:r>
            <a:r>
              <a:rPr lang="en-US" altLang="zh-CN" sz="2000" b="0" i="1" dirty="0">
                <a:sym typeface="Symbol" pitchFamily="18" charset="2"/>
              </a:rPr>
              <a:t>k </a:t>
            </a:r>
            <a:r>
              <a:rPr lang="en-US" altLang="zh-CN" sz="2000" b="0" dirty="0">
                <a:sym typeface="Symbol" pitchFamily="18" charset="2"/>
              </a:rPr>
              <a:t>&lt; </a:t>
            </a:r>
            <a:r>
              <a:rPr lang="en-US" altLang="zh-CN" sz="2000" b="0" i="1" dirty="0">
                <a:sym typeface="Symbol" pitchFamily="18" charset="2"/>
              </a:rPr>
              <a:t>j</a:t>
            </a:r>
            <a:endParaRPr lang="en-US" altLang="zh-CN" sz="2000" b="0" i="1" dirty="0"/>
          </a:p>
        </p:txBody>
      </p:sp>
      <p:grpSp>
        <p:nvGrpSpPr>
          <p:cNvPr id="2" name="Group 244"/>
          <p:cNvGrpSpPr>
            <a:grpSpLocks/>
          </p:cNvGrpSpPr>
          <p:nvPr/>
        </p:nvGrpSpPr>
        <p:grpSpPr bwMode="auto">
          <a:xfrm>
            <a:off x="962819" y="3733800"/>
            <a:ext cx="4800600" cy="2362200"/>
            <a:chOff x="576" y="2448"/>
            <a:chExt cx="3024" cy="1488"/>
          </a:xfrm>
        </p:grpSpPr>
        <p:grpSp>
          <p:nvGrpSpPr>
            <p:cNvPr id="30726" name="Group 239"/>
            <p:cNvGrpSpPr>
              <a:grpSpLocks/>
            </p:cNvGrpSpPr>
            <p:nvPr/>
          </p:nvGrpSpPr>
          <p:grpSpPr bwMode="auto">
            <a:xfrm>
              <a:off x="576" y="2448"/>
              <a:ext cx="3024" cy="1449"/>
              <a:chOff x="768" y="2496"/>
              <a:chExt cx="3024" cy="1449"/>
            </a:xfrm>
          </p:grpSpPr>
          <p:sp>
            <p:nvSpPr>
              <p:cNvPr id="30730" name="Rectangle 10"/>
              <p:cNvSpPr>
                <a:spLocks noChangeArrowheads="1"/>
              </p:cNvSpPr>
              <p:nvPr/>
            </p:nvSpPr>
            <p:spPr bwMode="auto">
              <a:xfrm>
                <a:off x="3288" y="2496"/>
                <a:ext cx="504" cy="2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altLang="zh-CN" sz="2000" b="0">
                    <a:solidFill>
                      <a:srgbClr val="000000"/>
                    </a:solidFill>
                    <a:ea typeface="宋体" pitchFamily="2" charset="-122"/>
                  </a:rPr>
                  <a:t>m(1,6)</a:t>
                </a:r>
                <a:endParaRPr lang="zh-CN" altLang="en-US" sz="2000" b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30731" name="Rectangle 9"/>
              <p:cNvSpPr>
                <a:spLocks noChangeArrowheads="1"/>
              </p:cNvSpPr>
              <p:nvPr/>
            </p:nvSpPr>
            <p:spPr bwMode="auto">
              <a:xfrm>
                <a:off x="2784" y="2496"/>
                <a:ext cx="504" cy="2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altLang="zh-CN" sz="2000" b="0">
                    <a:solidFill>
                      <a:srgbClr val="000000"/>
                    </a:solidFill>
                    <a:ea typeface="宋体" pitchFamily="2" charset="-122"/>
                  </a:rPr>
                  <a:t>m(1,5)</a:t>
                </a:r>
                <a:endParaRPr lang="zh-CN" altLang="en-US" sz="2000" b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30732" name="Rectangle 8"/>
              <p:cNvSpPr>
                <a:spLocks noChangeArrowheads="1"/>
              </p:cNvSpPr>
              <p:nvPr/>
            </p:nvSpPr>
            <p:spPr bwMode="auto">
              <a:xfrm>
                <a:off x="2280" y="2496"/>
                <a:ext cx="504" cy="2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altLang="zh-CN" sz="2000" b="0">
                    <a:solidFill>
                      <a:srgbClr val="000000"/>
                    </a:solidFill>
                    <a:ea typeface="宋体" pitchFamily="2" charset="-122"/>
                  </a:rPr>
                  <a:t>m(1,4)</a:t>
                </a:r>
                <a:endParaRPr lang="zh-CN" altLang="en-US" sz="2000" b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30733" name="Rectangle 7"/>
              <p:cNvSpPr>
                <a:spLocks noChangeArrowheads="1"/>
              </p:cNvSpPr>
              <p:nvPr/>
            </p:nvSpPr>
            <p:spPr bwMode="auto">
              <a:xfrm>
                <a:off x="1776" y="2496"/>
                <a:ext cx="504" cy="2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altLang="zh-CN" sz="2000" b="0" dirty="0">
                    <a:solidFill>
                      <a:srgbClr val="000000"/>
                    </a:solidFill>
                    <a:ea typeface="宋体" pitchFamily="2" charset="-122"/>
                  </a:rPr>
                  <a:t>m(1,3)</a:t>
                </a:r>
                <a:endParaRPr lang="zh-CN" altLang="en-US" sz="2000" b="0" dirty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30734" name="Rectangle 6"/>
              <p:cNvSpPr>
                <a:spLocks noChangeArrowheads="1"/>
              </p:cNvSpPr>
              <p:nvPr/>
            </p:nvSpPr>
            <p:spPr bwMode="auto">
              <a:xfrm>
                <a:off x="1272" y="2496"/>
                <a:ext cx="504" cy="2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altLang="zh-CN" sz="2000" b="0">
                    <a:solidFill>
                      <a:srgbClr val="000000"/>
                    </a:solidFill>
                    <a:ea typeface="宋体" pitchFamily="2" charset="-122"/>
                  </a:rPr>
                  <a:t>m(1,2)</a:t>
                </a:r>
              </a:p>
            </p:txBody>
          </p:sp>
          <p:sp>
            <p:nvSpPr>
              <p:cNvPr id="30735" name="Rectangle 5"/>
              <p:cNvSpPr>
                <a:spLocks noChangeArrowheads="1"/>
              </p:cNvSpPr>
              <p:nvPr/>
            </p:nvSpPr>
            <p:spPr bwMode="auto">
              <a:xfrm>
                <a:off x="768" y="2496"/>
                <a:ext cx="504" cy="2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altLang="zh-CN" sz="2000" b="0">
                    <a:solidFill>
                      <a:srgbClr val="000000"/>
                    </a:solidFill>
                    <a:ea typeface="宋体" pitchFamily="2" charset="-122"/>
                  </a:rPr>
                  <a:t>m(1,1)</a:t>
                </a:r>
              </a:p>
            </p:txBody>
          </p:sp>
          <p:sp>
            <p:nvSpPr>
              <p:cNvPr id="30736" name="Line 12"/>
              <p:cNvSpPr>
                <a:spLocks noChangeShapeType="1"/>
              </p:cNvSpPr>
              <p:nvPr/>
            </p:nvSpPr>
            <p:spPr bwMode="auto">
              <a:xfrm>
                <a:off x="768" y="2745"/>
                <a:ext cx="3024" cy="0"/>
              </a:xfrm>
              <a:prstGeom prst="line">
                <a:avLst/>
              </a:prstGeom>
              <a:noFill/>
              <a:ln w="12700" cap="sq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737" name="Line 13"/>
              <p:cNvSpPr>
                <a:spLocks noChangeShapeType="1"/>
              </p:cNvSpPr>
              <p:nvPr/>
            </p:nvSpPr>
            <p:spPr bwMode="auto">
              <a:xfrm>
                <a:off x="768" y="2496"/>
                <a:ext cx="0" cy="249"/>
              </a:xfrm>
              <a:prstGeom prst="line">
                <a:avLst/>
              </a:prstGeom>
              <a:noFill/>
              <a:ln w="12700" cap="sq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738" name="Line 14"/>
              <p:cNvSpPr>
                <a:spLocks noChangeShapeType="1"/>
              </p:cNvSpPr>
              <p:nvPr/>
            </p:nvSpPr>
            <p:spPr bwMode="auto">
              <a:xfrm>
                <a:off x="1272" y="2496"/>
                <a:ext cx="0" cy="249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739" name="Line 15"/>
              <p:cNvSpPr>
                <a:spLocks noChangeShapeType="1"/>
              </p:cNvSpPr>
              <p:nvPr/>
            </p:nvSpPr>
            <p:spPr bwMode="auto">
              <a:xfrm>
                <a:off x="1776" y="2496"/>
                <a:ext cx="0" cy="249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740" name="Line 16"/>
              <p:cNvSpPr>
                <a:spLocks noChangeShapeType="1"/>
              </p:cNvSpPr>
              <p:nvPr/>
            </p:nvSpPr>
            <p:spPr bwMode="auto">
              <a:xfrm>
                <a:off x="2280" y="2496"/>
                <a:ext cx="0" cy="249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741" name="Line 17"/>
              <p:cNvSpPr>
                <a:spLocks noChangeShapeType="1"/>
              </p:cNvSpPr>
              <p:nvPr/>
            </p:nvSpPr>
            <p:spPr bwMode="auto">
              <a:xfrm>
                <a:off x="2784" y="2496"/>
                <a:ext cx="0" cy="249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742" name="Line 18"/>
              <p:cNvSpPr>
                <a:spLocks noChangeShapeType="1"/>
              </p:cNvSpPr>
              <p:nvPr/>
            </p:nvSpPr>
            <p:spPr bwMode="auto">
              <a:xfrm>
                <a:off x="3288" y="2496"/>
                <a:ext cx="0" cy="249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743" name="Line 19"/>
              <p:cNvSpPr>
                <a:spLocks noChangeShapeType="1"/>
              </p:cNvSpPr>
              <p:nvPr/>
            </p:nvSpPr>
            <p:spPr bwMode="auto">
              <a:xfrm>
                <a:off x="3792" y="2496"/>
                <a:ext cx="0" cy="249"/>
              </a:xfrm>
              <a:prstGeom prst="line">
                <a:avLst/>
              </a:prstGeom>
              <a:noFill/>
              <a:ln w="12700" cap="sq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744" name="Line 11"/>
              <p:cNvSpPr>
                <a:spLocks noChangeShapeType="1"/>
              </p:cNvSpPr>
              <p:nvPr/>
            </p:nvSpPr>
            <p:spPr bwMode="auto">
              <a:xfrm>
                <a:off x="768" y="2496"/>
                <a:ext cx="3024" cy="0"/>
              </a:xfrm>
              <a:prstGeom prst="line">
                <a:avLst/>
              </a:prstGeom>
              <a:noFill/>
              <a:ln w="12700" cap="sq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745" name="Rectangle 32"/>
              <p:cNvSpPr>
                <a:spLocks noChangeArrowheads="1"/>
              </p:cNvSpPr>
              <p:nvPr/>
            </p:nvSpPr>
            <p:spPr bwMode="auto">
              <a:xfrm>
                <a:off x="3288" y="2736"/>
                <a:ext cx="504" cy="2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altLang="zh-CN" sz="2000" b="0">
                    <a:solidFill>
                      <a:srgbClr val="000000"/>
                    </a:solidFill>
                    <a:ea typeface="宋体" pitchFamily="2" charset="-122"/>
                  </a:rPr>
                  <a:t>m(2,6)</a:t>
                </a:r>
                <a:endParaRPr lang="zh-CN" altLang="en-US" sz="2000" b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30746" name="Rectangle 33"/>
              <p:cNvSpPr>
                <a:spLocks noChangeArrowheads="1"/>
              </p:cNvSpPr>
              <p:nvPr/>
            </p:nvSpPr>
            <p:spPr bwMode="auto">
              <a:xfrm>
                <a:off x="2784" y="2736"/>
                <a:ext cx="504" cy="2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altLang="zh-CN" sz="2000">
                    <a:solidFill>
                      <a:schemeClr val="folHlink"/>
                    </a:solidFill>
                    <a:ea typeface="宋体" pitchFamily="2" charset="-122"/>
                  </a:rPr>
                  <a:t>m(2,5)</a:t>
                </a:r>
                <a:endParaRPr lang="zh-CN" altLang="en-US" sz="2000">
                  <a:solidFill>
                    <a:schemeClr val="folHlink"/>
                  </a:solidFill>
                  <a:ea typeface="宋体" pitchFamily="2" charset="-122"/>
                </a:endParaRPr>
              </a:p>
            </p:txBody>
          </p:sp>
          <p:sp>
            <p:nvSpPr>
              <p:cNvPr id="30747" name="Rectangle 34"/>
              <p:cNvSpPr>
                <a:spLocks noChangeArrowheads="1"/>
              </p:cNvSpPr>
              <p:nvPr/>
            </p:nvSpPr>
            <p:spPr bwMode="auto">
              <a:xfrm>
                <a:off x="2280" y="2736"/>
                <a:ext cx="504" cy="249"/>
              </a:xfrm>
              <a:prstGeom prst="rect">
                <a:avLst/>
              </a:prstGeom>
              <a:solidFill>
                <a:srgbClr val="F5DC7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altLang="zh-CN" sz="2000" b="0">
                    <a:solidFill>
                      <a:srgbClr val="000000"/>
                    </a:solidFill>
                    <a:ea typeface="宋体" pitchFamily="2" charset="-122"/>
                  </a:rPr>
                  <a:t>m(2,4)</a:t>
                </a:r>
                <a:endParaRPr lang="zh-CN" altLang="en-US" sz="2000" b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30748" name="Rectangle 35"/>
              <p:cNvSpPr>
                <a:spLocks noChangeArrowheads="1"/>
              </p:cNvSpPr>
              <p:nvPr/>
            </p:nvSpPr>
            <p:spPr bwMode="auto">
              <a:xfrm>
                <a:off x="1776" y="2736"/>
                <a:ext cx="504" cy="249"/>
              </a:xfrm>
              <a:prstGeom prst="rect">
                <a:avLst/>
              </a:prstGeom>
              <a:solidFill>
                <a:srgbClr val="F5DC7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altLang="zh-CN" sz="2000" b="0">
                    <a:solidFill>
                      <a:srgbClr val="000000"/>
                    </a:solidFill>
                    <a:ea typeface="宋体" pitchFamily="2" charset="-122"/>
                  </a:rPr>
                  <a:t>m(2,3)</a:t>
                </a:r>
                <a:endParaRPr lang="zh-CN" altLang="en-US" sz="2000" b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30749" name="Rectangle 36"/>
              <p:cNvSpPr>
                <a:spLocks noChangeArrowheads="1"/>
              </p:cNvSpPr>
              <p:nvPr/>
            </p:nvSpPr>
            <p:spPr bwMode="auto">
              <a:xfrm>
                <a:off x="1272" y="2736"/>
                <a:ext cx="504" cy="249"/>
              </a:xfrm>
              <a:prstGeom prst="rect">
                <a:avLst/>
              </a:prstGeom>
              <a:solidFill>
                <a:srgbClr val="F5DC7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altLang="zh-CN" sz="2000" b="0">
                    <a:solidFill>
                      <a:srgbClr val="000000"/>
                    </a:solidFill>
                    <a:ea typeface="宋体" pitchFamily="2" charset="-122"/>
                  </a:rPr>
                  <a:t>m(2,2)</a:t>
                </a:r>
              </a:p>
            </p:txBody>
          </p:sp>
          <p:sp>
            <p:nvSpPr>
              <p:cNvPr id="30750" name="Rectangle 37"/>
              <p:cNvSpPr>
                <a:spLocks noChangeArrowheads="1"/>
              </p:cNvSpPr>
              <p:nvPr/>
            </p:nvSpPr>
            <p:spPr bwMode="auto">
              <a:xfrm>
                <a:off x="768" y="2736"/>
                <a:ext cx="504" cy="2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altLang="zh-CN" sz="2000" b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30751" name="Line 39"/>
              <p:cNvSpPr>
                <a:spLocks noChangeShapeType="1"/>
              </p:cNvSpPr>
              <p:nvPr/>
            </p:nvSpPr>
            <p:spPr bwMode="auto">
              <a:xfrm>
                <a:off x="768" y="2736"/>
                <a:ext cx="0" cy="249"/>
              </a:xfrm>
              <a:prstGeom prst="line">
                <a:avLst/>
              </a:prstGeom>
              <a:noFill/>
              <a:ln w="28575" cap="sq">
                <a:noFill/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752" name="Line 41"/>
              <p:cNvSpPr>
                <a:spLocks noChangeShapeType="1"/>
              </p:cNvSpPr>
              <p:nvPr/>
            </p:nvSpPr>
            <p:spPr bwMode="auto">
              <a:xfrm>
                <a:off x="1776" y="2736"/>
                <a:ext cx="0" cy="249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753" name="Line 42"/>
              <p:cNvSpPr>
                <a:spLocks noChangeShapeType="1"/>
              </p:cNvSpPr>
              <p:nvPr/>
            </p:nvSpPr>
            <p:spPr bwMode="auto">
              <a:xfrm>
                <a:off x="2280" y="2736"/>
                <a:ext cx="0" cy="249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754" name="Line 43"/>
              <p:cNvSpPr>
                <a:spLocks noChangeShapeType="1"/>
              </p:cNvSpPr>
              <p:nvPr/>
            </p:nvSpPr>
            <p:spPr bwMode="auto">
              <a:xfrm>
                <a:off x="2784" y="2736"/>
                <a:ext cx="0" cy="249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755" name="Line 44"/>
              <p:cNvSpPr>
                <a:spLocks noChangeShapeType="1"/>
              </p:cNvSpPr>
              <p:nvPr/>
            </p:nvSpPr>
            <p:spPr bwMode="auto">
              <a:xfrm>
                <a:off x="3288" y="2736"/>
                <a:ext cx="0" cy="249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756" name="Line 45"/>
              <p:cNvSpPr>
                <a:spLocks noChangeShapeType="1"/>
              </p:cNvSpPr>
              <p:nvPr/>
            </p:nvSpPr>
            <p:spPr bwMode="auto">
              <a:xfrm>
                <a:off x="3792" y="2736"/>
                <a:ext cx="0" cy="249"/>
              </a:xfrm>
              <a:prstGeom prst="line">
                <a:avLst/>
              </a:prstGeom>
              <a:noFill/>
              <a:ln w="12700" cap="sq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757" name="Line 54"/>
              <p:cNvSpPr>
                <a:spLocks noChangeShapeType="1"/>
              </p:cNvSpPr>
              <p:nvPr/>
            </p:nvSpPr>
            <p:spPr bwMode="auto">
              <a:xfrm>
                <a:off x="1272" y="2985"/>
                <a:ext cx="2520" cy="0"/>
              </a:xfrm>
              <a:prstGeom prst="line">
                <a:avLst/>
              </a:prstGeom>
              <a:noFill/>
              <a:ln w="12700" cap="sq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758" name="Line 58"/>
              <p:cNvSpPr>
                <a:spLocks noChangeShapeType="1"/>
              </p:cNvSpPr>
              <p:nvPr/>
            </p:nvSpPr>
            <p:spPr bwMode="auto">
              <a:xfrm>
                <a:off x="1272" y="2736"/>
                <a:ext cx="0" cy="249"/>
              </a:xfrm>
              <a:prstGeom prst="line">
                <a:avLst/>
              </a:prstGeom>
              <a:noFill/>
              <a:ln w="12700" cap="sq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759" name="Line 47"/>
              <p:cNvSpPr>
                <a:spLocks noChangeShapeType="1"/>
              </p:cNvSpPr>
              <p:nvPr/>
            </p:nvSpPr>
            <p:spPr bwMode="auto">
              <a:xfrm>
                <a:off x="768" y="2736"/>
                <a:ext cx="504" cy="0"/>
              </a:xfrm>
              <a:prstGeom prst="line">
                <a:avLst/>
              </a:prstGeom>
              <a:noFill/>
              <a:ln w="28575" cap="sq">
                <a:noFill/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760" name="Line 53"/>
              <p:cNvSpPr>
                <a:spLocks noChangeShapeType="1"/>
              </p:cNvSpPr>
              <p:nvPr/>
            </p:nvSpPr>
            <p:spPr bwMode="auto">
              <a:xfrm>
                <a:off x="1272" y="2736"/>
                <a:ext cx="2520" cy="0"/>
              </a:xfrm>
              <a:prstGeom prst="line">
                <a:avLst/>
              </a:prstGeom>
              <a:noFill/>
              <a:ln w="12700" cap="sq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761" name="Line 38"/>
              <p:cNvSpPr>
                <a:spLocks noChangeShapeType="1"/>
              </p:cNvSpPr>
              <p:nvPr/>
            </p:nvSpPr>
            <p:spPr bwMode="auto">
              <a:xfrm>
                <a:off x="768" y="2985"/>
                <a:ext cx="504" cy="0"/>
              </a:xfrm>
              <a:prstGeom prst="line">
                <a:avLst/>
              </a:prstGeom>
              <a:noFill/>
              <a:ln w="28575" cap="sq">
                <a:noFill/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762" name="Rectangle 61"/>
              <p:cNvSpPr>
                <a:spLocks noChangeArrowheads="1"/>
              </p:cNvSpPr>
              <p:nvPr/>
            </p:nvSpPr>
            <p:spPr bwMode="auto">
              <a:xfrm>
                <a:off x="3288" y="2976"/>
                <a:ext cx="504" cy="2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altLang="zh-CN" sz="2000" b="0">
                    <a:solidFill>
                      <a:srgbClr val="000000"/>
                    </a:solidFill>
                    <a:ea typeface="宋体" pitchFamily="2" charset="-122"/>
                  </a:rPr>
                  <a:t>m(3,6)</a:t>
                </a:r>
                <a:endParaRPr lang="zh-CN" altLang="en-US" sz="2000" b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30763" name="Rectangle 62"/>
              <p:cNvSpPr>
                <a:spLocks noChangeArrowheads="1"/>
              </p:cNvSpPr>
              <p:nvPr/>
            </p:nvSpPr>
            <p:spPr bwMode="auto">
              <a:xfrm>
                <a:off x="2784" y="2976"/>
                <a:ext cx="504" cy="249"/>
              </a:xfrm>
              <a:prstGeom prst="rect">
                <a:avLst/>
              </a:prstGeom>
              <a:solidFill>
                <a:srgbClr val="F5DC7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altLang="zh-CN" sz="2000" b="0">
                    <a:solidFill>
                      <a:srgbClr val="000000"/>
                    </a:solidFill>
                    <a:ea typeface="宋体" pitchFamily="2" charset="-122"/>
                  </a:rPr>
                  <a:t>m(3,5)</a:t>
                </a:r>
                <a:endParaRPr lang="zh-CN" altLang="en-US" sz="2000" b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30764" name="Rectangle 63"/>
              <p:cNvSpPr>
                <a:spLocks noChangeArrowheads="1"/>
              </p:cNvSpPr>
              <p:nvPr/>
            </p:nvSpPr>
            <p:spPr bwMode="auto">
              <a:xfrm>
                <a:off x="2280" y="2976"/>
                <a:ext cx="504" cy="2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altLang="zh-CN" sz="2000" b="0">
                    <a:solidFill>
                      <a:srgbClr val="000000"/>
                    </a:solidFill>
                    <a:ea typeface="宋体" pitchFamily="2" charset="-122"/>
                  </a:rPr>
                  <a:t>m(3,4)</a:t>
                </a:r>
                <a:endParaRPr lang="zh-CN" altLang="en-US" sz="2000" b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30765" name="Rectangle 64"/>
              <p:cNvSpPr>
                <a:spLocks noChangeArrowheads="1"/>
              </p:cNvSpPr>
              <p:nvPr/>
            </p:nvSpPr>
            <p:spPr bwMode="auto">
              <a:xfrm>
                <a:off x="1776" y="2976"/>
                <a:ext cx="504" cy="2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altLang="zh-CN" sz="2000" b="0">
                    <a:solidFill>
                      <a:srgbClr val="000000"/>
                    </a:solidFill>
                    <a:ea typeface="宋体" pitchFamily="2" charset="-122"/>
                  </a:rPr>
                  <a:t>m(3,3)</a:t>
                </a:r>
                <a:endParaRPr lang="zh-CN" altLang="en-US" sz="2000" b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30766" name="Rectangle 65"/>
              <p:cNvSpPr>
                <a:spLocks noChangeArrowheads="1"/>
              </p:cNvSpPr>
              <p:nvPr/>
            </p:nvSpPr>
            <p:spPr bwMode="auto">
              <a:xfrm>
                <a:off x="1272" y="2976"/>
                <a:ext cx="504" cy="2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altLang="zh-CN" sz="2000" b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30767" name="Rectangle 66"/>
              <p:cNvSpPr>
                <a:spLocks noChangeArrowheads="1"/>
              </p:cNvSpPr>
              <p:nvPr/>
            </p:nvSpPr>
            <p:spPr bwMode="auto">
              <a:xfrm>
                <a:off x="768" y="2976"/>
                <a:ext cx="504" cy="2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altLang="zh-CN" sz="2000" b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30768" name="Line 67"/>
              <p:cNvSpPr>
                <a:spLocks noChangeShapeType="1"/>
              </p:cNvSpPr>
              <p:nvPr/>
            </p:nvSpPr>
            <p:spPr bwMode="auto">
              <a:xfrm>
                <a:off x="768" y="2976"/>
                <a:ext cx="0" cy="249"/>
              </a:xfrm>
              <a:prstGeom prst="line">
                <a:avLst/>
              </a:prstGeom>
              <a:noFill/>
              <a:ln w="28575" cap="sq">
                <a:noFill/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769" name="Line 68"/>
              <p:cNvSpPr>
                <a:spLocks noChangeShapeType="1"/>
              </p:cNvSpPr>
              <p:nvPr/>
            </p:nvSpPr>
            <p:spPr bwMode="auto">
              <a:xfrm>
                <a:off x="1776" y="2976"/>
                <a:ext cx="0" cy="249"/>
              </a:xfrm>
              <a:prstGeom prst="line">
                <a:avLst/>
              </a:prstGeom>
              <a:noFill/>
              <a:ln w="12700" cap="sq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770" name="Line 69"/>
              <p:cNvSpPr>
                <a:spLocks noChangeShapeType="1"/>
              </p:cNvSpPr>
              <p:nvPr/>
            </p:nvSpPr>
            <p:spPr bwMode="auto">
              <a:xfrm>
                <a:off x="2280" y="2976"/>
                <a:ext cx="0" cy="249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771" name="Line 70"/>
              <p:cNvSpPr>
                <a:spLocks noChangeShapeType="1"/>
              </p:cNvSpPr>
              <p:nvPr/>
            </p:nvSpPr>
            <p:spPr bwMode="auto">
              <a:xfrm>
                <a:off x="2784" y="2976"/>
                <a:ext cx="0" cy="249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772" name="Line 71"/>
              <p:cNvSpPr>
                <a:spLocks noChangeShapeType="1"/>
              </p:cNvSpPr>
              <p:nvPr/>
            </p:nvSpPr>
            <p:spPr bwMode="auto">
              <a:xfrm>
                <a:off x="3288" y="2976"/>
                <a:ext cx="0" cy="249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773" name="Line 72"/>
              <p:cNvSpPr>
                <a:spLocks noChangeShapeType="1"/>
              </p:cNvSpPr>
              <p:nvPr/>
            </p:nvSpPr>
            <p:spPr bwMode="auto">
              <a:xfrm>
                <a:off x="3792" y="2976"/>
                <a:ext cx="0" cy="249"/>
              </a:xfrm>
              <a:prstGeom prst="line">
                <a:avLst/>
              </a:prstGeom>
              <a:noFill/>
              <a:ln w="12700" cap="sq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774" name="Line 75"/>
              <p:cNvSpPr>
                <a:spLocks noChangeShapeType="1"/>
              </p:cNvSpPr>
              <p:nvPr/>
            </p:nvSpPr>
            <p:spPr bwMode="auto">
              <a:xfrm>
                <a:off x="1272" y="2976"/>
                <a:ext cx="504" cy="0"/>
              </a:xfrm>
              <a:prstGeom prst="line">
                <a:avLst/>
              </a:prstGeom>
              <a:noFill/>
              <a:ln w="28575">
                <a:noFill/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775" name="Line 76"/>
              <p:cNvSpPr>
                <a:spLocks noChangeShapeType="1"/>
              </p:cNvSpPr>
              <p:nvPr/>
            </p:nvSpPr>
            <p:spPr bwMode="auto">
              <a:xfrm>
                <a:off x="1272" y="3225"/>
                <a:ext cx="504" cy="0"/>
              </a:xfrm>
              <a:prstGeom prst="line">
                <a:avLst/>
              </a:prstGeom>
              <a:noFill/>
              <a:ln w="28575">
                <a:noFill/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776" name="Line 77"/>
              <p:cNvSpPr>
                <a:spLocks noChangeShapeType="1"/>
              </p:cNvSpPr>
              <p:nvPr/>
            </p:nvSpPr>
            <p:spPr bwMode="auto">
              <a:xfrm>
                <a:off x="768" y="2976"/>
                <a:ext cx="504" cy="0"/>
              </a:xfrm>
              <a:prstGeom prst="line">
                <a:avLst/>
              </a:prstGeom>
              <a:noFill/>
              <a:ln w="28575" cap="sq">
                <a:noFill/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777" name="Line 78"/>
              <p:cNvSpPr>
                <a:spLocks noChangeShapeType="1"/>
              </p:cNvSpPr>
              <p:nvPr/>
            </p:nvSpPr>
            <p:spPr bwMode="auto">
              <a:xfrm>
                <a:off x="768" y="3225"/>
                <a:ext cx="504" cy="0"/>
              </a:xfrm>
              <a:prstGeom prst="line">
                <a:avLst/>
              </a:prstGeom>
              <a:noFill/>
              <a:ln w="28575" cap="sq">
                <a:noFill/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778" name="Line 73"/>
              <p:cNvSpPr>
                <a:spLocks noChangeShapeType="1"/>
              </p:cNvSpPr>
              <p:nvPr/>
            </p:nvSpPr>
            <p:spPr bwMode="auto">
              <a:xfrm>
                <a:off x="1776" y="2976"/>
                <a:ext cx="2016" cy="0"/>
              </a:xfrm>
              <a:prstGeom prst="line">
                <a:avLst/>
              </a:prstGeom>
              <a:noFill/>
              <a:ln w="12700" cap="sq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779" name="Line 79"/>
              <p:cNvSpPr>
                <a:spLocks noChangeShapeType="1"/>
              </p:cNvSpPr>
              <p:nvPr/>
            </p:nvSpPr>
            <p:spPr bwMode="auto">
              <a:xfrm>
                <a:off x="1776" y="3225"/>
                <a:ext cx="2016" cy="0"/>
              </a:xfrm>
              <a:prstGeom prst="line">
                <a:avLst/>
              </a:prstGeom>
              <a:noFill/>
              <a:ln w="12700" cap="sq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780" name="Rectangle 84"/>
              <p:cNvSpPr>
                <a:spLocks noChangeArrowheads="1"/>
              </p:cNvSpPr>
              <p:nvPr/>
            </p:nvSpPr>
            <p:spPr bwMode="auto">
              <a:xfrm>
                <a:off x="3288" y="3216"/>
                <a:ext cx="504" cy="2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altLang="zh-CN" sz="2000" b="0">
                    <a:solidFill>
                      <a:srgbClr val="000000"/>
                    </a:solidFill>
                    <a:ea typeface="宋体" pitchFamily="2" charset="-122"/>
                  </a:rPr>
                  <a:t>m(4,6)</a:t>
                </a:r>
                <a:endParaRPr lang="zh-CN" altLang="en-US" sz="2000" b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30781" name="Rectangle 85"/>
              <p:cNvSpPr>
                <a:spLocks noChangeArrowheads="1"/>
              </p:cNvSpPr>
              <p:nvPr/>
            </p:nvSpPr>
            <p:spPr bwMode="auto">
              <a:xfrm>
                <a:off x="2784" y="3216"/>
                <a:ext cx="504" cy="249"/>
              </a:xfrm>
              <a:prstGeom prst="rect">
                <a:avLst/>
              </a:prstGeom>
              <a:solidFill>
                <a:srgbClr val="F5DC7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altLang="zh-CN" sz="2000" b="0">
                    <a:solidFill>
                      <a:srgbClr val="000000"/>
                    </a:solidFill>
                    <a:ea typeface="宋体" pitchFamily="2" charset="-122"/>
                  </a:rPr>
                  <a:t>m(4,5)</a:t>
                </a:r>
                <a:endParaRPr lang="zh-CN" altLang="en-US" sz="2000" b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30782" name="Rectangle 86"/>
              <p:cNvSpPr>
                <a:spLocks noChangeArrowheads="1"/>
              </p:cNvSpPr>
              <p:nvPr/>
            </p:nvSpPr>
            <p:spPr bwMode="auto">
              <a:xfrm>
                <a:off x="2280" y="3216"/>
                <a:ext cx="504" cy="2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altLang="zh-CN" sz="2000" b="0">
                    <a:solidFill>
                      <a:srgbClr val="000000"/>
                    </a:solidFill>
                    <a:ea typeface="宋体" pitchFamily="2" charset="-122"/>
                  </a:rPr>
                  <a:t>m(4,4)</a:t>
                </a:r>
                <a:endParaRPr lang="zh-CN" altLang="en-US" sz="2000" b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30783" name="Rectangle 87"/>
              <p:cNvSpPr>
                <a:spLocks noChangeArrowheads="1"/>
              </p:cNvSpPr>
              <p:nvPr/>
            </p:nvSpPr>
            <p:spPr bwMode="auto">
              <a:xfrm>
                <a:off x="1776" y="3216"/>
                <a:ext cx="504" cy="2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 sz="2000" b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30784" name="Rectangle 88"/>
              <p:cNvSpPr>
                <a:spLocks noChangeArrowheads="1"/>
              </p:cNvSpPr>
              <p:nvPr/>
            </p:nvSpPr>
            <p:spPr bwMode="auto">
              <a:xfrm>
                <a:off x="1272" y="3216"/>
                <a:ext cx="504" cy="2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altLang="zh-CN" sz="2000" b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30785" name="Rectangle 89"/>
              <p:cNvSpPr>
                <a:spLocks noChangeArrowheads="1"/>
              </p:cNvSpPr>
              <p:nvPr/>
            </p:nvSpPr>
            <p:spPr bwMode="auto">
              <a:xfrm>
                <a:off x="768" y="3216"/>
                <a:ext cx="504" cy="2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altLang="zh-CN" sz="2000" b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30786" name="Line 90"/>
              <p:cNvSpPr>
                <a:spLocks noChangeShapeType="1"/>
              </p:cNvSpPr>
              <p:nvPr/>
            </p:nvSpPr>
            <p:spPr bwMode="auto">
              <a:xfrm>
                <a:off x="768" y="3216"/>
                <a:ext cx="0" cy="249"/>
              </a:xfrm>
              <a:prstGeom prst="line">
                <a:avLst/>
              </a:prstGeom>
              <a:noFill/>
              <a:ln w="28575" cap="sq">
                <a:noFill/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787" name="Line 92"/>
              <p:cNvSpPr>
                <a:spLocks noChangeShapeType="1"/>
              </p:cNvSpPr>
              <p:nvPr/>
            </p:nvSpPr>
            <p:spPr bwMode="auto">
              <a:xfrm>
                <a:off x="2280" y="3216"/>
                <a:ext cx="0" cy="249"/>
              </a:xfrm>
              <a:prstGeom prst="line">
                <a:avLst/>
              </a:prstGeom>
              <a:noFill/>
              <a:ln w="12700" cap="sq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788" name="Line 93"/>
              <p:cNvSpPr>
                <a:spLocks noChangeShapeType="1"/>
              </p:cNvSpPr>
              <p:nvPr/>
            </p:nvSpPr>
            <p:spPr bwMode="auto">
              <a:xfrm>
                <a:off x="2784" y="3216"/>
                <a:ext cx="0" cy="249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789" name="Line 94"/>
              <p:cNvSpPr>
                <a:spLocks noChangeShapeType="1"/>
              </p:cNvSpPr>
              <p:nvPr/>
            </p:nvSpPr>
            <p:spPr bwMode="auto">
              <a:xfrm>
                <a:off x="3288" y="3216"/>
                <a:ext cx="0" cy="249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790" name="Line 95"/>
              <p:cNvSpPr>
                <a:spLocks noChangeShapeType="1"/>
              </p:cNvSpPr>
              <p:nvPr/>
            </p:nvSpPr>
            <p:spPr bwMode="auto">
              <a:xfrm>
                <a:off x="3792" y="3216"/>
                <a:ext cx="0" cy="249"/>
              </a:xfrm>
              <a:prstGeom prst="line">
                <a:avLst/>
              </a:prstGeom>
              <a:noFill/>
              <a:ln w="12700" cap="sq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791" name="Line 96"/>
              <p:cNvSpPr>
                <a:spLocks noChangeShapeType="1"/>
              </p:cNvSpPr>
              <p:nvPr/>
            </p:nvSpPr>
            <p:spPr bwMode="auto">
              <a:xfrm>
                <a:off x="1776" y="3216"/>
                <a:ext cx="504" cy="0"/>
              </a:xfrm>
              <a:prstGeom prst="line">
                <a:avLst/>
              </a:prstGeom>
              <a:noFill/>
              <a:ln w="12700">
                <a:noFill/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792" name="Line 98"/>
              <p:cNvSpPr>
                <a:spLocks noChangeShapeType="1"/>
              </p:cNvSpPr>
              <p:nvPr/>
            </p:nvSpPr>
            <p:spPr bwMode="auto">
              <a:xfrm>
                <a:off x="1272" y="3216"/>
                <a:ext cx="504" cy="0"/>
              </a:xfrm>
              <a:prstGeom prst="line">
                <a:avLst/>
              </a:prstGeom>
              <a:noFill/>
              <a:ln w="28575">
                <a:noFill/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793" name="Line 99"/>
              <p:cNvSpPr>
                <a:spLocks noChangeShapeType="1"/>
              </p:cNvSpPr>
              <p:nvPr/>
            </p:nvSpPr>
            <p:spPr bwMode="auto">
              <a:xfrm>
                <a:off x="1272" y="3465"/>
                <a:ext cx="504" cy="0"/>
              </a:xfrm>
              <a:prstGeom prst="line">
                <a:avLst/>
              </a:prstGeom>
              <a:noFill/>
              <a:ln w="28575">
                <a:noFill/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794" name="Line 100"/>
              <p:cNvSpPr>
                <a:spLocks noChangeShapeType="1"/>
              </p:cNvSpPr>
              <p:nvPr/>
            </p:nvSpPr>
            <p:spPr bwMode="auto">
              <a:xfrm>
                <a:off x="768" y="3216"/>
                <a:ext cx="504" cy="0"/>
              </a:xfrm>
              <a:prstGeom prst="line">
                <a:avLst/>
              </a:prstGeom>
              <a:noFill/>
              <a:ln w="28575" cap="sq">
                <a:noFill/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795" name="Line 101"/>
              <p:cNvSpPr>
                <a:spLocks noChangeShapeType="1"/>
              </p:cNvSpPr>
              <p:nvPr/>
            </p:nvSpPr>
            <p:spPr bwMode="auto">
              <a:xfrm>
                <a:off x="768" y="3465"/>
                <a:ext cx="504" cy="0"/>
              </a:xfrm>
              <a:prstGeom prst="line">
                <a:avLst/>
              </a:prstGeom>
              <a:noFill/>
              <a:ln w="28575" cap="sq">
                <a:noFill/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796" name="Line 106"/>
              <p:cNvSpPr>
                <a:spLocks noChangeShapeType="1"/>
              </p:cNvSpPr>
              <p:nvPr/>
            </p:nvSpPr>
            <p:spPr bwMode="auto">
              <a:xfrm>
                <a:off x="2280" y="3465"/>
                <a:ext cx="1512" cy="0"/>
              </a:xfrm>
              <a:prstGeom prst="line">
                <a:avLst/>
              </a:prstGeom>
              <a:noFill/>
              <a:ln w="12700" cap="sq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797" name="Line 97"/>
              <p:cNvSpPr>
                <a:spLocks noChangeShapeType="1"/>
              </p:cNvSpPr>
              <p:nvPr/>
            </p:nvSpPr>
            <p:spPr bwMode="auto">
              <a:xfrm>
                <a:off x="2280" y="3216"/>
                <a:ext cx="1512" cy="0"/>
              </a:xfrm>
              <a:prstGeom prst="line">
                <a:avLst/>
              </a:prstGeom>
              <a:noFill/>
              <a:ln w="12700" cap="sq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798" name="Line 102"/>
              <p:cNvSpPr>
                <a:spLocks noChangeShapeType="1"/>
              </p:cNvSpPr>
              <p:nvPr/>
            </p:nvSpPr>
            <p:spPr bwMode="auto">
              <a:xfrm>
                <a:off x="1776" y="3465"/>
                <a:ext cx="504" cy="0"/>
              </a:xfrm>
              <a:prstGeom prst="line">
                <a:avLst/>
              </a:prstGeom>
              <a:noFill/>
              <a:ln w="28575" cap="sq">
                <a:noFill/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799" name="Rectangle 109"/>
              <p:cNvSpPr>
                <a:spLocks noChangeArrowheads="1"/>
              </p:cNvSpPr>
              <p:nvPr/>
            </p:nvSpPr>
            <p:spPr bwMode="auto">
              <a:xfrm>
                <a:off x="3288" y="3456"/>
                <a:ext cx="504" cy="2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altLang="zh-CN" sz="2000" b="0">
                    <a:solidFill>
                      <a:srgbClr val="000000"/>
                    </a:solidFill>
                    <a:ea typeface="宋体" pitchFamily="2" charset="-122"/>
                  </a:rPr>
                  <a:t>m(5,6)</a:t>
                </a:r>
                <a:endParaRPr lang="zh-CN" altLang="en-US" sz="2000" b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30800" name="Rectangle 110"/>
              <p:cNvSpPr>
                <a:spLocks noChangeArrowheads="1"/>
              </p:cNvSpPr>
              <p:nvPr/>
            </p:nvSpPr>
            <p:spPr bwMode="auto">
              <a:xfrm>
                <a:off x="2784" y="3456"/>
                <a:ext cx="504" cy="249"/>
              </a:xfrm>
              <a:prstGeom prst="rect">
                <a:avLst/>
              </a:prstGeom>
              <a:solidFill>
                <a:srgbClr val="F5DC7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altLang="zh-CN" sz="2000" b="0">
                    <a:solidFill>
                      <a:srgbClr val="000000"/>
                    </a:solidFill>
                    <a:ea typeface="宋体" pitchFamily="2" charset="-122"/>
                  </a:rPr>
                  <a:t>m(5,5)</a:t>
                </a:r>
                <a:endParaRPr lang="zh-CN" altLang="en-US" sz="2000" b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30801" name="Rectangle 111"/>
              <p:cNvSpPr>
                <a:spLocks noChangeArrowheads="1"/>
              </p:cNvSpPr>
              <p:nvPr/>
            </p:nvSpPr>
            <p:spPr bwMode="auto">
              <a:xfrm>
                <a:off x="2280" y="3456"/>
                <a:ext cx="504" cy="2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 sz="2000" b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30802" name="Rectangle 112"/>
              <p:cNvSpPr>
                <a:spLocks noChangeArrowheads="1"/>
              </p:cNvSpPr>
              <p:nvPr/>
            </p:nvSpPr>
            <p:spPr bwMode="auto">
              <a:xfrm>
                <a:off x="1776" y="3456"/>
                <a:ext cx="504" cy="2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 sz="2000" b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30803" name="Rectangle 113"/>
              <p:cNvSpPr>
                <a:spLocks noChangeArrowheads="1"/>
              </p:cNvSpPr>
              <p:nvPr/>
            </p:nvSpPr>
            <p:spPr bwMode="auto">
              <a:xfrm>
                <a:off x="1272" y="3456"/>
                <a:ext cx="504" cy="2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altLang="zh-CN" sz="2000" b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30804" name="Rectangle 114"/>
              <p:cNvSpPr>
                <a:spLocks noChangeArrowheads="1"/>
              </p:cNvSpPr>
              <p:nvPr/>
            </p:nvSpPr>
            <p:spPr bwMode="auto">
              <a:xfrm>
                <a:off x="768" y="3456"/>
                <a:ext cx="504" cy="2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altLang="zh-CN" sz="2000" b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30805" name="Line 115"/>
              <p:cNvSpPr>
                <a:spLocks noChangeShapeType="1"/>
              </p:cNvSpPr>
              <p:nvPr/>
            </p:nvSpPr>
            <p:spPr bwMode="auto">
              <a:xfrm>
                <a:off x="768" y="3456"/>
                <a:ext cx="0" cy="249"/>
              </a:xfrm>
              <a:prstGeom prst="line">
                <a:avLst/>
              </a:prstGeom>
              <a:noFill/>
              <a:ln w="28575" cap="sq">
                <a:noFill/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806" name="Line 117"/>
              <p:cNvSpPr>
                <a:spLocks noChangeShapeType="1"/>
              </p:cNvSpPr>
              <p:nvPr/>
            </p:nvSpPr>
            <p:spPr bwMode="auto">
              <a:xfrm>
                <a:off x="2784" y="3456"/>
                <a:ext cx="0" cy="249"/>
              </a:xfrm>
              <a:prstGeom prst="line">
                <a:avLst/>
              </a:prstGeom>
              <a:noFill/>
              <a:ln w="12700" cap="sq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807" name="Line 118"/>
              <p:cNvSpPr>
                <a:spLocks noChangeShapeType="1"/>
              </p:cNvSpPr>
              <p:nvPr/>
            </p:nvSpPr>
            <p:spPr bwMode="auto">
              <a:xfrm>
                <a:off x="3288" y="3456"/>
                <a:ext cx="0" cy="249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808" name="Line 119"/>
              <p:cNvSpPr>
                <a:spLocks noChangeShapeType="1"/>
              </p:cNvSpPr>
              <p:nvPr/>
            </p:nvSpPr>
            <p:spPr bwMode="auto">
              <a:xfrm>
                <a:off x="3792" y="3456"/>
                <a:ext cx="0" cy="249"/>
              </a:xfrm>
              <a:prstGeom prst="line">
                <a:avLst/>
              </a:prstGeom>
              <a:noFill/>
              <a:ln w="12700" cap="sq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809" name="Line 120"/>
              <p:cNvSpPr>
                <a:spLocks noChangeShapeType="1"/>
              </p:cNvSpPr>
              <p:nvPr/>
            </p:nvSpPr>
            <p:spPr bwMode="auto">
              <a:xfrm>
                <a:off x="1776" y="3456"/>
                <a:ext cx="504" cy="0"/>
              </a:xfrm>
              <a:prstGeom prst="line">
                <a:avLst/>
              </a:prstGeom>
              <a:noFill/>
              <a:ln w="12700">
                <a:noFill/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810" name="Line 122"/>
              <p:cNvSpPr>
                <a:spLocks noChangeShapeType="1"/>
              </p:cNvSpPr>
              <p:nvPr/>
            </p:nvSpPr>
            <p:spPr bwMode="auto">
              <a:xfrm>
                <a:off x="1272" y="3456"/>
                <a:ext cx="504" cy="0"/>
              </a:xfrm>
              <a:prstGeom prst="line">
                <a:avLst/>
              </a:prstGeom>
              <a:noFill/>
              <a:ln w="28575">
                <a:noFill/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811" name="Line 123"/>
              <p:cNvSpPr>
                <a:spLocks noChangeShapeType="1"/>
              </p:cNvSpPr>
              <p:nvPr/>
            </p:nvSpPr>
            <p:spPr bwMode="auto">
              <a:xfrm>
                <a:off x="1272" y="3705"/>
                <a:ext cx="504" cy="0"/>
              </a:xfrm>
              <a:prstGeom prst="line">
                <a:avLst/>
              </a:prstGeom>
              <a:noFill/>
              <a:ln w="28575">
                <a:noFill/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812" name="Line 124"/>
              <p:cNvSpPr>
                <a:spLocks noChangeShapeType="1"/>
              </p:cNvSpPr>
              <p:nvPr/>
            </p:nvSpPr>
            <p:spPr bwMode="auto">
              <a:xfrm>
                <a:off x="768" y="3456"/>
                <a:ext cx="504" cy="0"/>
              </a:xfrm>
              <a:prstGeom prst="line">
                <a:avLst/>
              </a:prstGeom>
              <a:noFill/>
              <a:ln w="28575" cap="sq">
                <a:noFill/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813" name="Line 125"/>
              <p:cNvSpPr>
                <a:spLocks noChangeShapeType="1"/>
              </p:cNvSpPr>
              <p:nvPr/>
            </p:nvSpPr>
            <p:spPr bwMode="auto">
              <a:xfrm>
                <a:off x="768" y="3705"/>
                <a:ext cx="504" cy="0"/>
              </a:xfrm>
              <a:prstGeom prst="line">
                <a:avLst/>
              </a:prstGeom>
              <a:noFill/>
              <a:ln w="28575" cap="sq">
                <a:noFill/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814" name="Line 126"/>
              <p:cNvSpPr>
                <a:spLocks noChangeShapeType="1"/>
              </p:cNvSpPr>
              <p:nvPr/>
            </p:nvSpPr>
            <p:spPr bwMode="auto">
              <a:xfrm>
                <a:off x="1776" y="3705"/>
                <a:ext cx="504" cy="0"/>
              </a:xfrm>
              <a:prstGeom prst="line">
                <a:avLst/>
              </a:prstGeom>
              <a:noFill/>
              <a:ln w="28575" cap="sq">
                <a:noFill/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815" name="Line 129"/>
              <p:cNvSpPr>
                <a:spLocks noChangeShapeType="1"/>
              </p:cNvSpPr>
              <p:nvPr/>
            </p:nvSpPr>
            <p:spPr bwMode="auto">
              <a:xfrm>
                <a:off x="2784" y="3456"/>
                <a:ext cx="1008" cy="0"/>
              </a:xfrm>
              <a:prstGeom prst="line">
                <a:avLst/>
              </a:prstGeom>
              <a:noFill/>
              <a:ln w="12700" cap="sq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816" name="Line 130"/>
              <p:cNvSpPr>
                <a:spLocks noChangeShapeType="1"/>
              </p:cNvSpPr>
              <p:nvPr/>
            </p:nvSpPr>
            <p:spPr bwMode="auto">
              <a:xfrm>
                <a:off x="2784" y="3705"/>
                <a:ext cx="1008" cy="0"/>
              </a:xfrm>
              <a:prstGeom prst="line">
                <a:avLst/>
              </a:prstGeom>
              <a:noFill/>
              <a:ln w="12700" cap="sq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817" name="Line 121"/>
              <p:cNvSpPr>
                <a:spLocks noChangeShapeType="1"/>
              </p:cNvSpPr>
              <p:nvPr/>
            </p:nvSpPr>
            <p:spPr bwMode="auto">
              <a:xfrm>
                <a:off x="2280" y="3456"/>
                <a:ext cx="504" cy="0"/>
              </a:xfrm>
              <a:prstGeom prst="line">
                <a:avLst/>
              </a:prstGeom>
              <a:noFill/>
              <a:ln w="28575" cap="sq">
                <a:noFill/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818" name="Line 127"/>
              <p:cNvSpPr>
                <a:spLocks noChangeShapeType="1"/>
              </p:cNvSpPr>
              <p:nvPr/>
            </p:nvSpPr>
            <p:spPr bwMode="auto">
              <a:xfrm>
                <a:off x="2280" y="3705"/>
                <a:ext cx="504" cy="0"/>
              </a:xfrm>
              <a:prstGeom prst="line">
                <a:avLst/>
              </a:prstGeom>
              <a:noFill/>
              <a:ln w="28575" cap="sq">
                <a:noFill/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819" name="Rectangle 133"/>
              <p:cNvSpPr>
                <a:spLocks noChangeArrowheads="1"/>
              </p:cNvSpPr>
              <p:nvPr/>
            </p:nvSpPr>
            <p:spPr bwMode="auto">
              <a:xfrm>
                <a:off x="3288" y="3696"/>
                <a:ext cx="504" cy="2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altLang="zh-CN" sz="2000" b="0">
                    <a:solidFill>
                      <a:srgbClr val="000000"/>
                    </a:solidFill>
                    <a:ea typeface="宋体" pitchFamily="2" charset="-122"/>
                  </a:rPr>
                  <a:t>m(6,6)</a:t>
                </a:r>
                <a:endParaRPr lang="zh-CN" altLang="en-US" sz="2000" b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30820" name="Rectangle 134"/>
              <p:cNvSpPr>
                <a:spLocks noChangeArrowheads="1"/>
              </p:cNvSpPr>
              <p:nvPr/>
            </p:nvSpPr>
            <p:spPr bwMode="auto">
              <a:xfrm>
                <a:off x="2784" y="3696"/>
                <a:ext cx="504" cy="2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 sz="2000" b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30821" name="Rectangle 135"/>
              <p:cNvSpPr>
                <a:spLocks noChangeArrowheads="1"/>
              </p:cNvSpPr>
              <p:nvPr/>
            </p:nvSpPr>
            <p:spPr bwMode="auto">
              <a:xfrm>
                <a:off x="2280" y="3696"/>
                <a:ext cx="504" cy="2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 sz="2000" b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30822" name="Rectangle 136"/>
              <p:cNvSpPr>
                <a:spLocks noChangeArrowheads="1"/>
              </p:cNvSpPr>
              <p:nvPr/>
            </p:nvSpPr>
            <p:spPr bwMode="auto">
              <a:xfrm>
                <a:off x="1776" y="3696"/>
                <a:ext cx="504" cy="2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 sz="2000" b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30823" name="Rectangle 137"/>
              <p:cNvSpPr>
                <a:spLocks noChangeArrowheads="1"/>
              </p:cNvSpPr>
              <p:nvPr/>
            </p:nvSpPr>
            <p:spPr bwMode="auto">
              <a:xfrm>
                <a:off x="1272" y="3696"/>
                <a:ext cx="504" cy="2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altLang="zh-CN" sz="2000" b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30824" name="Rectangle 138"/>
              <p:cNvSpPr>
                <a:spLocks noChangeArrowheads="1"/>
              </p:cNvSpPr>
              <p:nvPr/>
            </p:nvSpPr>
            <p:spPr bwMode="auto">
              <a:xfrm>
                <a:off x="768" y="3696"/>
                <a:ext cx="504" cy="2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altLang="zh-CN" sz="2000" b="0">
                  <a:solidFill>
                    <a:srgbClr val="000000"/>
                  </a:solidFill>
                  <a:ea typeface="宋体" pitchFamily="2" charset="-122"/>
                </a:endParaRPr>
              </a:p>
            </p:txBody>
          </p:sp>
          <p:sp>
            <p:nvSpPr>
              <p:cNvPr id="30825" name="Line 139"/>
              <p:cNvSpPr>
                <a:spLocks noChangeShapeType="1"/>
              </p:cNvSpPr>
              <p:nvPr/>
            </p:nvSpPr>
            <p:spPr bwMode="auto">
              <a:xfrm>
                <a:off x="768" y="3696"/>
                <a:ext cx="0" cy="249"/>
              </a:xfrm>
              <a:prstGeom prst="line">
                <a:avLst/>
              </a:prstGeom>
              <a:noFill/>
              <a:ln w="28575" cap="sq">
                <a:noFill/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826" name="Line 142"/>
              <p:cNvSpPr>
                <a:spLocks noChangeShapeType="1"/>
              </p:cNvSpPr>
              <p:nvPr/>
            </p:nvSpPr>
            <p:spPr bwMode="auto">
              <a:xfrm>
                <a:off x="3288" y="3696"/>
                <a:ext cx="0" cy="249"/>
              </a:xfrm>
              <a:prstGeom prst="line">
                <a:avLst/>
              </a:prstGeom>
              <a:noFill/>
              <a:ln w="12700" cap="sq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827" name="Line 143"/>
              <p:cNvSpPr>
                <a:spLocks noChangeShapeType="1"/>
              </p:cNvSpPr>
              <p:nvPr/>
            </p:nvSpPr>
            <p:spPr bwMode="auto">
              <a:xfrm>
                <a:off x="3792" y="3696"/>
                <a:ext cx="0" cy="249"/>
              </a:xfrm>
              <a:prstGeom prst="line">
                <a:avLst/>
              </a:prstGeom>
              <a:noFill/>
              <a:ln w="12700" cap="sq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828" name="Line 144"/>
              <p:cNvSpPr>
                <a:spLocks noChangeShapeType="1"/>
              </p:cNvSpPr>
              <p:nvPr/>
            </p:nvSpPr>
            <p:spPr bwMode="auto">
              <a:xfrm>
                <a:off x="1776" y="3696"/>
                <a:ext cx="504" cy="0"/>
              </a:xfrm>
              <a:prstGeom prst="line">
                <a:avLst/>
              </a:prstGeom>
              <a:noFill/>
              <a:ln w="12700">
                <a:noFill/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829" name="Line 145"/>
              <p:cNvSpPr>
                <a:spLocks noChangeShapeType="1"/>
              </p:cNvSpPr>
              <p:nvPr/>
            </p:nvSpPr>
            <p:spPr bwMode="auto">
              <a:xfrm>
                <a:off x="2280" y="3696"/>
                <a:ext cx="504" cy="0"/>
              </a:xfrm>
              <a:prstGeom prst="line">
                <a:avLst/>
              </a:prstGeom>
              <a:noFill/>
              <a:ln w="28575" cap="sq">
                <a:noFill/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830" name="Line 146"/>
              <p:cNvSpPr>
                <a:spLocks noChangeShapeType="1"/>
              </p:cNvSpPr>
              <p:nvPr/>
            </p:nvSpPr>
            <p:spPr bwMode="auto">
              <a:xfrm>
                <a:off x="1272" y="3696"/>
                <a:ext cx="504" cy="0"/>
              </a:xfrm>
              <a:prstGeom prst="line">
                <a:avLst/>
              </a:prstGeom>
              <a:noFill/>
              <a:ln w="28575">
                <a:noFill/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831" name="Line 147"/>
              <p:cNvSpPr>
                <a:spLocks noChangeShapeType="1"/>
              </p:cNvSpPr>
              <p:nvPr/>
            </p:nvSpPr>
            <p:spPr bwMode="auto">
              <a:xfrm>
                <a:off x="1272" y="3945"/>
                <a:ext cx="504" cy="0"/>
              </a:xfrm>
              <a:prstGeom prst="line">
                <a:avLst/>
              </a:prstGeom>
              <a:noFill/>
              <a:ln w="28575">
                <a:noFill/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832" name="Line 148"/>
              <p:cNvSpPr>
                <a:spLocks noChangeShapeType="1"/>
              </p:cNvSpPr>
              <p:nvPr/>
            </p:nvSpPr>
            <p:spPr bwMode="auto">
              <a:xfrm>
                <a:off x="768" y="3696"/>
                <a:ext cx="504" cy="0"/>
              </a:xfrm>
              <a:prstGeom prst="line">
                <a:avLst/>
              </a:prstGeom>
              <a:noFill/>
              <a:ln w="28575" cap="sq">
                <a:noFill/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833" name="Line 149"/>
              <p:cNvSpPr>
                <a:spLocks noChangeShapeType="1"/>
              </p:cNvSpPr>
              <p:nvPr/>
            </p:nvSpPr>
            <p:spPr bwMode="auto">
              <a:xfrm>
                <a:off x="768" y="3945"/>
                <a:ext cx="504" cy="0"/>
              </a:xfrm>
              <a:prstGeom prst="line">
                <a:avLst/>
              </a:prstGeom>
              <a:noFill/>
              <a:ln w="28575" cap="sq">
                <a:noFill/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834" name="Line 150"/>
              <p:cNvSpPr>
                <a:spLocks noChangeShapeType="1"/>
              </p:cNvSpPr>
              <p:nvPr/>
            </p:nvSpPr>
            <p:spPr bwMode="auto">
              <a:xfrm>
                <a:off x="1776" y="3945"/>
                <a:ext cx="504" cy="0"/>
              </a:xfrm>
              <a:prstGeom prst="line">
                <a:avLst/>
              </a:prstGeom>
              <a:noFill/>
              <a:ln w="28575" cap="sq">
                <a:noFill/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835" name="Line 151"/>
              <p:cNvSpPr>
                <a:spLocks noChangeShapeType="1"/>
              </p:cNvSpPr>
              <p:nvPr/>
            </p:nvSpPr>
            <p:spPr bwMode="auto">
              <a:xfrm>
                <a:off x="2280" y="3945"/>
                <a:ext cx="504" cy="0"/>
              </a:xfrm>
              <a:prstGeom prst="line">
                <a:avLst/>
              </a:prstGeom>
              <a:noFill/>
              <a:ln w="28575" cap="sq">
                <a:noFill/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836" name="Line 154"/>
              <p:cNvSpPr>
                <a:spLocks noChangeShapeType="1"/>
              </p:cNvSpPr>
              <p:nvPr/>
            </p:nvSpPr>
            <p:spPr bwMode="auto">
              <a:xfrm>
                <a:off x="3288" y="3696"/>
                <a:ext cx="504" cy="0"/>
              </a:xfrm>
              <a:prstGeom prst="line">
                <a:avLst/>
              </a:prstGeom>
              <a:noFill/>
              <a:ln w="12700" cap="sq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837" name="Line 155"/>
              <p:cNvSpPr>
                <a:spLocks noChangeShapeType="1"/>
              </p:cNvSpPr>
              <p:nvPr/>
            </p:nvSpPr>
            <p:spPr bwMode="auto">
              <a:xfrm>
                <a:off x="3288" y="3945"/>
                <a:ext cx="504" cy="0"/>
              </a:xfrm>
              <a:prstGeom prst="line">
                <a:avLst/>
              </a:prstGeom>
              <a:noFill/>
              <a:ln w="12700" cap="sq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838" name="Line 152"/>
              <p:cNvSpPr>
                <a:spLocks noChangeShapeType="1"/>
              </p:cNvSpPr>
              <p:nvPr/>
            </p:nvSpPr>
            <p:spPr bwMode="auto">
              <a:xfrm>
                <a:off x="2784" y="3696"/>
                <a:ext cx="504" cy="0"/>
              </a:xfrm>
              <a:prstGeom prst="line">
                <a:avLst/>
              </a:prstGeom>
              <a:noFill/>
              <a:ln w="28575" cap="sq">
                <a:noFill/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  <p:sp>
            <p:nvSpPr>
              <p:cNvPr id="30839" name="Line 153"/>
              <p:cNvSpPr>
                <a:spLocks noChangeShapeType="1"/>
              </p:cNvSpPr>
              <p:nvPr/>
            </p:nvSpPr>
            <p:spPr bwMode="auto">
              <a:xfrm>
                <a:off x="2784" y="3945"/>
                <a:ext cx="504" cy="0"/>
              </a:xfrm>
              <a:prstGeom prst="line">
                <a:avLst/>
              </a:prstGeom>
              <a:noFill/>
              <a:ln w="28575" cap="sq">
                <a:noFill/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/>
              </a:p>
            </p:txBody>
          </p:sp>
        </p:grpSp>
        <p:sp>
          <p:nvSpPr>
            <p:cNvPr id="30727" name="Line 241"/>
            <p:cNvSpPr>
              <a:spLocks noChangeShapeType="1"/>
            </p:cNvSpPr>
            <p:nvPr/>
          </p:nvSpPr>
          <p:spPr bwMode="auto">
            <a:xfrm>
              <a:off x="624" y="3168"/>
              <a:ext cx="86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30728" name="Line 242"/>
            <p:cNvSpPr>
              <a:spLocks noChangeShapeType="1"/>
            </p:cNvSpPr>
            <p:nvPr/>
          </p:nvSpPr>
          <p:spPr bwMode="auto">
            <a:xfrm flipH="1">
              <a:off x="1488" y="3216"/>
              <a:ext cx="0" cy="72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30729" name="Line 243"/>
            <p:cNvSpPr>
              <a:spLocks noChangeShapeType="1"/>
            </p:cNvSpPr>
            <p:nvPr/>
          </p:nvSpPr>
          <p:spPr bwMode="auto">
            <a:xfrm>
              <a:off x="576" y="2448"/>
              <a:ext cx="3024" cy="14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 wrap="none"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88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矩阵连乘问题 (6)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5" y="1988839"/>
            <a:ext cx="7958138" cy="3965873"/>
          </a:xfrm>
        </p:spPr>
        <p:txBody>
          <a:bodyPr/>
          <a:lstStyle/>
          <a:p>
            <a:pPr eaLnBrk="1" hangingPunct="1"/>
            <a:r>
              <a:rPr lang="zh-CN" altLang="en-US" sz="2000" b="1" dirty="0">
                <a:solidFill>
                  <a:srgbClr val="0000FF"/>
                </a:solidFill>
                <a:ea typeface="黑体" pitchFamily="2" charset="-122"/>
              </a:rPr>
              <a:t>依据其递归式以自底向上的方式进行计算（最优值）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063625" y="2362201"/>
            <a:ext cx="8172450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kumimoji="0" lang="en-US" altLang="zh-CN" sz="1800" b="0" u="sng" dirty="0" err="1">
                <a:solidFill>
                  <a:srgbClr val="000000"/>
                </a:solidFill>
                <a:latin typeface="+mn-lt"/>
                <a:ea typeface="楷体_GB2312" pitchFamily="49" charset="-122"/>
              </a:rPr>
              <a:t>matrixChain</a:t>
            </a:r>
            <a:r>
              <a:rPr kumimoji="0" lang="en-US" altLang="zh-CN" sz="1800" b="0" u="sng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 (</a:t>
            </a:r>
            <a:r>
              <a:rPr kumimoji="0" lang="en-US" altLang="zh-CN" sz="1800" b="0" i="1" u="sng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p</a:t>
            </a:r>
            <a:r>
              <a:rPr kumimoji="0" lang="en-US" altLang="zh-CN" sz="1800" b="0" u="sng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[1..</a:t>
            </a:r>
            <a:r>
              <a:rPr kumimoji="0" lang="en-US" altLang="zh-CN" sz="1800" b="0" i="1" u="sng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n</a:t>
            </a:r>
            <a:r>
              <a:rPr kumimoji="0" lang="en-US" altLang="zh-CN" sz="1800" b="0" u="sng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+1], </a:t>
            </a:r>
            <a:r>
              <a:rPr kumimoji="0" lang="en-US" altLang="zh-CN" sz="1800" b="0" i="1" u="sng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m</a:t>
            </a:r>
            <a:r>
              <a:rPr kumimoji="0" lang="en-US" altLang="zh-CN" sz="1800" b="0" u="sng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[1..</a:t>
            </a:r>
            <a:r>
              <a:rPr kumimoji="0" lang="en-US" altLang="zh-CN" sz="1800" b="0" i="1" u="sng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n</a:t>
            </a:r>
            <a:r>
              <a:rPr kumimoji="0" lang="en-US" altLang="zh-CN" sz="1800" b="0" u="sng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][1..</a:t>
            </a:r>
            <a:r>
              <a:rPr kumimoji="0" lang="en-US" altLang="zh-CN" sz="1800" b="0" i="1" u="sng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n</a:t>
            </a:r>
            <a:r>
              <a:rPr kumimoji="0" lang="en-US" altLang="zh-CN" sz="1800" b="0" u="sng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], </a:t>
            </a:r>
            <a:r>
              <a:rPr kumimoji="0" lang="en-US" altLang="zh-CN" sz="1800" b="0" i="1" u="sng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s</a:t>
            </a:r>
            <a:r>
              <a:rPr kumimoji="0" lang="en-US" altLang="zh-CN" sz="1800" b="0" u="sng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[1..</a:t>
            </a:r>
            <a:r>
              <a:rPr kumimoji="0" lang="en-US" altLang="zh-CN" sz="1800" b="0" i="1" u="sng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n</a:t>
            </a:r>
            <a:r>
              <a:rPr kumimoji="0" lang="en-US" altLang="zh-CN" sz="1800" b="0" u="sng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][1..</a:t>
            </a:r>
            <a:r>
              <a:rPr kumimoji="0" lang="en-US" altLang="zh-CN" sz="1800" b="0" i="1" u="sng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n</a:t>
            </a:r>
            <a:r>
              <a:rPr kumimoji="0" lang="en-US" altLang="zh-CN" sz="1800" b="0" u="sng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])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FontTx/>
              <a:buNone/>
              <a:defRPr/>
            </a:pPr>
            <a:endParaRPr kumimoji="0" lang="en-US" altLang="zh-CN" sz="1000" b="0" dirty="0">
              <a:solidFill>
                <a:srgbClr val="000000"/>
              </a:solidFill>
              <a:latin typeface="+mn-lt"/>
              <a:ea typeface="楷体_GB2312" pitchFamily="49" charset="-122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kumimoji="0" lang="en-US" altLang="zh-CN" sz="1800" b="0" i="1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n</a:t>
            </a:r>
            <a:r>
              <a:rPr lang="pt-BR" altLang="zh-CN" sz="1800" b="0" dirty="0">
                <a:solidFill>
                  <a:srgbClr val="000000"/>
                </a:solidFill>
                <a:cs typeface="Times New Roman" pitchFamily="18" charset="0"/>
              </a:rPr>
              <a:t>←</a:t>
            </a:r>
            <a:r>
              <a:rPr kumimoji="0" lang="en-US" altLang="zh-CN" sz="1800" b="0" i="1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p</a:t>
            </a: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.length</a:t>
            </a: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  <a:sym typeface="Symbol" panose="05050102010706020507" pitchFamily="18" charset="2"/>
              </a:rPr>
              <a:t></a:t>
            </a: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1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for </a:t>
            </a:r>
            <a:r>
              <a:rPr kumimoji="0" lang="en-US" altLang="zh-CN" sz="1800" b="0" i="1" dirty="0" err="1">
                <a:solidFill>
                  <a:srgbClr val="000000"/>
                </a:solidFill>
                <a:latin typeface="+mn-lt"/>
                <a:ea typeface="楷体_GB2312" pitchFamily="49" charset="-122"/>
              </a:rPr>
              <a:t>i</a:t>
            </a:r>
            <a:r>
              <a:rPr kumimoji="0" lang="pt-BR" altLang="zh-CN" sz="1800" b="0" i="1" dirty="0">
                <a:solidFill>
                  <a:srgbClr val="000000"/>
                </a:solidFill>
                <a:latin typeface="+mn-lt"/>
                <a:ea typeface="楷体_GB2312" pitchFamily="49" charset="-122"/>
                <a:cs typeface="Times New Roman" pitchFamily="18" charset="0"/>
              </a:rPr>
              <a:t>=</a:t>
            </a: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1 to </a:t>
            </a:r>
            <a:r>
              <a:rPr kumimoji="0" lang="en-US" altLang="zh-CN" sz="1800" b="0" i="1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n</a:t>
            </a: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 do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   </a:t>
            </a:r>
            <a:r>
              <a:rPr kumimoji="0" lang="en-US" altLang="zh-CN" sz="1800" b="0" i="1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m</a:t>
            </a: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[</a:t>
            </a:r>
            <a:r>
              <a:rPr kumimoji="0" lang="en-US" altLang="zh-CN" sz="1800" b="0" i="1" dirty="0" err="1">
                <a:solidFill>
                  <a:srgbClr val="000000"/>
                </a:solidFill>
                <a:latin typeface="+mn-lt"/>
                <a:ea typeface="楷体_GB2312" pitchFamily="49" charset="-122"/>
              </a:rPr>
              <a:t>i</a:t>
            </a: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][</a:t>
            </a:r>
            <a:r>
              <a:rPr kumimoji="0" lang="en-US" altLang="zh-CN" sz="1800" b="0" i="1" dirty="0" err="1">
                <a:solidFill>
                  <a:srgbClr val="000000"/>
                </a:solidFill>
                <a:latin typeface="+mn-lt"/>
                <a:ea typeface="楷体_GB2312" pitchFamily="49" charset="-122"/>
              </a:rPr>
              <a:t>i</a:t>
            </a: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]</a:t>
            </a:r>
            <a:r>
              <a:rPr lang="pt-BR" altLang="zh-CN" sz="1800" b="0" dirty="0">
                <a:solidFill>
                  <a:srgbClr val="000000"/>
                </a:solidFill>
                <a:cs typeface="Times New Roman" pitchFamily="18" charset="0"/>
              </a:rPr>
              <a:t>←</a:t>
            </a: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0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end for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for </a:t>
            </a:r>
            <a:r>
              <a:rPr kumimoji="0" lang="en-US" altLang="zh-CN" sz="1800" b="0" i="1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r</a:t>
            </a:r>
            <a:r>
              <a:rPr kumimoji="0" lang="pt-BR" altLang="zh-CN" sz="1800" b="0" i="1" dirty="0">
                <a:solidFill>
                  <a:srgbClr val="000000"/>
                </a:solidFill>
                <a:latin typeface="+mn-lt"/>
                <a:ea typeface="楷体_GB2312" pitchFamily="49" charset="-122"/>
                <a:cs typeface="Times New Roman" pitchFamily="18" charset="0"/>
              </a:rPr>
              <a:t>=</a:t>
            </a: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2 to </a:t>
            </a:r>
            <a:r>
              <a:rPr kumimoji="0" lang="en-US" altLang="zh-CN" sz="1800" b="0" i="1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n</a:t>
            </a: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 do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  for </a:t>
            </a:r>
            <a:r>
              <a:rPr kumimoji="0" lang="en-US" altLang="zh-CN" sz="1800" b="0" i="1" dirty="0" err="1">
                <a:solidFill>
                  <a:srgbClr val="000000"/>
                </a:solidFill>
                <a:latin typeface="+mn-lt"/>
                <a:ea typeface="楷体_GB2312" pitchFamily="49" charset="-122"/>
              </a:rPr>
              <a:t>i</a:t>
            </a:r>
            <a:r>
              <a:rPr kumimoji="0" lang="pt-BR" altLang="zh-CN" sz="1800" b="0" i="1" dirty="0">
                <a:solidFill>
                  <a:srgbClr val="000000"/>
                </a:solidFill>
                <a:latin typeface="+mn-lt"/>
                <a:ea typeface="楷体_GB2312" pitchFamily="49" charset="-122"/>
                <a:cs typeface="Times New Roman" pitchFamily="18" charset="0"/>
              </a:rPr>
              <a:t>=</a:t>
            </a: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1 to </a:t>
            </a:r>
            <a:r>
              <a:rPr kumimoji="0" lang="en-US" altLang="zh-CN" sz="1800" b="0" i="1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n</a:t>
            </a: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  <a:sym typeface="Symbol" panose="05050102010706020507" pitchFamily="18" charset="2"/>
              </a:rPr>
              <a:t></a:t>
            </a:r>
            <a:r>
              <a:rPr kumimoji="0" lang="en-US" altLang="zh-CN" sz="1800" b="0" i="1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r</a:t>
            </a: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+1 do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     </a:t>
            </a:r>
            <a:r>
              <a:rPr kumimoji="0" lang="en-US" altLang="zh-CN" sz="1800" b="0" i="1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j</a:t>
            </a:r>
            <a:r>
              <a:rPr lang="pt-BR" altLang="zh-CN" sz="1800" b="0" dirty="0">
                <a:solidFill>
                  <a:srgbClr val="000000"/>
                </a:solidFill>
                <a:cs typeface="Times New Roman" pitchFamily="18" charset="0"/>
              </a:rPr>
              <a:t>←</a:t>
            </a:r>
            <a:r>
              <a:rPr kumimoji="0" lang="en-US" altLang="zh-CN" sz="1800" b="0" i="1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i</a:t>
            </a: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+</a:t>
            </a:r>
            <a:r>
              <a:rPr kumimoji="0" lang="en-US" altLang="zh-CN" sz="1800" b="0" i="1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r</a:t>
            </a:r>
            <a:r>
              <a:rPr kumimoji="0" lang="en-US" altLang="zh-CN" sz="1800" b="0" dirty="0">
                <a:solidFill>
                  <a:srgbClr val="000000"/>
                </a:solidFill>
                <a:ea typeface="楷体_GB2312" pitchFamily="49" charset="-122"/>
                <a:sym typeface="Symbol" panose="05050102010706020507" pitchFamily="18" charset="2"/>
              </a:rPr>
              <a:t>1</a:t>
            </a:r>
            <a:endParaRPr kumimoji="0" lang="en-US" altLang="zh-CN" sz="1800" b="0" dirty="0">
              <a:solidFill>
                <a:srgbClr val="000000"/>
              </a:solidFill>
              <a:latin typeface="+mn-lt"/>
              <a:ea typeface="楷体_GB2312" pitchFamily="49" charset="-122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    </a:t>
            </a:r>
            <a:r>
              <a:rPr kumimoji="0" lang="en-US" altLang="zh-CN" sz="1800" b="0" i="1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m</a:t>
            </a: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[</a:t>
            </a:r>
            <a:r>
              <a:rPr kumimoji="0" lang="en-US" altLang="zh-CN" sz="1800" b="0" i="1" dirty="0" err="1">
                <a:solidFill>
                  <a:srgbClr val="000000"/>
                </a:solidFill>
                <a:latin typeface="+mn-lt"/>
                <a:ea typeface="楷体_GB2312" pitchFamily="49" charset="-122"/>
              </a:rPr>
              <a:t>i</a:t>
            </a: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][</a:t>
            </a:r>
            <a:r>
              <a:rPr kumimoji="0" lang="en-US" altLang="zh-CN" sz="1800" b="0" i="1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j</a:t>
            </a: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]</a:t>
            </a:r>
            <a:r>
              <a:rPr lang="pt-BR" altLang="zh-CN" sz="1800" b="0" dirty="0">
                <a:solidFill>
                  <a:srgbClr val="000000"/>
                </a:solidFill>
                <a:cs typeface="Times New Roman" pitchFamily="18" charset="0"/>
              </a:rPr>
              <a:t>←</a:t>
            </a:r>
            <a:r>
              <a:rPr kumimoji="0" lang="en-US" altLang="zh-CN" sz="1800" b="0" i="1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m</a:t>
            </a: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[</a:t>
            </a:r>
            <a:r>
              <a:rPr kumimoji="0" lang="en-US" altLang="zh-CN" sz="1800" b="0" i="1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i</a:t>
            </a: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+1][</a:t>
            </a:r>
            <a:r>
              <a:rPr kumimoji="0" lang="en-US" altLang="zh-CN" sz="1800" b="0" i="1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j</a:t>
            </a: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]+</a:t>
            </a:r>
            <a:r>
              <a:rPr kumimoji="0" lang="en-US" altLang="zh-CN" sz="1800" b="0" i="1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p</a:t>
            </a: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[</a:t>
            </a:r>
            <a:r>
              <a:rPr kumimoji="0" lang="en-US" altLang="zh-CN" sz="1800" b="0" i="1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i</a:t>
            </a:r>
            <a:r>
              <a:rPr kumimoji="0" lang="en-US" altLang="zh-CN" sz="1800" b="0" dirty="0">
                <a:solidFill>
                  <a:srgbClr val="000000"/>
                </a:solidFill>
                <a:ea typeface="楷体_GB2312" pitchFamily="49" charset="-122"/>
                <a:sym typeface="Symbol" panose="05050102010706020507" pitchFamily="18" charset="2"/>
              </a:rPr>
              <a:t></a:t>
            </a: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1]*</a:t>
            </a:r>
            <a:r>
              <a:rPr kumimoji="0" lang="en-US" altLang="zh-CN" sz="1800" b="0" i="1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p</a:t>
            </a: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[</a:t>
            </a:r>
            <a:r>
              <a:rPr kumimoji="0" lang="en-US" altLang="zh-CN" sz="1800" b="0" i="1" dirty="0" err="1">
                <a:solidFill>
                  <a:srgbClr val="000000"/>
                </a:solidFill>
                <a:latin typeface="+mn-lt"/>
                <a:ea typeface="楷体_GB2312" pitchFamily="49" charset="-122"/>
              </a:rPr>
              <a:t>i</a:t>
            </a: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]*</a:t>
            </a:r>
            <a:r>
              <a:rPr kumimoji="0" lang="en-US" altLang="zh-CN" sz="1800" b="0" i="1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p</a:t>
            </a: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[</a:t>
            </a:r>
            <a:r>
              <a:rPr kumimoji="0" lang="en-US" altLang="zh-CN" sz="1800" b="0" i="1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j</a:t>
            </a: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]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    </a:t>
            </a:r>
            <a:r>
              <a:rPr kumimoji="0" lang="en-US" altLang="zh-CN" sz="1800" b="0" i="1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s</a:t>
            </a: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[</a:t>
            </a:r>
            <a:r>
              <a:rPr kumimoji="0" lang="en-US" altLang="zh-CN" sz="1800" b="0" i="1" dirty="0" err="1">
                <a:solidFill>
                  <a:srgbClr val="000000"/>
                </a:solidFill>
                <a:latin typeface="+mn-lt"/>
                <a:ea typeface="楷体_GB2312" pitchFamily="49" charset="-122"/>
              </a:rPr>
              <a:t>i</a:t>
            </a: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][</a:t>
            </a:r>
            <a:r>
              <a:rPr kumimoji="0" lang="en-US" altLang="zh-CN" sz="1800" b="0" i="1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j</a:t>
            </a: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]</a:t>
            </a:r>
            <a:r>
              <a:rPr lang="pt-BR" altLang="zh-CN" sz="1800" b="0" dirty="0">
                <a:solidFill>
                  <a:srgbClr val="000000"/>
                </a:solidFill>
                <a:cs typeface="Times New Roman" pitchFamily="18" charset="0"/>
              </a:rPr>
              <a:t>←</a:t>
            </a:r>
            <a:r>
              <a:rPr kumimoji="0" lang="en-US" altLang="zh-CN" sz="1800" b="0" dirty="0" err="1">
                <a:solidFill>
                  <a:srgbClr val="000000"/>
                </a:solidFill>
                <a:latin typeface="+mn-lt"/>
                <a:ea typeface="楷体_GB2312" pitchFamily="49" charset="-122"/>
              </a:rPr>
              <a:t>i</a:t>
            </a:r>
            <a:endParaRPr kumimoji="0" lang="en-US" altLang="zh-CN" sz="1800" b="0" dirty="0">
              <a:solidFill>
                <a:srgbClr val="000000"/>
              </a:solidFill>
              <a:latin typeface="+mn-lt"/>
              <a:ea typeface="楷体_GB2312" pitchFamily="49" charset="-122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    for</a:t>
            </a:r>
            <a:r>
              <a:rPr kumimoji="0" lang="en-US" altLang="zh-CN" sz="1800" b="0" i="1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 k</a:t>
            </a:r>
            <a:r>
              <a:rPr kumimoji="0" lang="pt-BR" altLang="zh-CN" sz="1800" b="0" i="1" dirty="0">
                <a:solidFill>
                  <a:srgbClr val="000000"/>
                </a:solidFill>
                <a:latin typeface="+mn-lt"/>
                <a:ea typeface="楷体_GB2312" pitchFamily="49" charset="-122"/>
                <a:cs typeface="Times New Roman" pitchFamily="18" charset="0"/>
              </a:rPr>
              <a:t>=</a:t>
            </a:r>
            <a:r>
              <a:rPr kumimoji="0" lang="en-US" altLang="zh-CN" sz="1800" b="0" i="1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i</a:t>
            </a: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+1 to </a:t>
            </a:r>
            <a:r>
              <a:rPr kumimoji="0" lang="en-US" altLang="zh-CN" sz="1800" b="0" i="1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j</a:t>
            </a: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 do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       </a:t>
            </a:r>
            <a:r>
              <a:rPr kumimoji="0" lang="en-US" altLang="zh-CN" sz="1800" b="0" i="1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t</a:t>
            </a:r>
            <a:r>
              <a:rPr lang="pt-BR" altLang="zh-CN" sz="1800" b="0" dirty="0">
                <a:solidFill>
                  <a:srgbClr val="000000"/>
                </a:solidFill>
                <a:cs typeface="Times New Roman" pitchFamily="18" charset="0"/>
              </a:rPr>
              <a:t>←</a:t>
            </a:r>
            <a:r>
              <a:rPr kumimoji="0" lang="en-US" altLang="zh-CN" sz="1800" b="0" i="1" dirty="0">
                <a:solidFill>
                  <a:schemeClr val="folHlink"/>
                </a:solidFill>
                <a:latin typeface="+mn-lt"/>
                <a:ea typeface="楷体_GB2312" pitchFamily="49" charset="-122"/>
              </a:rPr>
              <a:t>m</a:t>
            </a:r>
            <a:r>
              <a:rPr kumimoji="0" lang="en-US" altLang="zh-CN" sz="1800" b="0" dirty="0">
                <a:solidFill>
                  <a:schemeClr val="folHlink"/>
                </a:solidFill>
                <a:latin typeface="+mn-lt"/>
                <a:ea typeface="楷体_GB2312" pitchFamily="49" charset="-122"/>
              </a:rPr>
              <a:t>[</a:t>
            </a:r>
            <a:r>
              <a:rPr kumimoji="0" lang="en-US" altLang="zh-CN" sz="1800" b="0" i="1" dirty="0" err="1">
                <a:solidFill>
                  <a:schemeClr val="folHlink"/>
                </a:solidFill>
                <a:latin typeface="+mn-lt"/>
                <a:ea typeface="楷体_GB2312" pitchFamily="49" charset="-122"/>
              </a:rPr>
              <a:t>i</a:t>
            </a:r>
            <a:r>
              <a:rPr kumimoji="0" lang="en-US" altLang="zh-CN" sz="1800" b="0" dirty="0">
                <a:solidFill>
                  <a:schemeClr val="folHlink"/>
                </a:solidFill>
                <a:latin typeface="+mn-lt"/>
                <a:ea typeface="楷体_GB2312" pitchFamily="49" charset="-122"/>
              </a:rPr>
              <a:t>][</a:t>
            </a:r>
            <a:r>
              <a:rPr kumimoji="0" lang="en-US" altLang="zh-CN" sz="1800" b="0" i="1" dirty="0">
                <a:solidFill>
                  <a:schemeClr val="folHlink"/>
                </a:solidFill>
                <a:latin typeface="+mn-lt"/>
                <a:ea typeface="楷体_GB2312" pitchFamily="49" charset="-122"/>
              </a:rPr>
              <a:t>k</a:t>
            </a:r>
            <a:r>
              <a:rPr kumimoji="0" lang="en-US" altLang="zh-CN" sz="1800" b="0" dirty="0">
                <a:solidFill>
                  <a:schemeClr val="folHlink"/>
                </a:solidFill>
                <a:latin typeface="+mn-lt"/>
                <a:ea typeface="楷体_GB2312" pitchFamily="49" charset="-122"/>
              </a:rPr>
              <a:t>]+</a:t>
            </a:r>
            <a:r>
              <a:rPr kumimoji="0" lang="en-US" altLang="zh-CN" sz="1800" b="0" i="1" dirty="0">
                <a:solidFill>
                  <a:schemeClr val="folHlink"/>
                </a:solidFill>
                <a:latin typeface="+mn-lt"/>
                <a:ea typeface="楷体_GB2312" pitchFamily="49" charset="-122"/>
              </a:rPr>
              <a:t>m</a:t>
            </a:r>
            <a:r>
              <a:rPr kumimoji="0" lang="en-US" altLang="zh-CN" sz="1800" b="0" dirty="0">
                <a:solidFill>
                  <a:schemeClr val="folHlink"/>
                </a:solidFill>
                <a:latin typeface="+mn-lt"/>
                <a:ea typeface="楷体_GB2312" pitchFamily="49" charset="-122"/>
              </a:rPr>
              <a:t>[</a:t>
            </a:r>
            <a:r>
              <a:rPr kumimoji="0" lang="en-US" altLang="zh-CN" sz="1800" b="0" i="1" dirty="0">
                <a:solidFill>
                  <a:schemeClr val="folHlink"/>
                </a:solidFill>
                <a:latin typeface="+mn-lt"/>
                <a:ea typeface="楷体_GB2312" pitchFamily="49" charset="-122"/>
              </a:rPr>
              <a:t>k</a:t>
            </a:r>
            <a:r>
              <a:rPr kumimoji="0" lang="en-US" altLang="zh-CN" sz="1800" b="0" dirty="0">
                <a:solidFill>
                  <a:schemeClr val="folHlink"/>
                </a:solidFill>
                <a:latin typeface="+mn-lt"/>
                <a:ea typeface="楷体_GB2312" pitchFamily="49" charset="-122"/>
              </a:rPr>
              <a:t>+1][</a:t>
            </a:r>
            <a:r>
              <a:rPr kumimoji="0" lang="en-US" altLang="zh-CN" sz="1800" b="0" i="1" dirty="0">
                <a:solidFill>
                  <a:schemeClr val="folHlink"/>
                </a:solidFill>
                <a:latin typeface="+mn-lt"/>
                <a:ea typeface="楷体_GB2312" pitchFamily="49" charset="-122"/>
              </a:rPr>
              <a:t>j</a:t>
            </a:r>
            <a:r>
              <a:rPr kumimoji="0" lang="en-US" altLang="zh-CN" sz="1800" b="0" dirty="0">
                <a:solidFill>
                  <a:schemeClr val="folHlink"/>
                </a:solidFill>
                <a:latin typeface="+mn-lt"/>
                <a:ea typeface="楷体_GB2312" pitchFamily="49" charset="-122"/>
              </a:rPr>
              <a:t>]+</a:t>
            </a:r>
            <a:r>
              <a:rPr kumimoji="0" lang="en-US" altLang="zh-CN" sz="1800" b="0" i="1" dirty="0">
                <a:solidFill>
                  <a:schemeClr val="folHlink"/>
                </a:solidFill>
                <a:latin typeface="+mn-lt"/>
                <a:ea typeface="楷体_GB2312" pitchFamily="49" charset="-122"/>
              </a:rPr>
              <a:t>p</a:t>
            </a:r>
            <a:r>
              <a:rPr kumimoji="0" lang="en-US" altLang="zh-CN" sz="1800" b="0" dirty="0">
                <a:solidFill>
                  <a:schemeClr val="folHlink"/>
                </a:solidFill>
                <a:latin typeface="+mn-lt"/>
                <a:ea typeface="楷体_GB2312" pitchFamily="49" charset="-122"/>
              </a:rPr>
              <a:t>[</a:t>
            </a:r>
            <a:r>
              <a:rPr kumimoji="0" lang="en-US" altLang="zh-CN" sz="1800" b="0" i="1" dirty="0">
                <a:solidFill>
                  <a:schemeClr val="folHlink"/>
                </a:solidFill>
                <a:latin typeface="+mn-lt"/>
                <a:ea typeface="楷体_GB2312" pitchFamily="49" charset="-122"/>
              </a:rPr>
              <a:t>i</a:t>
            </a:r>
            <a:r>
              <a:rPr kumimoji="0" lang="en-US" altLang="zh-CN" sz="1800" b="0" dirty="0">
                <a:solidFill>
                  <a:schemeClr val="folHlink"/>
                </a:solidFill>
                <a:latin typeface="+mn-lt"/>
                <a:ea typeface="楷体_GB2312" pitchFamily="49" charset="-122"/>
                <a:sym typeface="Symbol" panose="05050102010706020507" pitchFamily="18" charset="2"/>
              </a:rPr>
              <a:t></a:t>
            </a:r>
            <a:r>
              <a:rPr kumimoji="0" lang="en-US" altLang="zh-CN" sz="1800" b="0" dirty="0">
                <a:solidFill>
                  <a:schemeClr val="folHlink"/>
                </a:solidFill>
                <a:latin typeface="+mn-lt"/>
                <a:ea typeface="楷体_GB2312" pitchFamily="49" charset="-122"/>
              </a:rPr>
              <a:t>1]*</a:t>
            </a:r>
            <a:r>
              <a:rPr kumimoji="0" lang="en-US" altLang="zh-CN" sz="1800" b="0" i="1" dirty="0">
                <a:solidFill>
                  <a:schemeClr val="folHlink"/>
                </a:solidFill>
                <a:latin typeface="+mn-lt"/>
                <a:ea typeface="楷体_GB2312" pitchFamily="49" charset="-122"/>
              </a:rPr>
              <a:t>p</a:t>
            </a:r>
            <a:r>
              <a:rPr kumimoji="0" lang="en-US" altLang="zh-CN" sz="1800" b="0" dirty="0">
                <a:solidFill>
                  <a:schemeClr val="folHlink"/>
                </a:solidFill>
                <a:latin typeface="+mn-lt"/>
                <a:ea typeface="楷体_GB2312" pitchFamily="49" charset="-122"/>
              </a:rPr>
              <a:t>[</a:t>
            </a:r>
            <a:r>
              <a:rPr kumimoji="0" lang="en-US" altLang="zh-CN" sz="1800" b="0" i="1" dirty="0">
                <a:solidFill>
                  <a:schemeClr val="folHlink"/>
                </a:solidFill>
                <a:latin typeface="+mn-lt"/>
                <a:ea typeface="楷体_GB2312" pitchFamily="49" charset="-122"/>
              </a:rPr>
              <a:t>k</a:t>
            </a:r>
            <a:r>
              <a:rPr kumimoji="0" lang="en-US" altLang="zh-CN" sz="1800" b="0" dirty="0">
                <a:solidFill>
                  <a:schemeClr val="folHlink"/>
                </a:solidFill>
                <a:latin typeface="+mn-lt"/>
                <a:ea typeface="楷体_GB2312" pitchFamily="49" charset="-122"/>
              </a:rPr>
              <a:t>]*</a:t>
            </a:r>
            <a:r>
              <a:rPr kumimoji="0" lang="en-US" altLang="zh-CN" sz="1800" b="0" i="1" dirty="0">
                <a:solidFill>
                  <a:schemeClr val="folHlink"/>
                </a:solidFill>
                <a:latin typeface="+mn-lt"/>
                <a:ea typeface="楷体_GB2312" pitchFamily="49" charset="-122"/>
              </a:rPr>
              <a:t>p</a:t>
            </a:r>
            <a:r>
              <a:rPr kumimoji="0" lang="en-US" altLang="zh-CN" sz="1800" b="0" dirty="0">
                <a:solidFill>
                  <a:schemeClr val="folHlink"/>
                </a:solidFill>
                <a:latin typeface="+mn-lt"/>
                <a:ea typeface="楷体_GB2312" pitchFamily="49" charset="-122"/>
              </a:rPr>
              <a:t>[</a:t>
            </a:r>
            <a:r>
              <a:rPr kumimoji="0" lang="en-US" altLang="zh-CN" sz="1800" b="0" i="1" dirty="0">
                <a:solidFill>
                  <a:schemeClr val="folHlink"/>
                </a:solidFill>
                <a:latin typeface="+mn-lt"/>
                <a:ea typeface="楷体_GB2312" pitchFamily="49" charset="-122"/>
              </a:rPr>
              <a:t>j</a:t>
            </a:r>
            <a:r>
              <a:rPr kumimoji="0" lang="en-US" altLang="zh-CN" sz="1800" b="0" dirty="0">
                <a:solidFill>
                  <a:schemeClr val="folHlink"/>
                </a:solidFill>
                <a:latin typeface="+mn-lt"/>
                <a:ea typeface="楷体_GB2312" pitchFamily="49" charset="-122"/>
              </a:rPr>
              <a:t>]</a:t>
            </a:r>
            <a:endParaRPr kumimoji="0" lang="en-US" altLang="zh-CN" sz="1800" b="0" dirty="0">
              <a:solidFill>
                <a:srgbClr val="000000"/>
              </a:solidFill>
              <a:latin typeface="+mn-lt"/>
              <a:ea typeface="楷体_GB2312" pitchFamily="49" charset="-122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       if </a:t>
            </a:r>
            <a:r>
              <a:rPr kumimoji="0" lang="en-US" altLang="zh-CN" sz="1800" b="0" i="1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t</a:t>
            </a: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&lt;</a:t>
            </a:r>
            <a:r>
              <a:rPr kumimoji="0" lang="en-US" altLang="zh-CN" sz="1800" b="0" i="1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m</a:t>
            </a: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[</a:t>
            </a:r>
            <a:r>
              <a:rPr kumimoji="0" lang="en-US" altLang="zh-CN" sz="1800" b="0" i="1" dirty="0" err="1">
                <a:solidFill>
                  <a:srgbClr val="000000"/>
                </a:solidFill>
                <a:latin typeface="+mn-lt"/>
                <a:ea typeface="楷体_GB2312" pitchFamily="49" charset="-122"/>
              </a:rPr>
              <a:t>i</a:t>
            </a: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][</a:t>
            </a:r>
            <a:r>
              <a:rPr kumimoji="0" lang="en-US" altLang="zh-CN" sz="1800" b="0" i="1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j</a:t>
            </a: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] then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         </a:t>
            </a:r>
            <a:r>
              <a:rPr kumimoji="0" lang="en-US" altLang="zh-CN" sz="1800" b="0" i="1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m</a:t>
            </a: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[</a:t>
            </a:r>
            <a:r>
              <a:rPr kumimoji="0" lang="en-US" altLang="zh-CN" sz="1800" b="0" i="1" dirty="0" err="1">
                <a:solidFill>
                  <a:srgbClr val="000000"/>
                </a:solidFill>
                <a:latin typeface="+mn-lt"/>
                <a:ea typeface="楷体_GB2312" pitchFamily="49" charset="-122"/>
              </a:rPr>
              <a:t>i</a:t>
            </a: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][</a:t>
            </a:r>
            <a:r>
              <a:rPr kumimoji="0" lang="en-US" altLang="zh-CN" sz="1800" b="0" i="1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j</a:t>
            </a: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]</a:t>
            </a:r>
            <a:r>
              <a:rPr lang="pt-BR" altLang="zh-CN" sz="1800" b="0" dirty="0">
                <a:solidFill>
                  <a:srgbClr val="000000"/>
                </a:solidFill>
                <a:cs typeface="Times New Roman" pitchFamily="18" charset="0"/>
              </a:rPr>
              <a:t>←</a:t>
            </a:r>
            <a:r>
              <a:rPr kumimoji="0" lang="en-US" altLang="zh-CN" sz="1800" b="0" i="1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t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         </a:t>
            </a:r>
            <a:r>
              <a:rPr kumimoji="0" lang="en-US" altLang="zh-CN" sz="1800" b="0" i="1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s</a:t>
            </a: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[</a:t>
            </a:r>
            <a:r>
              <a:rPr kumimoji="0" lang="en-US" altLang="zh-CN" sz="1800" b="0" i="1" dirty="0" err="1">
                <a:solidFill>
                  <a:srgbClr val="000000"/>
                </a:solidFill>
                <a:latin typeface="+mn-lt"/>
                <a:ea typeface="楷体_GB2312" pitchFamily="49" charset="-122"/>
              </a:rPr>
              <a:t>i</a:t>
            </a: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][</a:t>
            </a:r>
            <a:r>
              <a:rPr kumimoji="0" lang="en-US" altLang="zh-CN" sz="1800" b="0" i="1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j</a:t>
            </a: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]</a:t>
            </a:r>
            <a:r>
              <a:rPr lang="pt-BR" altLang="zh-CN" sz="1800" b="0" dirty="0">
                <a:solidFill>
                  <a:srgbClr val="000000"/>
                </a:solidFill>
                <a:cs typeface="Times New Roman" pitchFamily="18" charset="0"/>
              </a:rPr>
              <a:t>←</a:t>
            </a:r>
            <a:r>
              <a:rPr kumimoji="0" lang="en-US" altLang="zh-CN" sz="1800" b="0" i="1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k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      end if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     end for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   end for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kumimoji="0" lang="en-US" altLang="zh-CN" sz="1800" b="0" dirty="0">
                <a:solidFill>
                  <a:srgbClr val="000000"/>
                </a:solidFill>
                <a:latin typeface="+mn-lt"/>
                <a:ea typeface="楷体_GB2312" pitchFamily="49" charset="-122"/>
              </a:rPr>
              <a:t>end for</a:t>
            </a:r>
          </a:p>
        </p:txBody>
      </p:sp>
      <p:sp>
        <p:nvSpPr>
          <p:cNvPr id="26629" name="AutoShape 5"/>
          <p:cNvSpPr>
            <a:spLocks noChangeArrowheads="1"/>
          </p:cNvSpPr>
          <p:nvPr/>
        </p:nvSpPr>
        <p:spPr bwMode="auto">
          <a:xfrm>
            <a:off x="5364163" y="3500438"/>
            <a:ext cx="1981200" cy="457200"/>
          </a:xfrm>
          <a:prstGeom prst="wedgeRoundRectCallout">
            <a:avLst>
              <a:gd name="adj1" fmla="val -156250"/>
              <a:gd name="adj2" fmla="val 106597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zh-CN" sz="2000" b="0" i="1">
                <a:ea typeface="宋体" pitchFamily="2" charset="-122"/>
              </a:rPr>
              <a:t>A</a:t>
            </a:r>
            <a:r>
              <a:rPr lang="en-US" altLang="zh-CN" sz="2000" b="0" i="1" baseline="-25000">
                <a:ea typeface="宋体" pitchFamily="2" charset="-122"/>
              </a:rPr>
              <a:t>i</a:t>
            </a:r>
            <a:r>
              <a:rPr lang="en-US" altLang="zh-CN" sz="2000" b="0">
                <a:ea typeface="宋体" pitchFamily="2" charset="-122"/>
              </a:rPr>
              <a:t>(</a:t>
            </a:r>
            <a:r>
              <a:rPr lang="en-US" altLang="zh-CN" sz="2000" b="0" i="1">
                <a:ea typeface="宋体" pitchFamily="2" charset="-122"/>
              </a:rPr>
              <a:t>A</a:t>
            </a:r>
            <a:r>
              <a:rPr lang="en-US" altLang="zh-CN" sz="2000" b="0" i="1" baseline="-25000">
                <a:ea typeface="宋体" pitchFamily="2" charset="-122"/>
              </a:rPr>
              <a:t>i</a:t>
            </a:r>
            <a:r>
              <a:rPr lang="en-US" altLang="zh-CN" sz="2000" b="0" baseline="-25000">
                <a:ea typeface="宋体" pitchFamily="2" charset="-122"/>
              </a:rPr>
              <a:t>+1</a:t>
            </a:r>
            <a:r>
              <a:rPr lang="en-US" altLang="zh-CN" sz="2000" b="0">
                <a:ea typeface="宋体" pitchFamily="2" charset="-122"/>
              </a:rPr>
              <a:t>…</a:t>
            </a:r>
            <a:r>
              <a:rPr lang="en-US" altLang="zh-CN" sz="2000" b="0" i="1">
                <a:ea typeface="宋体" pitchFamily="2" charset="-122"/>
              </a:rPr>
              <a:t>A</a:t>
            </a:r>
            <a:r>
              <a:rPr lang="en-US" altLang="zh-CN" sz="2000" b="0" i="1" baseline="-25000">
                <a:ea typeface="宋体" pitchFamily="2" charset="-122"/>
              </a:rPr>
              <a:t>j</a:t>
            </a:r>
            <a:r>
              <a:rPr lang="en-US" altLang="zh-CN" sz="2000" b="0">
                <a:ea typeface="宋体" pitchFamily="2" charset="-122"/>
              </a:rPr>
              <a:t>)</a:t>
            </a:r>
          </a:p>
        </p:txBody>
      </p:sp>
      <p:sp>
        <p:nvSpPr>
          <p:cNvPr id="26630" name="AutoShape 6"/>
          <p:cNvSpPr>
            <a:spLocks noChangeArrowheads="1"/>
          </p:cNvSpPr>
          <p:nvPr/>
        </p:nvSpPr>
        <p:spPr bwMode="auto">
          <a:xfrm>
            <a:off x="4211638" y="5589588"/>
            <a:ext cx="3048000" cy="457200"/>
          </a:xfrm>
          <a:prstGeom prst="wedgeRoundRectCallout">
            <a:avLst>
              <a:gd name="adj1" fmla="val -62815"/>
              <a:gd name="adj2" fmla="val -12152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rIns="0"/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000" b="0">
                <a:ea typeface="宋体" pitchFamily="2" charset="-122"/>
              </a:rPr>
              <a:t>(</a:t>
            </a:r>
            <a:r>
              <a:rPr lang="en-US" altLang="zh-CN" sz="2000" b="0" i="1">
                <a:ea typeface="宋体" pitchFamily="2" charset="-122"/>
              </a:rPr>
              <a:t>A</a:t>
            </a:r>
            <a:r>
              <a:rPr lang="en-US" altLang="zh-CN" sz="2000" b="0" i="1" baseline="-25000">
                <a:ea typeface="宋体" pitchFamily="2" charset="-122"/>
              </a:rPr>
              <a:t>i</a:t>
            </a:r>
            <a:r>
              <a:rPr lang="en-US" altLang="zh-CN" sz="2000" b="0" i="1">
                <a:ea typeface="宋体" pitchFamily="2" charset="-122"/>
              </a:rPr>
              <a:t>…A</a:t>
            </a:r>
            <a:r>
              <a:rPr lang="en-US" altLang="zh-CN" sz="2000" b="0" i="1" baseline="-25000">
                <a:ea typeface="宋体" pitchFamily="2" charset="-122"/>
              </a:rPr>
              <a:t>k</a:t>
            </a:r>
            <a:r>
              <a:rPr lang="en-US" altLang="zh-CN" sz="2000" b="0">
                <a:ea typeface="宋体" pitchFamily="2" charset="-122"/>
              </a:rPr>
              <a:t>)(</a:t>
            </a:r>
            <a:r>
              <a:rPr lang="en-US" altLang="zh-CN" sz="2000" b="0" i="1">
                <a:ea typeface="宋体" pitchFamily="2" charset="-122"/>
              </a:rPr>
              <a:t>A</a:t>
            </a:r>
            <a:r>
              <a:rPr lang="en-US" altLang="zh-CN" sz="2000" b="0" i="1" baseline="-25000">
                <a:ea typeface="宋体" pitchFamily="2" charset="-122"/>
              </a:rPr>
              <a:t>k</a:t>
            </a:r>
            <a:r>
              <a:rPr lang="en-US" altLang="zh-CN" sz="2000" b="0" baseline="-25000">
                <a:ea typeface="宋体" pitchFamily="2" charset="-122"/>
              </a:rPr>
              <a:t>+1</a:t>
            </a:r>
            <a:r>
              <a:rPr lang="en-US" altLang="zh-CN" sz="2000" b="0">
                <a:ea typeface="宋体" pitchFamily="2" charset="-122"/>
              </a:rPr>
              <a:t>…</a:t>
            </a:r>
            <a:r>
              <a:rPr lang="en-US" altLang="zh-CN" sz="2000" b="0" i="1">
                <a:ea typeface="宋体" pitchFamily="2" charset="-122"/>
              </a:rPr>
              <a:t>A</a:t>
            </a:r>
            <a:r>
              <a:rPr lang="en-US" altLang="zh-CN" sz="2000" b="0" i="1" baseline="-25000">
                <a:ea typeface="宋体" pitchFamily="2" charset="-122"/>
              </a:rPr>
              <a:t>j</a:t>
            </a:r>
            <a:r>
              <a:rPr lang="en-US" altLang="zh-CN" sz="2000" b="0">
                <a:ea typeface="宋体" pitchFamily="2" charset="-122"/>
              </a:rPr>
              <a:t>), </a:t>
            </a:r>
            <a:r>
              <a:rPr lang="en-US" altLang="zh-CN" sz="2000" b="0" i="1">
                <a:ea typeface="宋体" pitchFamily="2" charset="-122"/>
              </a:rPr>
              <a:t>i</a:t>
            </a:r>
            <a:r>
              <a:rPr lang="en-US" altLang="zh-CN" sz="2000" b="0">
                <a:ea typeface="宋体" pitchFamily="2" charset="-122"/>
                <a:sym typeface="Symbol" pitchFamily="18" charset="2"/>
              </a:rPr>
              <a:t>&lt;</a:t>
            </a:r>
            <a:r>
              <a:rPr lang="en-US" altLang="zh-CN" sz="2000" b="0" i="1">
                <a:ea typeface="宋体" pitchFamily="2" charset="-122"/>
                <a:sym typeface="Symbol" pitchFamily="18" charset="2"/>
              </a:rPr>
              <a:t>k</a:t>
            </a:r>
            <a:r>
              <a:rPr lang="en-US" altLang="zh-CN" sz="2000" b="0">
                <a:ea typeface="宋体" pitchFamily="2" charset="-122"/>
                <a:sym typeface="Symbol" pitchFamily="18" charset="2"/>
              </a:rPr>
              <a:t>&lt;</a:t>
            </a:r>
            <a:r>
              <a:rPr lang="en-US" altLang="zh-CN" sz="2000" b="0" i="1">
                <a:ea typeface="宋体" pitchFamily="2" charset="-122"/>
                <a:sym typeface="Symbol" pitchFamily="18" charset="2"/>
              </a:rPr>
              <a:t>j</a:t>
            </a:r>
            <a:endParaRPr lang="en-US" altLang="zh-CN" sz="2000" b="0" i="1"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animBg="1" autoUpdateAnimBg="0"/>
      <p:bldP spid="26630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</a:rPr>
              <a:t>提纲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4600" y="2214563"/>
            <a:ext cx="6253163" cy="3881437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solidFill>
                  <a:srgbClr val="FF0000"/>
                </a:solidFill>
                <a:ea typeface="黑体" pitchFamily="2" charset="-122"/>
              </a:rPr>
              <a:t>引例</a:t>
            </a:r>
          </a:p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动态规划法的基本思想</a:t>
            </a:r>
          </a:p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动态规划法的适用条件</a:t>
            </a:r>
            <a:endParaRPr lang="en-US" altLang="zh-CN" sz="2200" dirty="0">
              <a:ea typeface="黑体" pitchFamily="2" charset="-122"/>
            </a:endParaRPr>
          </a:p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矩阵连乘问题</a:t>
            </a:r>
            <a:endParaRPr lang="en-US" altLang="zh-CN" sz="2200" dirty="0">
              <a:ea typeface="黑体" pitchFamily="2" charset="-122"/>
            </a:endParaRPr>
          </a:p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0-1背包问题</a:t>
            </a:r>
          </a:p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总结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矩阵连乘问题 (7)</a:t>
            </a:r>
          </a:p>
        </p:txBody>
      </p:sp>
      <p:graphicFrame>
        <p:nvGraphicFramePr>
          <p:cNvPr id="6146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8064144"/>
              </p:ext>
            </p:extLst>
          </p:nvPr>
        </p:nvGraphicFramePr>
        <p:xfrm>
          <a:off x="4119735" y="2370286"/>
          <a:ext cx="3962400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8" name="位图图像" r:id="rId3" imgW="2200582" imgH="1152381" progId="PBrush">
                  <p:embed/>
                </p:oleObj>
              </mc:Choice>
              <mc:Fallback>
                <p:oleObj name="位图图像" r:id="rId3" imgW="2200582" imgH="1152381" progId="PBrush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9735" y="2370286"/>
                        <a:ext cx="3962400" cy="205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0" name="Rectangle 32"/>
          <p:cNvSpPr>
            <a:spLocks noChangeArrowheads="1"/>
          </p:cNvSpPr>
          <p:nvPr/>
        </p:nvSpPr>
        <p:spPr bwMode="auto">
          <a:xfrm>
            <a:off x="5652120" y="2023417"/>
            <a:ext cx="1220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2000" b="0" dirty="0">
                <a:solidFill>
                  <a:srgbClr val="002060"/>
                </a:solidFill>
              </a:rPr>
              <a:t>{</a:t>
            </a:r>
            <a:r>
              <a:rPr lang="en-US" altLang="zh-CN" sz="2000" b="0" i="1" dirty="0">
                <a:solidFill>
                  <a:srgbClr val="002060"/>
                </a:solidFill>
              </a:rPr>
              <a:t>m</a:t>
            </a:r>
            <a:r>
              <a:rPr lang="en-US" altLang="zh-CN" sz="2000" b="0" dirty="0">
                <a:solidFill>
                  <a:srgbClr val="002060"/>
                </a:solidFill>
              </a:rPr>
              <a:t>(</a:t>
            </a:r>
            <a:r>
              <a:rPr lang="en-US" altLang="zh-CN" sz="2000" b="0" i="1" dirty="0" err="1">
                <a:solidFill>
                  <a:srgbClr val="002060"/>
                </a:solidFill>
              </a:rPr>
              <a:t>i</a:t>
            </a:r>
            <a:r>
              <a:rPr lang="en-US" altLang="zh-CN" sz="2000" b="0" dirty="0">
                <a:solidFill>
                  <a:srgbClr val="002060"/>
                </a:solidFill>
              </a:rPr>
              <a:t>, </a:t>
            </a:r>
            <a:r>
              <a:rPr lang="en-US" altLang="zh-CN" sz="2000" b="0" i="1" dirty="0">
                <a:solidFill>
                  <a:srgbClr val="002060"/>
                </a:solidFill>
              </a:rPr>
              <a:t>j</a:t>
            </a:r>
            <a:r>
              <a:rPr lang="en-US" altLang="zh-CN" sz="2000" b="0" dirty="0">
                <a:solidFill>
                  <a:srgbClr val="002060"/>
                </a:solidFill>
              </a:rPr>
              <a:t>)}</a:t>
            </a:r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1187624" y="4288457"/>
            <a:ext cx="4821238" cy="1773238"/>
            <a:chOff x="912" y="3168"/>
            <a:chExt cx="3037" cy="1117"/>
          </a:xfrm>
        </p:grpSpPr>
        <p:sp>
          <p:nvSpPr>
            <p:cNvPr id="6180" name="Rectangle 33"/>
            <p:cNvSpPr>
              <a:spLocks noChangeArrowheads="1"/>
            </p:cNvSpPr>
            <p:nvPr/>
          </p:nvSpPr>
          <p:spPr bwMode="auto">
            <a:xfrm>
              <a:off x="912" y="3168"/>
              <a:ext cx="303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ClrTx/>
                <a:buFontTx/>
                <a:buChar char="•"/>
              </a:pPr>
              <a:r>
                <a:rPr lang="zh-CN" altLang="en-US" sz="2000" b="0" dirty="0">
                  <a:solidFill>
                    <a:srgbClr val="0000FF"/>
                  </a:solidFill>
                </a:rPr>
                <a:t> </a:t>
              </a:r>
              <a:r>
                <a:rPr lang="zh-CN" altLang="en-US" sz="2000" dirty="0">
                  <a:solidFill>
                    <a:srgbClr val="0000FF"/>
                  </a:solidFill>
                </a:rPr>
                <a:t>计算时间：</a:t>
              </a:r>
              <a:r>
                <a:rPr lang="zh-CN" altLang="en-US" sz="2000" b="0" dirty="0"/>
                <a:t>  </a:t>
              </a:r>
              <a:r>
                <a:rPr lang="zh-CN" altLang="en-US" sz="2000" b="0" dirty="0">
                  <a:solidFill>
                    <a:srgbClr val="002060"/>
                  </a:solidFill>
                </a:rPr>
                <a:t>设一次乘法的代价为</a:t>
              </a:r>
              <a:r>
                <a:rPr lang="en-US" altLang="zh-CN" sz="2000" b="0" i="1" dirty="0">
                  <a:solidFill>
                    <a:srgbClr val="002060"/>
                  </a:solidFill>
                </a:rPr>
                <a:t>c</a:t>
              </a:r>
              <a:r>
                <a:rPr lang="en-US" altLang="zh-CN" sz="2000" b="0" dirty="0">
                  <a:solidFill>
                    <a:srgbClr val="002060"/>
                  </a:solidFill>
                </a:rPr>
                <a:t>. </a:t>
              </a:r>
              <a:r>
                <a:rPr lang="zh-CN" altLang="en-US" sz="2000" b="0" dirty="0">
                  <a:solidFill>
                    <a:srgbClr val="002060"/>
                  </a:solidFill>
                </a:rPr>
                <a:t>那么</a:t>
              </a:r>
              <a:endParaRPr lang="zh-CN" altLang="en-US" sz="2000" b="0" i="1" dirty="0">
                <a:solidFill>
                  <a:srgbClr val="002060"/>
                </a:solidFill>
              </a:endParaRPr>
            </a:p>
          </p:txBody>
        </p:sp>
        <p:graphicFrame>
          <p:nvGraphicFramePr>
            <p:cNvPr id="6147" name="Object 3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82804006"/>
                </p:ext>
              </p:extLst>
            </p:nvPr>
          </p:nvGraphicFramePr>
          <p:xfrm>
            <a:off x="1950" y="3472"/>
            <a:ext cx="1905" cy="4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79" name="Equation" r:id="rId5" imgW="1676160" imgH="431640" progId="Equation.DSMT4">
                    <p:embed/>
                  </p:oleObj>
                </mc:Choice>
                <mc:Fallback>
                  <p:oleObj name="Equation" r:id="rId5" imgW="1676160" imgH="431640" progId="Equation.DSMT4">
                    <p:embed/>
                    <p:pic>
                      <p:nvPicPr>
                        <p:cNvPr id="0" name="Object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50" y="3472"/>
                          <a:ext cx="1905" cy="473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81" name="Rectangle 35"/>
            <p:cNvSpPr>
              <a:spLocks noChangeArrowheads="1"/>
            </p:cNvSpPr>
            <p:nvPr/>
          </p:nvSpPr>
          <p:spPr bwMode="auto">
            <a:xfrm>
              <a:off x="914" y="4033"/>
              <a:ext cx="102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ClrTx/>
                <a:buFontTx/>
                <a:buChar char="•"/>
              </a:pPr>
              <a:r>
                <a:rPr lang="zh-CN" altLang="en-US" sz="2000" b="0" dirty="0">
                  <a:solidFill>
                    <a:srgbClr val="0000FF"/>
                  </a:solidFill>
                </a:rPr>
                <a:t> </a:t>
              </a:r>
              <a:r>
                <a:rPr lang="zh-CN" altLang="en-US" sz="2000" dirty="0">
                  <a:solidFill>
                    <a:srgbClr val="0000FF"/>
                  </a:solidFill>
                </a:rPr>
                <a:t>所需空间：</a:t>
              </a:r>
            </a:p>
          </p:txBody>
        </p:sp>
        <p:graphicFrame>
          <p:nvGraphicFramePr>
            <p:cNvPr id="6148" name="Object 3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33082709"/>
                </p:ext>
              </p:extLst>
            </p:nvPr>
          </p:nvGraphicFramePr>
          <p:xfrm>
            <a:off x="1865" y="4045"/>
            <a:ext cx="502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80" name="Equation" r:id="rId7" imgW="406080" imgH="228600" progId="Equation.DSMT4">
                    <p:embed/>
                  </p:oleObj>
                </mc:Choice>
                <mc:Fallback>
                  <p:oleObj name="Equation" r:id="rId7" imgW="406080" imgH="228600" progId="Equation.DSMT4">
                    <p:embed/>
                    <p:pic>
                      <p:nvPicPr>
                        <p:cNvPr id="0" name="Object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65" y="4045"/>
                          <a:ext cx="502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153" name="Group 88"/>
          <p:cNvGrpSpPr>
            <a:grpSpLocks/>
          </p:cNvGrpSpPr>
          <p:nvPr/>
        </p:nvGrpSpPr>
        <p:grpSpPr bwMode="auto">
          <a:xfrm>
            <a:off x="1524000" y="2377901"/>
            <a:ext cx="2590800" cy="1752600"/>
            <a:chOff x="480" y="1392"/>
            <a:chExt cx="1632" cy="940"/>
          </a:xfrm>
        </p:grpSpPr>
        <p:sp>
          <p:nvSpPr>
            <p:cNvPr id="6154" name="Rectangle 8"/>
            <p:cNvSpPr>
              <a:spLocks noChangeArrowheads="1"/>
            </p:cNvSpPr>
            <p:nvPr/>
          </p:nvSpPr>
          <p:spPr bwMode="auto">
            <a:xfrm>
              <a:off x="1536" y="1622"/>
              <a:ext cx="576" cy="230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altLang="zh-CN" sz="1800" b="0">
                  <a:ea typeface="宋体" pitchFamily="2" charset="-122"/>
                </a:rPr>
                <a:t>15</a:t>
              </a:r>
              <a:r>
                <a:rPr lang="en-US" altLang="zh-CN" sz="1800" b="0">
                  <a:ea typeface="宋体" pitchFamily="2" charset="-122"/>
                  <a:sym typeface="Symbol" pitchFamily="18" charset="2"/>
                </a:rPr>
                <a:t></a:t>
              </a:r>
              <a:r>
                <a:rPr lang="en-US" altLang="zh-CN" sz="1800" b="0">
                  <a:ea typeface="宋体" pitchFamily="2" charset="-122"/>
                </a:rPr>
                <a:t>5</a:t>
              </a:r>
            </a:p>
          </p:txBody>
        </p:sp>
        <p:sp>
          <p:nvSpPr>
            <p:cNvPr id="6155" name="Rectangle 9"/>
            <p:cNvSpPr>
              <a:spLocks noChangeArrowheads="1"/>
            </p:cNvSpPr>
            <p:nvPr/>
          </p:nvSpPr>
          <p:spPr bwMode="auto">
            <a:xfrm>
              <a:off x="1008" y="1622"/>
              <a:ext cx="528" cy="230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altLang="zh-CN" sz="1800" b="0">
                  <a:ea typeface="宋体" pitchFamily="2" charset="-122"/>
                </a:rPr>
                <a:t>35</a:t>
              </a:r>
              <a:r>
                <a:rPr lang="en-US" altLang="zh-CN" sz="1800" b="0">
                  <a:ea typeface="宋体" pitchFamily="2" charset="-122"/>
                  <a:sym typeface="Symbol" pitchFamily="18" charset="2"/>
                </a:rPr>
                <a:t></a:t>
              </a:r>
              <a:r>
                <a:rPr lang="en-US" altLang="zh-CN" sz="1800" b="0">
                  <a:ea typeface="宋体" pitchFamily="2" charset="-122"/>
                </a:rPr>
                <a:t>15</a:t>
              </a:r>
            </a:p>
          </p:txBody>
        </p:sp>
        <p:sp>
          <p:nvSpPr>
            <p:cNvPr id="6156" name="Rectangle 10"/>
            <p:cNvSpPr>
              <a:spLocks noChangeArrowheads="1"/>
            </p:cNvSpPr>
            <p:nvPr/>
          </p:nvSpPr>
          <p:spPr bwMode="auto">
            <a:xfrm>
              <a:off x="480" y="1622"/>
              <a:ext cx="528" cy="230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altLang="zh-CN" sz="1800" b="0">
                  <a:ea typeface="宋体" pitchFamily="2" charset="-122"/>
                </a:rPr>
                <a:t>30</a:t>
              </a:r>
              <a:r>
                <a:rPr lang="en-US" altLang="zh-CN" sz="1800" b="0">
                  <a:ea typeface="宋体" pitchFamily="2" charset="-122"/>
                  <a:sym typeface="Symbol" pitchFamily="18" charset="2"/>
                </a:rPr>
                <a:t>35</a:t>
              </a:r>
              <a:endParaRPr lang="en-US" altLang="zh-CN" sz="1800" b="0">
                <a:ea typeface="宋体" pitchFamily="2" charset="-122"/>
              </a:endParaRPr>
            </a:p>
          </p:txBody>
        </p:sp>
        <p:sp>
          <p:nvSpPr>
            <p:cNvPr id="6157" name="Rectangle 14"/>
            <p:cNvSpPr>
              <a:spLocks noChangeArrowheads="1"/>
            </p:cNvSpPr>
            <p:nvPr/>
          </p:nvSpPr>
          <p:spPr bwMode="auto">
            <a:xfrm>
              <a:off x="1536" y="1392"/>
              <a:ext cx="576" cy="230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0"/>
                </a:spcBef>
              </a:pPr>
              <a:r>
                <a:rPr lang="en-US" altLang="zh-CN" sz="1800" b="0" i="1">
                  <a:solidFill>
                    <a:srgbClr val="0000FF"/>
                  </a:solidFill>
                  <a:ea typeface="宋体" pitchFamily="2" charset="-122"/>
                </a:rPr>
                <a:t>A</a:t>
              </a:r>
              <a:r>
                <a:rPr lang="en-US" altLang="zh-CN" sz="1800" b="0" baseline="-25000">
                  <a:solidFill>
                    <a:srgbClr val="0000FF"/>
                  </a:solidFill>
                  <a:ea typeface="宋体" pitchFamily="2" charset="-122"/>
                </a:rPr>
                <a:t>3</a:t>
              </a:r>
            </a:p>
          </p:txBody>
        </p:sp>
        <p:sp>
          <p:nvSpPr>
            <p:cNvPr id="6158" name="Rectangle 15"/>
            <p:cNvSpPr>
              <a:spLocks noChangeArrowheads="1"/>
            </p:cNvSpPr>
            <p:nvPr/>
          </p:nvSpPr>
          <p:spPr bwMode="auto">
            <a:xfrm>
              <a:off x="1008" y="1392"/>
              <a:ext cx="528" cy="230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0"/>
                </a:spcBef>
              </a:pPr>
              <a:r>
                <a:rPr lang="en-US" altLang="zh-CN" sz="1800" b="0" i="1">
                  <a:solidFill>
                    <a:srgbClr val="0000FF"/>
                  </a:solidFill>
                  <a:ea typeface="宋体" pitchFamily="2" charset="-122"/>
                </a:rPr>
                <a:t>A</a:t>
              </a:r>
              <a:r>
                <a:rPr lang="en-US" altLang="zh-CN" sz="1800" b="0" baseline="-25000">
                  <a:solidFill>
                    <a:srgbClr val="0000FF"/>
                  </a:solidFill>
                  <a:ea typeface="宋体" pitchFamily="2" charset="-122"/>
                </a:rPr>
                <a:t>2</a:t>
              </a:r>
            </a:p>
          </p:txBody>
        </p:sp>
        <p:sp>
          <p:nvSpPr>
            <p:cNvPr id="6159" name="Rectangle 16"/>
            <p:cNvSpPr>
              <a:spLocks noChangeArrowheads="1"/>
            </p:cNvSpPr>
            <p:nvPr/>
          </p:nvSpPr>
          <p:spPr bwMode="auto">
            <a:xfrm>
              <a:off x="480" y="1392"/>
              <a:ext cx="528" cy="230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0"/>
                </a:spcBef>
              </a:pPr>
              <a:r>
                <a:rPr lang="en-US" altLang="zh-CN" sz="1800" b="0" i="1" dirty="0">
                  <a:solidFill>
                    <a:srgbClr val="0000FF"/>
                  </a:solidFill>
                  <a:ea typeface="宋体" pitchFamily="2" charset="-122"/>
                </a:rPr>
                <a:t>A</a:t>
              </a:r>
              <a:r>
                <a:rPr lang="en-US" altLang="zh-CN" sz="1800" b="0" baseline="-25000" dirty="0">
                  <a:solidFill>
                    <a:srgbClr val="0000FF"/>
                  </a:solidFill>
                  <a:ea typeface="宋体" pitchFamily="2" charset="-122"/>
                </a:rPr>
                <a:t>1</a:t>
              </a:r>
            </a:p>
          </p:txBody>
        </p:sp>
        <p:sp>
          <p:nvSpPr>
            <p:cNvPr id="6160" name="Line 17"/>
            <p:cNvSpPr>
              <a:spLocks noChangeShapeType="1"/>
            </p:cNvSpPr>
            <p:nvPr/>
          </p:nvSpPr>
          <p:spPr bwMode="auto">
            <a:xfrm>
              <a:off x="480" y="1392"/>
              <a:ext cx="163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zh-CN" altLang="en-US" sz="1800" b="0"/>
            </a:p>
          </p:txBody>
        </p:sp>
        <p:sp>
          <p:nvSpPr>
            <p:cNvPr id="6161" name="Line 18"/>
            <p:cNvSpPr>
              <a:spLocks noChangeShapeType="1"/>
            </p:cNvSpPr>
            <p:nvPr/>
          </p:nvSpPr>
          <p:spPr bwMode="auto">
            <a:xfrm>
              <a:off x="480" y="1622"/>
              <a:ext cx="16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zh-CN" altLang="en-US" sz="1800" b="0"/>
            </a:p>
          </p:txBody>
        </p:sp>
        <p:sp>
          <p:nvSpPr>
            <p:cNvPr id="6162" name="Line 19"/>
            <p:cNvSpPr>
              <a:spLocks noChangeShapeType="1"/>
            </p:cNvSpPr>
            <p:nvPr/>
          </p:nvSpPr>
          <p:spPr bwMode="auto">
            <a:xfrm>
              <a:off x="480" y="1852"/>
              <a:ext cx="163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zh-CN" altLang="en-US" sz="1800" b="0"/>
            </a:p>
          </p:txBody>
        </p:sp>
        <p:sp>
          <p:nvSpPr>
            <p:cNvPr id="6163" name="Line 20"/>
            <p:cNvSpPr>
              <a:spLocks noChangeShapeType="1"/>
            </p:cNvSpPr>
            <p:nvPr/>
          </p:nvSpPr>
          <p:spPr bwMode="auto">
            <a:xfrm>
              <a:off x="480" y="1392"/>
              <a:ext cx="0" cy="46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zh-CN" altLang="en-US" sz="1800" b="0"/>
            </a:p>
          </p:txBody>
        </p:sp>
        <p:sp>
          <p:nvSpPr>
            <p:cNvPr id="6164" name="Line 21"/>
            <p:cNvSpPr>
              <a:spLocks noChangeShapeType="1"/>
            </p:cNvSpPr>
            <p:nvPr/>
          </p:nvSpPr>
          <p:spPr bwMode="auto">
            <a:xfrm>
              <a:off x="1008" y="1392"/>
              <a:ext cx="0" cy="4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zh-CN" altLang="en-US" sz="1800" b="0"/>
            </a:p>
          </p:txBody>
        </p:sp>
        <p:sp>
          <p:nvSpPr>
            <p:cNvPr id="6165" name="Line 22"/>
            <p:cNvSpPr>
              <a:spLocks noChangeShapeType="1"/>
            </p:cNvSpPr>
            <p:nvPr/>
          </p:nvSpPr>
          <p:spPr bwMode="auto">
            <a:xfrm>
              <a:off x="1536" y="1392"/>
              <a:ext cx="0" cy="4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zh-CN" altLang="en-US" sz="1800" b="0"/>
            </a:p>
          </p:txBody>
        </p:sp>
        <p:sp>
          <p:nvSpPr>
            <p:cNvPr id="6166" name="Line 26"/>
            <p:cNvSpPr>
              <a:spLocks noChangeShapeType="1"/>
            </p:cNvSpPr>
            <p:nvPr/>
          </p:nvSpPr>
          <p:spPr bwMode="auto">
            <a:xfrm>
              <a:off x="2112" y="1392"/>
              <a:ext cx="0" cy="46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zh-CN" altLang="en-US" sz="1800" b="0"/>
            </a:p>
          </p:txBody>
        </p:sp>
        <p:sp>
          <p:nvSpPr>
            <p:cNvPr id="6167" name="Rectangle 74"/>
            <p:cNvSpPr>
              <a:spLocks noChangeArrowheads="1"/>
            </p:cNvSpPr>
            <p:nvPr/>
          </p:nvSpPr>
          <p:spPr bwMode="auto">
            <a:xfrm>
              <a:off x="1536" y="2102"/>
              <a:ext cx="57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altLang="zh-CN" sz="1800" b="0">
                  <a:ea typeface="宋体" pitchFamily="2" charset="-122"/>
                </a:rPr>
                <a:t>20</a:t>
              </a:r>
              <a:r>
                <a:rPr lang="en-US" altLang="zh-CN" sz="1800" b="0">
                  <a:ea typeface="宋体" pitchFamily="2" charset="-122"/>
                  <a:sym typeface="Symbol" pitchFamily="18" charset="2"/>
                </a:rPr>
                <a:t></a:t>
              </a:r>
              <a:r>
                <a:rPr lang="en-US" altLang="zh-CN" sz="1800" b="0">
                  <a:ea typeface="宋体" pitchFamily="2" charset="-122"/>
                </a:rPr>
                <a:t>25</a:t>
              </a:r>
            </a:p>
          </p:txBody>
        </p:sp>
        <p:sp>
          <p:nvSpPr>
            <p:cNvPr id="6168" name="Rectangle 73"/>
            <p:cNvSpPr>
              <a:spLocks noChangeArrowheads="1"/>
            </p:cNvSpPr>
            <p:nvPr/>
          </p:nvSpPr>
          <p:spPr bwMode="auto">
            <a:xfrm>
              <a:off x="1008" y="2102"/>
              <a:ext cx="52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altLang="zh-CN" sz="1800" b="0">
                  <a:ea typeface="宋体" pitchFamily="2" charset="-122"/>
                </a:rPr>
                <a:t>10</a:t>
              </a:r>
              <a:r>
                <a:rPr lang="en-US" altLang="zh-CN" sz="1800" b="0">
                  <a:ea typeface="宋体" pitchFamily="2" charset="-122"/>
                  <a:sym typeface="Symbol" pitchFamily="18" charset="2"/>
                </a:rPr>
                <a:t></a:t>
              </a:r>
              <a:r>
                <a:rPr lang="en-US" altLang="zh-CN" sz="1800" b="0">
                  <a:ea typeface="宋体" pitchFamily="2" charset="-122"/>
                </a:rPr>
                <a:t>20</a:t>
              </a:r>
            </a:p>
          </p:txBody>
        </p:sp>
        <p:sp>
          <p:nvSpPr>
            <p:cNvPr id="6169" name="Rectangle 72"/>
            <p:cNvSpPr>
              <a:spLocks noChangeArrowheads="1"/>
            </p:cNvSpPr>
            <p:nvPr/>
          </p:nvSpPr>
          <p:spPr bwMode="auto">
            <a:xfrm>
              <a:off x="480" y="2102"/>
              <a:ext cx="52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altLang="zh-CN" sz="1800" b="0">
                  <a:ea typeface="宋体" pitchFamily="2" charset="-122"/>
                </a:rPr>
                <a:t>5</a:t>
              </a:r>
              <a:r>
                <a:rPr lang="en-US" altLang="zh-CN" sz="1800" b="0">
                  <a:ea typeface="宋体" pitchFamily="2" charset="-122"/>
                  <a:sym typeface="Symbol" pitchFamily="18" charset="2"/>
                </a:rPr>
                <a:t></a:t>
              </a:r>
              <a:r>
                <a:rPr lang="en-US" altLang="zh-CN" sz="1800" b="0">
                  <a:ea typeface="宋体" pitchFamily="2" charset="-122"/>
                </a:rPr>
                <a:t>10</a:t>
              </a:r>
            </a:p>
          </p:txBody>
        </p:sp>
        <p:sp>
          <p:nvSpPr>
            <p:cNvPr id="6170" name="Rectangle 71"/>
            <p:cNvSpPr>
              <a:spLocks noChangeArrowheads="1"/>
            </p:cNvSpPr>
            <p:nvPr/>
          </p:nvSpPr>
          <p:spPr bwMode="auto">
            <a:xfrm>
              <a:off x="1536" y="1872"/>
              <a:ext cx="57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0"/>
                </a:spcBef>
              </a:pPr>
              <a:r>
                <a:rPr lang="en-US" altLang="zh-CN" sz="1800" b="0" i="1">
                  <a:solidFill>
                    <a:srgbClr val="0000FF"/>
                  </a:solidFill>
                  <a:ea typeface="宋体" pitchFamily="2" charset="-122"/>
                </a:rPr>
                <a:t>A</a:t>
              </a:r>
              <a:r>
                <a:rPr lang="en-US" altLang="zh-CN" sz="1800" b="0" baseline="-25000">
                  <a:solidFill>
                    <a:srgbClr val="0000FF"/>
                  </a:solidFill>
                  <a:ea typeface="宋体" pitchFamily="2" charset="-122"/>
                </a:rPr>
                <a:t>6</a:t>
              </a:r>
            </a:p>
          </p:txBody>
        </p:sp>
        <p:sp>
          <p:nvSpPr>
            <p:cNvPr id="6171" name="Rectangle 70"/>
            <p:cNvSpPr>
              <a:spLocks noChangeArrowheads="1"/>
            </p:cNvSpPr>
            <p:nvPr/>
          </p:nvSpPr>
          <p:spPr bwMode="auto">
            <a:xfrm>
              <a:off x="1008" y="1872"/>
              <a:ext cx="52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0"/>
                </a:spcBef>
              </a:pPr>
              <a:r>
                <a:rPr lang="en-US" altLang="zh-CN" sz="1800" b="0" i="1">
                  <a:solidFill>
                    <a:srgbClr val="0000FF"/>
                  </a:solidFill>
                  <a:ea typeface="宋体" pitchFamily="2" charset="-122"/>
                </a:rPr>
                <a:t>A</a:t>
              </a:r>
              <a:r>
                <a:rPr lang="en-US" altLang="zh-CN" sz="1800" b="0" baseline="-25000">
                  <a:solidFill>
                    <a:srgbClr val="0000FF"/>
                  </a:solidFill>
                  <a:ea typeface="宋体" pitchFamily="2" charset="-122"/>
                </a:rPr>
                <a:t>5</a:t>
              </a:r>
            </a:p>
          </p:txBody>
        </p:sp>
        <p:sp>
          <p:nvSpPr>
            <p:cNvPr id="6172" name="Rectangle 69"/>
            <p:cNvSpPr>
              <a:spLocks noChangeArrowheads="1"/>
            </p:cNvSpPr>
            <p:nvPr/>
          </p:nvSpPr>
          <p:spPr bwMode="auto">
            <a:xfrm>
              <a:off x="480" y="1872"/>
              <a:ext cx="52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0"/>
                </a:spcBef>
              </a:pPr>
              <a:r>
                <a:rPr lang="en-US" altLang="zh-CN" sz="1800" b="0" i="1">
                  <a:solidFill>
                    <a:srgbClr val="0000FF"/>
                  </a:solidFill>
                  <a:ea typeface="宋体" pitchFamily="2" charset="-122"/>
                </a:rPr>
                <a:t>A</a:t>
              </a:r>
              <a:r>
                <a:rPr lang="en-US" altLang="zh-CN" sz="1800" b="0" baseline="-25000">
                  <a:solidFill>
                    <a:srgbClr val="0000FF"/>
                  </a:solidFill>
                  <a:ea typeface="宋体" pitchFamily="2" charset="-122"/>
                </a:rPr>
                <a:t>4</a:t>
              </a:r>
            </a:p>
          </p:txBody>
        </p:sp>
        <p:sp>
          <p:nvSpPr>
            <p:cNvPr id="6173" name="Line 75"/>
            <p:cNvSpPr>
              <a:spLocks noChangeShapeType="1"/>
            </p:cNvSpPr>
            <p:nvPr/>
          </p:nvSpPr>
          <p:spPr bwMode="auto">
            <a:xfrm>
              <a:off x="480" y="1872"/>
              <a:ext cx="163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 sz="1800" b="0"/>
            </a:p>
          </p:txBody>
        </p:sp>
        <p:sp>
          <p:nvSpPr>
            <p:cNvPr id="6174" name="Line 76"/>
            <p:cNvSpPr>
              <a:spLocks noChangeShapeType="1"/>
            </p:cNvSpPr>
            <p:nvPr/>
          </p:nvSpPr>
          <p:spPr bwMode="auto">
            <a:xfrm>
              <a:off x="480" y="2102"/>
              <a:ext cx="16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 sz="1800" b="0"/>
            </a:p>
          </p:txBody>
        </p:sp>
        <p:sp>
          <p:nvSpPr>
            <p:cNvPr id="6175" name="Line 77"/>
            <p:cNvSpPr>
              <a:spLocks noChangeShapeType="1"/>
            </p:cNvSpPr>
            <p:nvPr/>
          </p:nvSpPr>
          <p:spPr bwMode="auto">
            <a:xfrm>
              <a:off x="480" y="2332"/>
              <a:ext cx="163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 sz="1800" b="0"/>
            </a:p>
          </p:txBody>
        </p:sp>
        <p:sp>
          <p:nvSpPr>
            <p:cNvPr id="6176" name="Line 78"/>
            <p:cNvSpPr>
              <a:spLocks noChangeShapeType="1"/>
            </p:cNvSpPr>
            <p:nvPr/>
          </p:nvSpPr>
          <p:spPr bwMode="auto">
            <a:xfrm>
              <a:off x="480" y="1872"/>
              <a:ext cx="0" cy="46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 sz="1800" b="0"/>
            </a:p>
          </p:txBody>
        </p:sp>
        <p:sp>
          <p:nvSpPr>
            <p:cNvPr id="6177" name="Line 79"/>
            <p:cNvSpPr>
              <a:spLocks noChangeShapeType="1"/>
            </p:cNvSpPr>
            <p:nvPr/>
          </p:nvSpPr>
          <p:spPr bwMode="auto">
            <a:xfrm>
              <a:off x="1008" y="1872"/>
              <a:ext cx="0" cy="4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 sz="1800" b="0"/>
            </a:p>
          </p:txBody>
        </p:sp>
        <p:sp>
          <p:nvSpPr>
            <p:cNvPr id="6178" name="Line 80"/>
            <p:cNvSpPr>
              <a:spLocks noChangeShapeType="1"/>
            </p:cNvSpPr>
            <p:nvPr/>
          </p:nvSpPr>
          <p:spPr bwMode="auto">
            <a:xfrm>
              <a:off x="1536" y="1872"/>
              <a:ext cx="0" cy="4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 sz="1800" b="0"/>
            </a:p>
          </p:txBody>
        </p:sp>
        <p:sp>
          <p:nvSpPr>
            <p:cNvPr id="6179" name="Line 81"/>
            <p:cNvSpPr>
              <a:spLocks noChangeShapeType="1"/>
            </p:cNvSpPr>
            <p:nvPr/>
          </p:nvSpPr>
          <p:spPr bwMode="auto">
            <a:xfrm>
              <a:off x="2112" y="1872"/>
              <a:ext cx="0" cy="46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 sz="1800" b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</a:rPr>
              <a:t>提纲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4600" y="2214563"/>
            <a:ext cx="6253163" cy="3881437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solidFill>
                  <a:srgbClr val="002060"/>
                </a:solidFill>
                <a:ea typeface="黑体" pitchFamily="2" charset="-122"/>
              </a:rPr>
              <a:t>引例</a:t>
            </a:r>
          </a:p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solidFill>
                  <a:srgbClr val="002060"/>
                </a:solidFill>
                <a:ea typeface="黑体" pitchFamily="2" charset="-122"/>
              </a:rPr>
              <a:t>动态规划法的基本思想</a:t>
            </a:r>
          </a:p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动态规划法的适用条件</a:t>
            </a:r>
            <a:endParaRPr lang="en-US" altLang="zh-CN" sz="2200" dirty="0">
              <a:ea typeface="黑体" pitchFamily="2" charset="-122"/>
            </a:endParaRPr>
          </a:p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solidFill>
                  <a:srgbClr val="002060"/>
                </a:solidFill>
                <a:ea typeface="黑体" pitchFamily="2" charset="-122"/>
              </a:rPr>
              <a:t>矩阵连乘问题</a:t>
            </a:r>
          </a:p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solidFill>
                  <a:srgbClr val="FF0000"/>
                </a:solidFill>
                <a:ea typeface="黑体" pitchFamily="2" charset="-122"/>
              </a:rPr>
              <a:t>0-1背包问题</a:t>
            </a:r>
          </a:p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总结</a:t>
            </a:r>
            <a:endParaRPr lang="en-US" altLang="zh-CN" sz="2000" dirty="0">
              <a:ea typeface="黑体" pitchFamily="2" charset="-122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0-1背包问题 (1)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2060848"/>
            <a:ext cx="8388424" cy="4463777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ClrTx/>
              <a:buFontTx/>
              <a:buChar char="•"/>
            </a:pPr>
            <a:r>
              <a:rPr kumimoji="0" lang="zh-CN" altLang="en-US" sz="2200" b="1" dirty="0">
                <a:solidFill>
                  <a:srgbClr val="0000FF"/>
                </a:solidFill>
                <a:ea typeface="黑体" pitchFamily="2" charset="-122"/>
              </a:rPr>
              <a:t>问题</a:t>
            </a:r>
          </a:p>
          <a:p>
            <a:pPr eaLnBrk="1" hangingPunct="1">
              <a:lnSpc>
                <a:spcPts val="2800"/>
              </a:lnSpc>
              <a:spcBef>
                <a:spcPts val="600"/>
              </a:spcBef>
              <a:buClrTx/>
              <a:buFontTx/>
              <a:buNone/>
            </a:pPr>
            <a:r>
              <a:rPr kumimoji="0" lang="zh-CN" altLang="en-US" sz="2000" dirty="0">
                <a:ea typeface="黑体" pitchFamily="2" charset="-122"/>
              </a:rPr>
              <a:t>   - 给定</a:t>
            </a:r>
            <a:r>
              <a:rPr kumimoji="0" lang="en-US" altLang="zh-CN" sz="2000" i="1" dirty="0">
                <a:ea typeface="黑体" pitchFamily="2" charset="-122"/>
              </a:rPr>
              <a:t>n</a:t>
            </a:r>
            <a:r>
              <a:rPr kumimoji="0" lang="zh-CN" altLang="en-US" sz="2000" dirty="0">
                <a:ea typeface="黑体" pitchFamily="2" charset="-122"/>
              </a:rPr>
              <a:t>种物品和一背包。物品 </a:t>
            </a:r>
            <a:r>
              <a:rPr kumimoji="0" lang="en-US" altLang="zh-CN" sz="2000" i="1" dirty="0" err="1">
                <a:ea typeface="黑体" pitchFamily="2" charset="-122"/>
              </a:rPr>
              <a:t>i</a:t>
            </a:r>
            <a:r>
              <a:rPr kumimoji="0" lang="zh-CN" altLang="en-US" sz="2000" dirty="0">
                <a:ea typeface="黑体" pitchFamily="2" charset="-122"/>
              </a:rPr>
              <a:t>的重量是</a:t>
            </a:r>
            <a:r>
              <a:rPr kumimoji="0" lang="en-US" altLang="zh-CN" sz="2000" i="1" dirty="0" err="1">
                <a:ea typeface="黑体" pitchFamily="2" charset="-122"/>
              </a:rPr>
              <a:t>w</a:t>
            </a:r>
            <a:r>
              <a:rPr kumimoji="0" lang="en-US" altLang="zh-CN" sz="2000" i="1" baseline="-25000" dirty="0" err="1">
                <a:ea typeface="黑体" pitchFamily="2" charset="-122"/>
              </a:rPr>
              <a:t>i</a:t>
            </a:r>
            <a:r>
              <a:rPr kumimoji="0" lang="zh-CN" altLang="en-US" sz="2000" dirty="0">
                <a:ea typeface="黑体" pitchFamily="2" charset="-122"/>
              </a:rPr>
              <a:t>，其价值为</a:t>
            </a:r>
            <a:r>
              <a:rPr kumimoji="0" lang="en-US" altLang="zh-CN" sz="2000" i="1" dirty="0">
                <a:ea typeface="黑体" pitchFamily="2" charset="-122"/>
              </a:rPr>
              <a:t>v</a:t>
            </a:r>
            <a:r>
              <a:rPr kumimoji="0" lang="en-US" altLang="zh-CN" sz="2000" i="1" baseline="-25000" dirty="0">
                <a:ea typeface="黑体" pitchFamily="2" charset="-122"/>
              </a:rPr>
              <a:t>i</a:t>
            </a:r>
            <a:r>
              <a:rPr kumimoji="0" lang="zh-CN" altLang="en-US" sz="2000" dirty="0">
                <a:ea typeface="黑体" pitchFamily="2" charset="-122"/>
              </a:rPr>
              <a:t>，背包容量为</a:t>
            </a:r>
            <a:r>
              <a:rPr kumimoji="0" lang="en-US" altLang="zh-CN" sz="2000" i="1" dirty="0">
                <a:ea typeface="黑体" pitchFamily="2" charset="-122"/>
              </a:rPr>
              <a:t>C</a:t>
            </a:r>
            <a:r>
              <a:rPr kumimoji="0" lang="zh-CN" altLang="en-US" sz="2000" dirty="0">
                <a:ea typeface="黑体" pitchFamily="2" charset="-122"/>
              </a:rPr>
              <a:t>。问应如何选择装入背包的物品，使得装入背包中物品的总价值最大</a:t>
            </a:r>
            <a:r>
              <a:rPr kumimoji="0" lang="en-US" altLang="zh-CN" sz="2000" dirty="0">
                <a:ea typeface="黑体" pitchFamily="2" charset="-122"/>
              </a:rPr>
              <a:t>?</a:t>
            </a:r>
          </a:p>
          <a:p>
            <a:pPr eaLnBrk="1" hangingPunct="1">
              <a:lnSpc>
                <a:spcPts val="28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zh-CN" altLang="en-US" sz="2000" dirty="0">
                <a:ea typeface="黑体" pitchFamily="2" charset="-122"/>
              </a:rPr>
              <a:t>   - 特殊的整数规划问题：求一个</a:t>
            </a:r>
            <a:r>
              <a:rPr lang="en-US" altLang="zh-CN" sz="2000" i="1" dirty="0">
                <a:ea typeface="黑体" pitchFamily="2" charset="-122"/>
              </a:rPr>
              <a:t>n</a:t>
            </a:r>
            <a:r>
              <a:rPr lang="zh-CN" altLang="en-US" sz="2000" dirty="0">
                <a:ea typeface="黑体" pitchFamily="2" charset="-122"/>
              </a:rPr>
              <a:t>元0-1向量</a:t>
            </a:r>
            <a:r>
              <a:rPr lang="zh-CN" altLang="en-US" sz="2000" dirty="0">
                <a:solidFill>
                  <a:srgbClr val="000000"/>
                </a:solidFill>
                <a:ea typeface="黑体" pitchFamily="2" charset="-122"/>
              </a:rPr>
              <a:t>{</a:t>
            </a:r>
            <a:r>
              <a:rPr lang="en-US" altLang="zh-CN" sz="2000" i="1" dirty="0">
                <a:solidFill>
                  <a:srgbClr val="000000"/>
                </a:solidFill>
                <a:ea typeface="黑体" pitchFamily="2" charset="-122"/>
              </a:rPr>
              <a:t>x</a:t>
            </a:r>
            <a:r>
              <a:rPr lang="en-US" altLang="zh-CN" sz="2000" baseline="-25000" dirty="0">
                <a:solidFill>
                  <a:srgbClr val="000000"/>
                </a:solidFill>
                <a:ea typeface="黑体" pitchFamily="2" charset="-122"/>
              </a:rPr>
              <a:t>1</a:t>
            </a:r>
            <a:r>
              <a:rPr lang="en-US" altLang="zh-CN" sz="2000" dirty="0">
                <a:solidFill>
                  <a:srgbClr val="000000"/>
                </a:solidFill>
                <a:ea typeface="黑体" pitchFamily="2" charset="-122"/>
              </a:rPr>
              <a:t>, </a:t>
            </a:r>
            <a:r>
              <a:rPr lang="en-US" altLang="zh-CN" sz="2000" i="1" dirty="0">
                <a:solidFill>
                  <a:srgbClr val="000000"/>
                </a:solidFill>
                <a:ea typeface="黑体" pitchFamily="2" charset="-122"/>
              </a:rPr>
              <a:t>x</a:t>
            </a:r>
            <a:r>
              <a:rPr lang="en-US" altLang="zh-CN" sz="2000" baseline="-25000" dirty="0">
                <a:solidFill>
                  <a:srgbClr val="000000"/>
                </a:solidFill>
                <a:ea typeface="黑体" pitchFamily="2" charset="-122"/>
              </a:rPr>
              <a:t>2</a:t>
            </a:r>
            <a:r>
              <a:rPr lang="en-US" altLang="zh-CN" sz="2000" dirty="0">
                <a:solidFill>
                  <a:srgbClr val="000000"/>
                </a:solidFill>
                <a:ea typeface="黑体" pitchFamily="2" charset="-122"/>
              </a:rPr>
              <a:t>, …, </a:t>
            </a:r>
            <a:r>
              <a:rPr lang="en-US" altLang="zh-CN" sz="2000" i="1" dirty="0" err="1">
                <a:solidFill>
                  <a:srgbClr val="000000"/>
                </a:solidFill>
                <a:ea typeface="黑体" pitchFamily="2" charset="-122"/>
              </a:rPr>
              <a:t>x</a:t>
            </a:r>
            <a:r>
              <a:rPr lang="en-US" altLang="zh-CN" sz="2000" i="1" baseline="-25000" dirty="0" err="1">
                <a:solidFill>
                  <a:srgbClr val="000000"/>
                </a:solidFill>
                <a:ea typeface="黑体" pitchFamily="2" charset="-122"/>
              </a:rPr>
              <a:t>n</a:t>
            </a:r>
            <a:r>
              <a:rPr lang="en-US" altLang="zh-CN" sz="2000" dirty="0">
                <a:solidFill>
                  <a:srgbClr val="000000"/>
                </a:solidFill>
                <a:ea typeface="黑体" pitchFamily="2" charset="-122"/>
              </a:rPr>
              <a:t>}</a:t>
            </a:r>
            <a:r>
              <a:rPr lang="en-US" altLang="zh-CN" sz="2000" dirty="0">
                <a:ea typeface="黑体" pitchFamily="2" charset="-122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zh-CN" altLang="en-US" sz="2000" dirty="0">
                <a:ea typeface="黑体" pitchFamily="2" charset="-122"/>
              </a:rPr>
              <a:t>  </a:t>
            </a: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2241870"/>
              </p:ext>
            </p:extLst>
          </p:nvPr>
        </p:nvGraphicFramePr>
        <p:xfrm>
          <a:off x="2555776" y="3704039"/>
          <a:ext cx="1387562" cy="7896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2" name="公式" r:id="rId3" imgW="748975" imgH="431613" progId="Equation.3">
                  <p:embed/>
                </p:oleObj>
              </mc:Choice>
              <mc:Fallback>
                <p:oleObj name="公式" r:id="rId3" imgW="748975" imgH="431613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3704039"/>
                        <a:ext cx="1387562" cy="78963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8349498"/>
              </p:ext>
            </p:extLst>
          </p:nvPr>
        </p:nvGraphicFramePr>
        <p:xfrm>
          <a:off x="2411760" y="4601895"/>
          <a:ext cx="2299320" cy="12033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3" name="公式" r:id="rId5" imgW="1218671" imgH="634725" progId="Equation.3">
                  <p:embed/>
                </p:oleObj>
              </mc:Choice>
              <mc:Fallback>
                <p:oleObj name="公式" r:id="rId5" imgW="1218671" imgH="634725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4601895"/>
                        <a:ext cx="2299320" cy="120336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1187624" y="3961933"/>
            <a:ext cx="958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zh-CN" altLang="en-US" sz="2000" b="0" dirty="0">
                <a:solidFill>
                  <a:srgbClr val="0000FF"/>
                </a:solidFill>
              </a:rPr>
              <a:t>目标：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1115616" y="4964799"/>
            <a:ext cx="1644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zh-CN" altLang="en-US" sz="2000" b="0" dirty="0">
                <a:solidFill>
                  <a:srgbClr val="0000FF"/>
                </a:solidFill>
              </a:rPr>
              <a:t>约束条件：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0-1背包问题 (2)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8482" y="1988840"/>
            <a:ext cx="8260022" cy="4179887"/>
          </a:xfrm>
        </p:spPr>
        <p:txBody>
          <a:bodyPr lIns="0" rIns="0"/>
          <a:lstStyle/>
          <a:p>
            <a:pPr eaLnBrk="1" hangingPunct="1">
              <a:spcBef>
                <a:spcPct val="0"/>
              </a:spcBef>
              <a:spcAft>
                <a:spcPct val="15000"/>
              </a:spcAft>
            </a:pPr>
            <a:r>
              <a:rPr lang="zh-CN" altLang="en-US" sz="2200" b="1" dirty="0">
                <a:solidFill>
                  <a:srgbClr val="0000FF"/>
                </a:solidFill>
                <a:ea typeface="黑体" pitchFamily="2" charset="-122"/>
              </a:rPr>
              <a:t>最优子结构性质</a:t>
            </a:r>
          </a:p>
          <a:p>
            <a:pPr eaLnBrk="1" hangingPunct="1">
              <a:lnSpc>
                <a:spcPts val="27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zh-CN" altLang="en-US" sz="2000" dirty="0">
                <a:ea typeface="黑体" pitchFamily="2" charset="-122"/>
              </a:rPr>
              <a:t>   - 设</a:t>
            </a:r>
            <a:r>
              <a:rPr lang="en-US" altLang="zh-CN" sz="2000" i="1" dirty="0">
                <a:ea typeface="黑体" pitchFamily="2" charset="-122"/>
              </a:rPr>
              <a:t>m</a:t>
            </a:r>
            <a:r>
              <a:rPr lang="en-US" altLang="zh-CN" sz="2000" dirty="0">
                <a:ea typeface="黑体" pitchFamily="2" charset="-122"/>
              </a:rPr>
              <a:t>(</a:t>
            </a:r>
            <a:r>
              <a:rPr lang="en-US" altLang="zh-CN" sz="2000" i="1" dirty="0" err="1">
                <a:ea typeface="黑体" pitchFamily="2" charset="-122"/>
              </a:rPr>
              <a:t>i</a:t>
            </a:r>
            <a:r>
              <a:rPr lang="en-US" altLang="zh-CN" sz="2000" dirty="0">
                <a:ea typeface="黑体" pitchFamily="2" charset="-122"/>
              </a:rPr>
              <a:t>, </a:t>
            </a:r>
            <a:r>
              <a:rPr lang="en-US" altLang="zh-CN" sz="2000" i="1" dirty="0">
                <a:ea typeface="黑体" pitchFamily="2" charset="-122"/>
              </a:rPr>
              <a:t>j</a:t>
            </a:r>
            <a:r>
              <a:rPr lang="en-US" altLang="zh-CN" sz="2000" dirty="0">
                <a:ea typeface="黑体" pitchFamily="2" charset="-122"/>
              </a:rPr>
              <a:t>)</a:t>
            </a:r>
            <a:r>
              <a:rPr lang="zh-CN" altLang="en-US" sz="2000" dirty="0">
                <a:ea typeface="黑体" pitchFamily="2" charset="-122"/>
              </a:rPr>
              <a:t>为背包剩余容量为</a:t>
            </a:r>
            <a:r>
              <a:rPr lang="en-US" altLang="zh-CN" sz="2000" i="1" dirty="0">
                <a:ea typeface="黑体" pitchFamily="2" charset="-122"/>
              </a:rPr>
              <a:t>j</a:t>
            </a:r>
            <a:r>
              <a:rPr lang="zh-CN" altLang="en-US" sz="2000" dirty="0">
                <a:ea typeface="黑体" pitchFamily="2" charset="-122"/>
              </a:rPr>
              <a:t>时考虑装入1~</a:t>
            </a:r>
            <a:r>
              <a:rPr lang="en-US" altLang="zh-CN" sz="2000" i="1" dirty="0" err="1">
                <a:ea typeface="黑体" pitchFamily="2" charset="-122"/>
              </a:rPr>
              <a:t>i</a:t>
            </a:r>
            <a:r>
              <a:rPr lang="zh-CN" altLang="en-US" sz="2000" dirty="0">
                <a:ea typeface="黑体" pitchFamily="2" charset="-122"/>
              </a:rPr>
              <a:t>种物品的最大价值</a:t>
            </a:r>
          </a:p>
          <a:p>
            <a:pPr eaLnBrk="1" hangingPunct="1">
              <a:lnSpc>
                <a:spcPts val="27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zh-CN" altLang="en-US" sz="2000" dirty="0">
                <a:ea typeface="黑体" pitchFamily="2" charset="-122"/>
              </a:rPr>
              <a:t>   - </a:t>
            </a:r>
            <a:r>
              <a:rPr lang="en-US" altLang="zh-CN" sz="2000" i="1" dirty="0">
                <a:ea typeface="黑体" pitchFamily="2" charset="-122"/>
              </a:rPr>
              <a:t>m</a:t>
            </a:r>
            <a:r>
              <a:rPr lang="en-US" altLang="zh-CN" sz="2000" dirty="0">
                <a:ea typeface="黑体" pitchFamily="2" charset="-122"/>
              </a:rPr>
              <a:t>(</a:t>
            </a:r>
            <a:r>
              <a:rPr lang="en-US" altLang="zh-CN" sz="2000" i="1" dirty="0" err="1">
                <a:ea typeface="黑体" pitchFamily="2" charset="-122"/>
              </a:rPr>
              <a:t>i</a:t>
            </a:r>
            <a:r>
              <a:rPr lang="en-US" altLang="zh-CN" sz="2000" dirty="0">
                <a:ea typeface="黑体" pitchFamily="2" charset="-122"/>
              </a:rPr>
              <a:t>, </a:t>
            </a:r>
            <a:r>
              <a:rPr lang="en-US" altLang="zh-CN" sz="2000" i="1" dirty="0">
                <a:ea typeface="黑体" pitchFamily="2" charset="-122"/>
              </a:rPr>
              <a:t>j</a:t>
            </a:r>
            <a:r>
              <a:rPr lang="en-US" altLang="zh-CN" sz="2000" dirty="0">
                <a:ea typeface="黑体" pitchFamily="2" charset="-122"/>
              </a:rPr>
              <a:t>)</a:t>
            </a:r>
            <a:r>
              <a:rPr lang="zh-CN" altLang="en-US" sz="2000" dirty="0">
                <a:ea typeface="黑体" pitchFamily="2" charset="-122"/>
              </a:rPr>
              <a:t>是下面两个量的最大值 (考虑物品 </a:t>
            </a:r>
            <a:r>
              <a:rPr lang="en-US" altLang="zh-CN" sz="2000" i="1" dirty="0" err="1">
                <a:ea typeface="黑体" pitchFamily="2" charset="-122"/>
              </a:rPr>
              <a:t>i</a:t>
            </a:r>
            <a:r>
              <a:rPr lang="en-US" altLang="zh-CN" sz="2000" dirty="0">
                <a:ea typeface="黑体" pitchFamily="2" charset="-122"/>
              </a:rPr>
              <a:t>)：</a:t>
            </a:r>
          </a:p>
          <a:p>
            <a:pPr eaLnBrk="1" hangingPunct="1">
              <a:lnSpc>
                <a:spcPts val="27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zh-CN" altLang="en-US" sz="2000" dirty="0">
                <a:solidFill>
                  <a:srgbClr val="FF0000"/>
                </a:solidFill>
                <a:ea typeface="黑体" pitchFamily="2" charset="-122"/>
              </a:rPr>
              <a:t>   (1) </a:t>
            </a:r>
            <a:r>
              <a:rPr lang="en-US" altLang="zh-CN" sz="2000" i="1" dirty="0">
                <a:solidFill>
                  <a:srgbClr val="FF0000"/>
                </a:solidFill>
                <a:ea typeface="黑体" pitchFamily="2" charset="-122"/>
              </a:rPr>
              <a:t>m</a:t>
            </a:r>
            <a:r>
              <a:rPr lang="en-US" altLang="zh-CN" sz="2000" dirty="0">
                <a:solidFill>
                  <a:srgbClr val="FF0000"/>
                </a:solidFill>
                <a:ea typeface="黑体" pitchFamily="2" charset="-122"/>
              </a:rPr>
              <a:t>(</a:t>
            </a:r>
            <a:r>
              <a:rPr lang="en-US" altLang="zh-CN" sz="2000" i="1" dirty="0">
                <a:solidFill>
                  <a:srgbClr val="FF0000"/>
                </a:solidFill>
                <a:ea typeface="黑体" pitchFamily="2" charset="-122"/>
              </a:rPr>
              <a:t>i</a:t>
            </a:r>
            <a:r>
              <a:rPr lang="en-US" altLang="zh-CN" sz="2000" dirty="0">
                <a:solidFill>
                  <a:srgbClr val="FF0000"/>
                </a:solidFill>
                <a:cs typeface="Times New Roman" pitchFamily="18" charset="0"/>
              </a:rPr>
              <a:t>–</a:t>
            </a:r>
            <a:r>
              <a:rPr lang="en-US" altLang="zh-CN" sz="2000" dirty="0">
                <a:solidFill>
                  <a:srgbClr val="FF0000"/>
                </a:solidFill>
                <a:ea typeface="黑体" pitchFamily="2" charset="-122"/>
              </a:rPr>
              <a:t>1, </a:t>
            </a:r>
            <a:r>
              <a:rPr lang="en-US" altLang="zh-CN" sz="2000" i="1" dirty="0">
                <a:solidFill>
                  <a:srgbClr val="FF0000"/>
                </a:solidFill>
                <a:ea typeface="黑体" pitchFamily="2" charset="-122"/>
              </a:rPr>
              <a:t>j</a:t>
            </a:r>
            <a:r>
              <a:rPr lang="en-US" altLang="zh-CN" sz="2000" dirty="0">
                <a:solidFill>
                  <a:srgbClr val="FF0000"/>
                </a:solidFill>
                <a:ea typeface="黑体" pitchFamily="2" charset="-122"/>
              </a:rPr>
              <a:t>): </a:t>
            </a:r>
            <a:r>
              <a:rPr lang="zh-CN" altLang="en-US" sz="2000" dirty="0">
                <a:solidFill>
                  <a:srgbClr val="FF0000"/>
                </a:solidFill>
                <a:ea typeface="黑体" pitchFamily="2" charset="-122"/>
              </a:rPr>
              <a:t>在容量为</a:t>
            </a:r>
            <a:r>
              <a:rPr lang="en-US" altLang="zh-CN" sz="2000" i="1" dirty="0">
                <a:solidFill>
                  <a:srgbClr val="FF0000"/>
                </a:solidFill>
                <a:ea typeface="黑体" pitchFamily="2" charset="-122"/>
              </a:rPr>
              <a:t>j</a:t>
            </a:r>
            <a:r>
              <a:rPr lang="zh-CN" altLang="en-US" sz="2000" dirty="0">
                <a:solidFill>
                  <a:srgbClr val="FF0000"/>
                </a:solidFill>
                <a:ea typeface="黑体" pitchFamily="2" charset="-122"/>
              </a:rPr>
              <a:t>的背包中装入1~</a:t>
            </a:r>
            <a:r>
              <a:rPr lang="en-US" altLang="zh-CN" sz="2000" i="1" dirty="0">
                <a:solidFill>
                  <a:srgbClr val="FF0000"/>
                </a:solidFill>
                <a:ea typeface="黑体" pitchFamily="2" charset="-122"/>
              </a:rPr>
              <a:t>i</a:t>
            </a:r>
            <a:r>
              <a:rPr lang="en-US" altLang="zh-CN" sz="2000" dirty="0">
                <a:solidFill>
                  <a:srgbClr val="FF0000"/>
                </a:solidFill>
                <a:cs typeface="Times New Roman" pitchFamily="18" charset="0"/>
              </a:rPr>
              <a:t>–1</a:t>
            </a:r>
            <a:r>
              <a:rPr lang="zh-CN" altLang="en-US" sz="2000" dirty="0">
                <a:solidFill>
                  <a:srgbClr val="FF0000"/>
                </a:solidFill>
                <a:ea typeface="黑体" pitchFamily="2" charset="-122"/>
              </a:rPr>
              <a:t>的物品，不装入物品 </a:t>
            </a:r>
            <a:r>
              <a:rPr lang="en-US" altLang="zh-CN" sz="2000" i="1" dirty="0" err="1">
                <a:solidFill>
                  <a:srgbClr val="FF0000"/>
                </a:solidFill>
                <a:ea typeface="黑体" pitchFamily="2" charset="-122"/>
              </a:rPr>
              <a:t>i</a:t>
            </a:r>
            <a:r>
              <a:rPr lang="zh-CN" altLang="en-US" sz="2000" dirty="0">
                <a:solidFill>
                  <a:srgbClr val="FF0000"/>
                </a:solidFill>
                <a:ea typeface="黑体" pitchFamily="2" charset="-122"/>
              </a:rPr>
              <a:t>价值最大</a:t>
            </a:r>
          </a:p>
          <a:p>
            <a:pPr eaLnBrk="1" hangingPunct="1">
              <a:lnSpc>
                <a:spcPts val="28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zh-CN" altLang="en-US" sz="2000" dirty="0">
                <a:solidFill>
                  <a:srgbClr val="FF0000"/>
                </a:solidFill>
                <a:ea typeface="黑体" pitchFamily="2" charset="-122"/>
              </a:rPr>
              <a:t>   (2) </a:t>
            </a:r>
            <a:r>
              <a:rPr lang="en-US" altLang="zh-CN" sz="2000" i="1" dirty="0">
                <a:solidFill>
                  <a:srgbClr val="FF0000"/>
                </a:solidFill>
                <a:ea typeface="黑体" pitchFamily="2" charset="-122"/>
              </a:rPr>
              <a:t>m</a:t>
            </a:r>
            <a:r>
              <a:rPr lang="en-US" altLang="zh-CN" sz="2000" dirty="0">
                <a:solidFill>
                  <a:srgbClr val="FF0000"/>
                </a:solidFill>
                <a:ea typeface="黑体" pitchFamily="2" charset="-122"/>
              </a:rPr>
              <a:t>(</a:t>
            </a:r>
            <a:r>
              <a:rPr lang="en-US" altLang="zh-CN" sz="2000" i="1" dirty="0">
                <a:solidFill>
                  <a:srgbClr val="FF0000"/>
                </a:solidFill>
                <a:ea typeface="黑体" pitchFamily="2" charset="-122"/>
              </a:rPr>
              <a:t>i</a:t>
            </a:r>
            <a:r>
              <a:rPr lang="en-US" altLang="zh-CN" sz="2000" dirty="0">
                <a:solidFill>
                  <a:srgbClr val="FF0000"/>
                </a:solidFill>
                <a:cs typeface="Times New Roman" pitchFamily="18" charset="0"/>
              </a:rPr>
              <a:t>–</a:t>
            </a:r>
            <a:r>
              <a:rPr lang="en-US" altLang="zh-CN" sz="2000" dirty="0">
                <a:solidFill>
                  <a:srgbClr val="FF0000"/>
                </a:solidFill>
                <a:ea typeface="黑体" pitchFamily="2" charset="-122"/>
              </a:rPr>
              <a:t>1, </a:t>
            </a:r>
            <a:r>
              <a:rPr lang="en-US" altLang="zh-CN" sz="2000" i="1" dirty="0">
                <a:solidFill>
                  <a:srgbClr val="FF0000"/>
                </a:solidFill>
                <a:ea typeface="黑体" pitchFamily="2" charset="-122"/>
              </a:rPr>
              <a:t>j</a:t>
            </a:r>
            <a:r>
              <a:rPr lang="en-US" altLang="zh-CN" sz="2000" dirty="0">
                <a:solidFill>
                  <a:srgbClr val="FF0000"/>
                </a:solidFill>
                <a:cs typeface="Times New Roman" pitchFamily="18" charset="0"/>
              </a:rPr>
              <a:t>–</a:t>
            </a:r>
            <a:r>
              <a:rPr lang="en-US" altLang="zh-CN" sz="2000" i="1" dirty="0" err="1">
                <a:solidFill>
                  <a:srgbClr val="FF0000"/>
                </a:solidFill>
                <a:ea typeface="黑体" pitchFamily="2" charset="-122"/>
              </a:rPr>
              <a:t>w</a:t>
            </a:r>
            <a:r>
              <a:rPr lang="en-US" altLang="zh-CN" sz="2000" i="1" baseline="-25000" dirty="0" err="1">
                <a:solidFill>
                  <a:srgbClr val="FF0000"/>
                </a:solidFill>
                <a:ea typeface="黑体" pitchFamily="2" charset="-122"/>
              </a:rPr>
              <a:t>i</a:t>
            </a:r>
            <a:r>
              <a:rPr lang="en-US" altLang="zh-CN" sz="2000" dirty="0">
                <a:solidFill>
                  <a:srgbClr val="FF0000"/>
                </a:solidFill>
                <a:ea typeface="黑体" pitchFamily="2" charset="-122"/>
              </a:rPr>
              <a:t>)+</a:t>
            </a:r>
            <a:r>
              <a:rPr kumimoji="0" lang="en-US" altLang="zh-CN" sz="2000" i="1" dirty="0">
                <a:solidFill>
                  <a:srgbClr val="FF0000"/>
                </a:solidFill>
                <a:ea typeface="黑体" pitchFamily="2" charset="-122"/>
              </a:rPr>
              <a:t>v</a:t>
            </a:r>
            <a:r>
              <a:rPr kumimoji="0" lang="en-US" altLang="zh-CN" sz="2000" i="1" baseline="-25000" dirty="0">
                <a:solidFill>
                  <a:srgbClr val="FF0000"/>
                </a:solidFill>
                <a:ea typeface="黑体" pitchFamily="2" charset="-122"/>
              </a:rPr>
              <a:t>i</a:t>
            </a:r>
            <a:r>
              <a:rPr lang="en-US" altLang="zh-CN" sz="2000" dirty="0">
                <a:solidFill>
                  <a:srgbClr val="FF0000"/>
                </a:solidFill>
                <a:ea typeface="黑体" pitchFamily="2" charset="-122"/>
              </a:rPr>
              <a:t> :</a:t>
            </a:r>
            <a:r>
              <a:rPr lang="zh-CN" altLang="en-US" sz="2000" dirty="0">
                <a:solidFill>
                  <a:srgbClr val="FF0000"/>
                </a:solidFill>
                <a:ea typeface="黑体" pitchFamily="2" charset="-122"/>
              </a:rPr>
              <a:t>必装入物品 </a:t>
            </a:r>
            <a:r>
              <a:rPr lang="en-US" altLang="zh-CN" sz="2000" i="1" dirty="0" err="1">
                <a:solidFill>
                  <a:srgbClr val="FF0000"/>
                </a:solidFill>
                <a:ea typeface="黑体" pitchFamily="2" charset="-122"/>
              </a:rPr>
              <a:t>i</a:t>
            </a:r>
            <a:r>
              <a:rPr lang="en-US" altLang="zh-CN" sz="2000" dirty="0">
                <a:solidFill>
                  <a:srgbClr val="FF0000"/>
                </a:solidFill>
                <a:ea typeface="黑体" pitchFamily="2" charset="-122"/>
              </a:rPr>
              <a:t>，</a:t>
            </a:r>
            <a:r>
              <a:rPr lang="zh-CN" altLang="en-US" sz="2000" dirty="0">
                <a:solidFill>
                  <a:srgbClr val="FF0000"/>
                </a:solidFill>
                <a:ea typeface="黑体" pitchFamily="2" charset="-122"/>
              </a:rPr>
              <a:t>在容量为</a:t>
            </a:r>
            <a:r>
              <a:rPr lang="en-US" altLang="zh-CN" sz="2000" i="1" dirty="0">
                <a:solidFill>
                  <a:srgbClr val="FF0000"/>
                </a:solidFill>
                <a:ea typeface="黑体" pitchFamily="2" charset="-122"/>
              </a:rPr>
              <a:t>j</a:t>
            </a:r>
            <a:r>
              <a:rPr lang="en-US" altLang="zh-CN" sz="2000" dirty="0">
                <a:solidFill>
                  <a:srgbClr val="FF0000"/>
                </a:solidFill>
                <a:cs typeface="Times New Roman" pitchFamily="18" charset="0"/>
              </a:rPr>
              <a:t>–</a:t>
            </a:r>
            <a:r>
              <a:rPr lang="en-US" altLang="zh-CN" sz="2000" i="1" dirty="0" err="1">
                <a:solidFill>
                  <a:srgbClr val="FF0000"/>
                </a:solidFill>
                <a:ea typeface="黑体" pitchFamily="2" charset="-122"/>
              </a:rPr>
              <a:t>w</a:t>
            </a:r>
            <a:r>
              <a:rPr lang="en-US" altLang="zh-CN" sz="2000" i="1" baseline="-25000" dirty="0" err="1">
                <a:solidFill>
                  <a:srgbClr val="FF0000"/>
                </a:solidFill>
                <a:ea typeface="黑体" pitchFamily="2" charset="-122"/>
              </a:rPr>
              <a:t>i</a:t>
            </a:r>
            <a:r>
              <a:rPr lang="zh-CN" altLang="en-US" sz="2000" dirty="0">
                <a:solidFill>
                  <a:srgbClr val="FF0000"/>
                </a:solidFill>
                <a:ea typeface="黑体" pitchFamily="2" charset="-122"/>
              </a:rPr>
              <a:t>的背包中装入1~</a:t>
            </a:r>
            <a:r>
              <a:rPr lang="en-US" altLang="zh-CN" sz="2000" i="1" dirty="0">
                <a:solidFill>
                  <a:srgbClr val="FF0000"/>
                </a:solidFill>
                <a:ea typeface="黑体" pitchFamily="2" charset="-122"/>
              </a:rPr>
              <a:t>i</a:t>
            </a:r>
            <a:r>
              <a:rPr lang="en-US" altLang="zh-CN" sz="2000" dirty="0">
                <a:solidFill>
                  <a:srgbClr val="FF0000"/>
                </a:solidFill>
                <a:cs typeface="Times New Roman" pitchFamily="18" charset="0"/>
              </a:rPr>
              <a:t>–1</a:t>
            </a:r>
            <a:r>
              <a:rPr lang="zh-CN" altLang="en-US" sz="2000" dirty="0">
                <a:solidFill>
                  <a:srgbClr val="FF0000"/>
                </a:solidFill>
                <a:ea typeface="黑体" pitchFamily="2" charset="-122"/>
              </a:rPr>
              <a:t>的物品的最大价值</a:t>
            </a:r>
            <a:r>
              <a:rPr lang="en-US" altLang="zh-CN" sz="2000" dirty="0">
                <a:solidFill>
                  <a:srgbClr val="FF0000"/>
                </a:solidFill>
                <a:ea typeface="黑体" pitchFamily="2" charset="-122"/>
              </a:rPr>
              <a:t>，</a:t>
            </a:r>
            <a:r>
              <a:rPr lang="zh-CN" altLang="en-US" sz="2000" dirty="0">
                <a:solidFill>
                  <a:srgbClr val="FF0000"/>
                </a:solidFill>
                <a:ea typeface="黑体" pitchFamily="2" charset="-122"/>
              </a:rPr>
              <a:t>再加上物品 </a:t>
            </a:r>
            <a:r>
              <a:rPr lang="en-US" altLang="zh-CN" sz="2000" i="1" dirty="0" err="1">
                <a:solidFill>
                  <a:srgbClr val="FF0000"/>
                </a:solidFill>
                <a:ea typeface="黑体" pitchFamily="2" charset="-122"/>
              </a:rPr>
              <a:t>i</a:t>
            </a:r>
            <a:r>
              <a:rPr lang="zh-CN" altLang="en-US" sz="2000" dirty="0">
                <a:solidFill>
                  <a:srgbClr val="FF0000"/>
                </a:solidFill>
                <a:ea typeface="黑体" pitchFamily="2" charset="-122"/>
              </a:rPr>
              <a:t>的价值</a:t>
            </a:r>
            <a:r>
              <a:rPr lang="en-US" altLang="zh-CN" sz="2000" i="1" dirty="0">
                <a:solidFill>
                  <a:srgbClr val="FF0000"/>
                </a:solidFill>
                <a:ea typeface="黑体" pitchFamily="2" charset="-122"/>
              </a:rPr>
              <a:t>v</a:t>
            </a:r>
            <a:r>
              <a:rPr lang="en-US" altLang="zh-CN" sz="2000" i="1" baseline="-25000" dirty="0">
                <a:solidFill>
                  <a:srgbClr val="FF0000"/>
                </a:solidFill>
                <a:ea typeface="黑体" pitchFamily="2" charset="-122"/>
              </a:rPr>
              <a:t>i</a:t>
            </a:r>
            <a:r>
              <a:rPr lang="en-US" altLang="zh-CN" sz="2000" dirty="0">
                <a:solidFill>
                  <a:srgbClr val="FF0000"/>
                </a:solidFill>
                <a:ea typeface="黑体" pitchFamily="2" charset="-122"/>
              </a:rPr>
              <a:t> </a:t>
            </a:r>
            <a:r>
              <a:rPr lang="zh-CN" altLang="en-US" sz="2000" dirty="0">
                <a:solidFill>
                  <a:srgbClr val="FF0000"/>
                </a:solidFill>
                <a:ea typeface="黑体" pitchFamily="2" charset="-122"/>
              </a:rPr>
              <a:t>(</a:t>
            </a:r>
            <a:r>
              <a:rPr lang="en-US" altLang="zh-CN" sz="2000" i="1" dirty="0" err="1">
                <a:solidFill>
                  <a:srgbClr val="FF0000"/>
                </a:solidFill>
                <a:ea typeface="黑体" pitchFamily="2" charset="-122"/>
              </a:rPr>
              <a:t>j</a:t>
            </a:r>
            <a:r>
              <a:rPr lang="en-US" altLang="zh-CN" sz="2000" dirty="0" err="1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</a:t>
            </a:r>
            <a:r>
              <a:rPr lang="en-US" altLang="zh-CN" sz="2000" i="1" dirty="0" err="1">
                <a:solidFill>
                  <a:srgbClr val="FF0000"/>
                </a:solidFill>
                <a:ea typeface="黑体" pitchFamily="2" charset="-122"/>
              </a:rPr>
              <a:t>w</a:t>
            </a:r>
            <a:r>
              <a:rPr lang="en-US" altLang="zh-CN" sz="2000" i="1" baseline="-25000" dirty="0" err="1">
                <a:solidFill>
                  <a:srgbClr val="FF0000"/>
                </a:solidFill>
                <a:ea typeface="黑体" pitchFamily="2" charset="-122"/>
              </a:rPr>
              <a:t>i</a:t>
            </a:r>
            <a:r>
              <a:rPr lang="zh-CN" altLang="en-US" sz="2000" dirty="0">
                <a:solidFill>
                  <a:srgbClr val="FF0000"/>
                </a:solidFill>
                <a:ea typeface="黑体" pitchFamily="2" charset="-122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endParaRPr lang="zh-CN" altLang="en-US" sz="2000" dirty="0">
              <a:solidFill>
                <a:schemeClr val="folHlink"/>
              </a:solidFill>
              <a:ea typeface="黑体" pitchFamily="2" charset="-122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827584" y="4584774"/>
            <a:ext cx="7062936" cy="1652538"/>
            <a:chOff x="384" y="2688"/>
            <a:chExt cx="4585" cy="1100"/>
          </a:xfrm>
        </p:grpSpPr>
        <p:graphicFrame>
          <p:nvGraphicFramePr>
            <p:cNvPr id="9218" name="Object 4"/>
            <p:cNvGraphicFramePr>
              <a:graphicFrameLocks noChangeAspect="1"/>
            </p:cNvGraphicFramePr>
            <p:nvPr/>
          </p:nvGraphicFramePr>
          <p:xfrm>
            <a:off x="720" y="2976"/>
            <a:ext cx="4249" cy="8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62" name="Equation" r:id="rId3" imgW="3581280" imgH="711000" progId="Equation.DSMT4">
                    <p:embed/>
                  </p:oleObj>
                </mc:Choice>
                <mc:Fallback>
                  <p:oleObj name="Equation" r:id="rId3" imgW="3581280" imgH="711000" progId="Equation.DSMT4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0" y="2976"/>
                          <a:ext cx="4249" cy="8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22" name="Rectangle 6"/>
            <p:cNvSpPr>
              <a:spLocks noChangeArrowheads="1"/>
            </p:cNvSpPr>
            <p:nvPr/>
          </p:nvSpPr>
          <p:spPr bwMode="auto">
            <a:xfrm>
              <a:off x="384" y="2688"/>
              <a:ext cx="844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Char char="w"/>
              </a:pPr>
              <a:r>
                <a:rPr lang="zh-CN" altLang="en-US" sz="2200" dirty="0">
                  <a:solidFill>
                    <a:srgbClr val="0000FF"/>
                  </a:solidFill>
                </a:rPr>
                <a:t>  递推式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0-1背包问题 (3)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060574"/>
            <a:ext cx="3887787" cy="4416425"/>
          </a:xfrm>
        </p:spPr>
        <p:txBody>
          <a:bodyPr/>
          <a:lstStyle/>
          <a:p>
            <a:pPr eaLnBrk="1" hangingPunct="1">
              <a:lnSpc>
                <a:spcPts val="2700"/>
              </a:lnSpc>
              <a:spcBef>
                <a:spcPts val="600"/>
              </a:spcBef>
            </a:pPr>
            <a:r>
              <a:rPr lang="zh-CN" altLang="en-US" sz="2000" dirty="0">
                <a:ea typeface="黑体" pitchFamily="2" charset="-122"/>
              </a:rPr>
              <a:t>用一个(</a:t>
            </a:r>
            <a:r>
              <a:rPr lang="en-US" altLang="zh-CN" sz="2000" i="1" dirty="0">
                <a:ea typeface="黑体" pitchFamily="2" charset="-122"/>
              </a:rPr>
              <a:t>n</a:t>
            </a:r>
            <a:r>
              <a:rPr lang="en-US" altLang="zh-CN" sz="2000" dirty="0">
                <a:ea typeface="黑体" pitchFamily="2" charset="-122"/>
              </a:rPr>
              <a:t>+1)</a:t>
            </a:r>
            <a:r>
              <a:rPr lang="en-US" altLang="zh-CN" sz="2000" dirty="0">
                <a:ea typeface="黑体" pitchFamily="2" charset="-122"/>
                <a:sym typeface="Symbol" pitchFamily="18" charset="2"/>
              </a:rPr>
              <a:t>(</a:t>
            </a:r>
            <a:r>
              <a:rPr lang="en-US" altLang="zh-CN" sz="2000" i="1" dirty="0">
                <a:ea typeface="黑体" pitchFamily="2" charset="-122"/>
                <a:sym typeface="Symbol" pitchFamily="18" charset="2"/>
              </a:rPr>
              <a:t>C</a:t>
            </a:r>
            <a:r>
              <a:rPr lang="en-US" altLang="zh-CN" sz="2000" dirty="0">
                <a:ea typeface="黑体" pitchFamily="2" charset="-122"/>
                <a:sym typeface="Symbol" pitchFamily="18" charset="2"/>
              </a:rPr>
              <a:t>+1)</a:t>
            </a:r>
            <a:r>
              <a:rPr lang="zh-CN" altLang="en-US" sz="2000" dirty="0">
                <a:ea typeface="黑体" pitchFamily="2" charset="-122"/>
                <a:sym typeface="Symbol" pitchFamily="18" charset="2"/>
              </a:rPr>
              <a:t>的矩阵(表)来计算</a:t>
            </a:r>
            <a:r>
              <a:rPr lang="en-US" altLang="zh-CN" sz="2000" i="1" dirty="0">
                <a:ea typeface="黑体" pitchFamily="2" charset="-122"/>
              </a:rPr>
              <a:t>m</a:t>
            </a:r>
            <a:r>
              <a:rPr lang="en-US" altLang="zh-CN" sz="2000" dirty="0">
                <a:ea typeface="黑体" pitchFamily="2" charset="-122"/>
              </a:rPr>
              <a:t>(</a:t>
            </a:r>
            <a:r>
              <a:rPr lang="en-US" altLang="zh-CN" sz="2000" i="1" dirty="0" err="1">
                <a:ea typeface="黑体" pitchFamily="2" charset="-122"/>
              </a:rPr>
              <a:t>i</a:t>
            </a:r>
            <a:r>
              <a:rPr lang="en-US" altLang="zh-CN" sz="2000" dirty="0">
                <a:ea typeface="黑体" pitchFamily="2" charset="-122"/>
              </a:rPr>
              <a:t>, </a:t>
            </a:r>
            <a:r>
              <a:rPr lang="en-US" altLang="zh-CN" sz="2000" i="1" dirty="0">
                <a:ea typeface="黑体" pitchFamily="2" charset="-122"/>
              </a:rPr>
              <a:t>j</a:t>
            </a:r>
            <a:r>
              <a:rPr lang="en-US" altLang="zh-CN" sz="2000" dirty="0">
                <a:ea typeface="黑体" pitchFamily="2" charset="-122"/>
              </a:rPr>
              <a:t>), </a:t>
            </a:r>
            <a:r>
              <a:rPr lang="zh-CN" altLang="en-US" sz="2000" dirty="0">
                <a:ea typeface="黑体" pitchFamily="2" charset="-122"/>
              </a:rPr>
              <a:t>逐行填表</a:t>
            </a:r>
          </a:p>
          <a:p>
            <a:pPr eaLnBrk="1" hangingPunct="1"/>
            <a:r>
              <a:rPr lang="zh-CN" altLang="en-US" sz="2000" dirty="0">
                <a:ea typeface="黑体" pitchFamily="2" charset="-122"/>
              </a:rPr>
              <a:t>算法: </a:t>
            </a:r>
            <a:r>
              <a:rPr lang="en-US" altLang="zh-CN" sz="2000" u="sng" dirty="0">
                <a:solidFill>
                  <a:srgbClr val="000000"/>
                </a:solidFill>
                <a:ea typeface="黑体" pitchFamily="2" charset="-122"/>
              </a:rPr>
              <a:t>knapsack</a:t>
            </a:r>
          </a:p>
          <a:p>
            <a:pPr eaLnBrk="1" hangingPunct="1">
              <a:buFont typeface="Wingdings" pitchFamily="2" charset="2"/>
              <a:buNone/>
            </a:pPr>
            <a:r>
              <a:rPr lang="zh-CN" altLang="en-US" sz="1800" dirty="0">
                <a:solidFill>
                  <a:srgbClr val="000000"/>
                </a:solidFill>
                <a:ea typeface="黑体" pitchFamily="2" charset="-122"/>
              </a:rPr>
              <a:t>       输入</a:t>
            </a:r>
            <a:r>
              <a:rPr lang="en-US" altLang="zh-CN" sz="1800" dirty="0">
                <a:solidFill>
                  <a:srgbClr val="000000"/>
                </a:solidFill>
                <a:ea typeface="黑体" pitchFamily="2" charset="-122"/>
              </a:rPr>
              <a:t>: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sz="1800" dirty="0">
                <a:solidFill>
                  <a:srgbClr val="000000"/>
                </a:solidFill>
                <a:ea typeface="黑体" pitchFamily="2" charset="-122"/>
              </a:rPr>
              <a:t>         </a:t>
            </a:r>
            <a:r>
              <a:rPr lang="en-US" altLang="zh-CN" sz="1800" i="1" dirty="0">
                <a:solidFill>
                  <a:srgbClr val="000000"/>
                </a:solidFill>
                <a:ea typeface="黑体" pitchFamily="2" charset="-122"/>
              </a:rPr>
              <a:t>n</a:t>
            </a:r>
            <a:r>
              <a:rPr lang="zh-CN" altLang="en-US" sz="1800" dirty="0">
                <a:solidFill>
                  <a:srgbClr val="000000"/>
                </a:solidFill>
                <a:ea typeface="黑体" pitchFamily="2" charset="-122"/>
              </a:rPr>
              <a:t>种物品的重量和价值: </a:t>
            </a:r>
          </a:p>
          <a:p>
            <a:pPr eaLnBrk="1" hangingPunct="1">
              <a:buFont typeface="Wingdings" pitchFamily="2" charset="2"/>
              <a:buNone/>
            </a:pPr>
            <a:r>
              <a:rPr lang="zh-CN" altLang="en-US" sz="1800" dirty="0">
                <a:solidFill>
                  <a:srgbClr val="000000"/>
                </a:solidFill>
                <a:ea typeface="黑体" pitchFamily="2" charset="-122"/>
              </a:rPr>
              <a:t>           {</a:t>
            </a:r>
            <a:r>
              <a:rPr lang="en-US" altLang="zh-CN" sz="1800" i="1" dirty="0">
                <a:solidFill>
                  <a:srgbClr val="000000"/>
                </a:solidFill>
                <a:ea typeface="黑体" pitchFamily="2" charset="-122"/>
              </a:rPr>
              <a:t>w</a:t>
            </a:r>
            <a:r>
              <a:rPr lang="en-US" altLang="zh-CN" sz="1800" baseline="-25000" dirty="0">
                <a:solidFill>
                  <a:srgbClr val="000000"/>
                </a:solidFill>
                <a:ea typeface="黑体" pitchFamily="2" charset="-122"/>
              </a:rPr>
              <a:t>1</a:t>
            </a:r>
            <a:r>
              <a:rPr lang="en-US" altLang="zh-CN" sz="1800" dirty="0">
                <a:solidFill>
                  <a:srgbClr val="000000"/>
                </a:solidFill>
                <a:ea typeface="黑体" pitchFamily="2" charset="-122"/>
              </a:rPr>
              <a:t>, </a:t>
            </a:r>
            <a:r>
              <a:rPr lang="en-US" altLang="zh-CN" sz="1800" i="1" dirty="0">
                <a:solidFill>
                  <a:srgbClr val="000000"/>
                </a:solidFill>
                <a:ea typeface="黑体" pitchFamily="2" charset="-122"/>
              </a:rPr>
              <a:t>w</a:t>
            </a:r>
            <a:r>
              <a:rPr lang="en-US" altLang="zh-CN" sz="1800" baseline="-25000" dirty="0">
                <a:solidFill>
                  <a:srgbClr val="000000"/>
                </a:solidFill>
                <a:ea typeface="黑体" pitchFamily="2" charset="-122"/>
              </a:rPr>
              <a:t>2</a:t>
            </a:r>
            <a:r>
              <a:rPr lang="en-US" altLang="zh-CN" sz="1800" dirty="0">
                <a:solidFill>
                  <a:srgbClr val="000000"/>
                </a:solidFill>
                <a:ea typeface="黑体" pitchFamily="2" charset="-122"/>
              </a:rPr>
              <a:t>, …, </a:t>
            </a:r>
            <a:r>
              <a:rPr lang="en-US" altLang="zh-CN" sz="1800" i="1" dirty="0" err="1">
                <a:solidFill>
                  <a:srgbClr val="000000"/>
                </a:solidFill>
                <a:ea typeface="黑体" pitchFamily="2" charset="-122"/>
              </a:rPr>
              <a:t>w</a:t>
            </a:r>
            <a:r>
              <a:rPr lang="en-US" altLang="zh-CN" sz="1800" i="1" baseline="-25000" dirty="0" err="1">
                <a:solidFill>
                  <a:srgbClr val="000000"/>
                </a:solidFill>
                <a:ea typeface="黑体" pitchFamily="2" charset="-122"/>
              </a:rPr>
              <a:t>n</a:t>
            </a:r>
            <a:r>
              <a:rPr lang="en-US" altLang="zh-CN" sz="1800" dirty="0">
                <a:solidFill>
                  <a:srgbClr val="000000"/>
                </a:solidFill>
                <a:ea typeface="黑体" pitchFamily="2" charset="-122"/>
              </a:rPr>
              <a:t>},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sz="1800" dirty="0">
                <a:solidFill>
                  <a:srgbClr val="000000"/>
                </a:solidFill>
                <a:ea typeface="黑体" pitchFamily="2" charset="-122"/>
              </a:rPr>
              <a:t>           {</a:t>
            </a:r>
            <a:r>
              <a:rPr lang="en-US" altLang="zh-CN" sz="1800" i="1" dirty="0">
                <a:solidFill>
                  <a:srgbClr val="000000"/>
                </a:solidFill>
                <a:ea typeface="黑体" pitchFamily="2" charset="-122"/>
              </a:rPr>
              <a:t>v</a:t>
            </a:r>
            <a:r>
              <a:rPr lang="en-US" altLang="zh-CN" sz="1800" baseline="-25000" dirty="0">
                <a:solidFill>
                  <a:srgbClr val="000000"/>
                </a:solidFill>
                <a:ea typeface="黑体" pitchFamily="2" charset="-122"/>
              </a:rPr>
              <a:t>1</a:t>
            </a:r>
            <a:r>
              <a:rPr lang="en-US" altLang="zh-CN" sz="1800" dirty="0">
                <a:solidFill>
                  <a:srgbClr val="000000"/>
                </a:solidFill>
                <a:ea typeface="黑体" pitchFamily="2" charset="-122"/>
              </a:rPr>
              <a:t>, </a:t>
            </a:r>
            <a:r>
              <a:rPr lang="en-US" altLang="zh-CN" sz="1800" i="1" dirty="0">
                <a:solidFill>
                  <a:srgbClr val="000000"/>
                </a:solidFill>
                <a:ea typeface="黑体" pitchFamily="2" charset="-122"/>
              </a:rPr>
              <a:t>v</a:t>
            </a:r>
            <a:r>
              <a:rPr lang="en-US" altLang="zh-CN" sz="1800" baseline="-25000" dirty="0">
                <a:solidFill>
                  <a:srgbClr val="000000"/>
                </a:solidFill>
                <a:ea typeface="黑体" pitchFamily="2" charset="-122"/>
              </a:rPr>
              <a:t>2</a:t>
            </a:r>
            <a:r>
              <a:rPr lang="en-US" altLang="zh-CN" sz="1800" dirty="0">
                <a:solidFill>
                  <a:srgbClr val="000000"/>
                </a:solidFill>
                <a:ea typeface="黑体" pitchFamily="2" charset="-122"/>
              </a:rPr>
              <a:t>, …, </a:t>
            </a:r>
            <a:r>
              <a:rPr lang="en-US" altLang="zh-CN" sz="1800" i="1" dirty="0" err="1">
                <a:solidFill>
                  <a:srgbClr val="000000"/>
                </a:solidFill>
                <a:ea typeface="黑体" pitchFamily="2" charset="-122"/>
              </a:rPr>
              <a:t>v</a:t>
            </a:r>
            <a:r>
              <a:rPr lang="en-US" altLang="zh-CN" sz="1800" i="1" baseline="-25000" dirty="0" err="1">
                <a:solidFill>
                  <a:srgbClr val="000000"/>
                </a:solidFill>
                <a:ea typeface="黑体" pitchFamily="2" charset="-122"/>
              </a:rPr>
              <a:t>n</a:t>
            </a:r>
            <a:r>
              <a:rPr lang="en-US" altLang="zh-CN" sz="1800" dirty="0">
                <a:solidFill>
                  <a:srgbClr val="000000"/>
                </a:solidFill>
                <a:ea typeface="黑体" pitchFamily="2" charset="-122"/>
              </a:rPr>
              <a:t>}; </a:t>
            </a:r>
          </a:p>
          <a:p>
            <a:pPr eaLnBrk="1" hangingPunct="1">
              <a:buFont typeface="Wingdings" pitchFamily="2" charset="2"/>
              <a:buNone/>
            </a:pPr>
            <a:r>
              <a:rPr lang="zh-CN" altLang="en-US" sz="1800" dirty="0">
                <a:solidFill>
                  <a:srgbClr val="000000"/>
                </a:solidFill>
                <a:ea typeface="黑体" pitchFamily="2" charset="-122"/>
              </a:rPr>
              <a:t>        背包容量</a:t>
            </a:r>
            <a:r>
              <a:rPr lang="en-US" altLang="zh-CN" sz="1800" i="1" dirty="0">
                <a:solidFill>
                  <a:srgbClr val="000000"/>
                </a:solidFill>
                <a:ea typeface="黑体" pitchFamily="2" charset="-122"/>
              </a:rPr>
              <a:t>C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sz="1800" i="1" dirty="0">
                <a:solidFill>
                  <a:srgbClr val="000000"/>
                </a:solidFill>
                <a:ea typeface="黑体" pitchFamily="2" charset="-122"/>
              </a:rPr>
              <a:t>      </a:t>
            </a:r>
            <a:r>
              <a:rPr lang="zh-CN" altLang="en-US" sz="1800" dirty="0">
                <a:solidFill>
                  <a:srgbClr val="000000"/>
                </a:solidFill>
                <a:ea typeface="黑体" pitchFamily="2" charset="-122"/>
              </a:rPr>
              <a:t>输出：</a:t>
            </a:r>
            <a:r>
              <a:rPr lang="en-US" altLang="zh-CN" sz="1800" i="1" dirty="0">
                <a:solidFill>
                  <a:srgbClr val="000000"/>
                </a:solidFill>
                <a:ea typeface="黑体" pitchFamily="2" charset="-122"/>
              </a:rPr>
              <a:t>m</a:t>
            </a:r>
            <a:r>
              <a:rPr lang="en-US" altLang="zh-CN" sz="1800" dirty="0">
                <a:solidFill>
                  <a:srgbClr val="000000"/>
                </a:solidFill>
                <a:ea typeface="黑体" pitchFamily="2" charset="-122"/>
              </a:rPr>
              <a:t>(</a:t>
            </a:r>
            <a:r>
              <a:rPr lang="en-US" altLang="zh-CN" sz="1800" i="1" dirty="0">
                <a:solidFill>
                  <a:srgbClr val="000000"/>
                </a:solidFill>
                <a:ea typeface="黑体" pitchFamily="2" charset="-122"/>
              </a:rPr>
              <a:t>n</a:t>
            </a:r>
            <a:r>
              <a:rPr lang="en-US" altLang="zh-CN" sz="1800" dirty="0">
                <a:solidFill>
                  <a:srgbClr val="000000"/>
                </a:solidFill>
                <a:ea typeface="黑体" pitchFamily="2" charset="-122"/>
              </a:rPr>
              <a:t>, </a:t>
            </a:r>
            <a:r>
              <a:rPr lang="en-US" altLang="zh-CN" sz="1800" i="1" dirty="0">
                <a:solidFill>
                  <a:srgbClr val="000000"/>
                </a:solidFill>
                <a:ea typeface="黑体" pitchFamily="2" charset="-122"/>
              </a:rPr>
              <a:t>C</a:t>
            </a:r>
            <a:r>
              <a:rPr lang="en-US" altLang="zh-CN" sz="1800" dirty="0">
                <a:solidFill>
                  <a:srgbClr val="000000"/>
                </a:solidFill>
                <a:ea typeface="黑体" pitchFamily="2" charset="-122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sz="2000" dirty="0">
                <a:solidFill>
                  <a:srgbClr val="000000"/>
                </a:solidFill>
                <a:ea typeface="黑体" pitchFamily="2" charset="-122"/>
              </a:rPr>
              <a:t>     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4644008" y="2120046"/>
            <a:ext cx="3383929" cy="369331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36000" rIns="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zh-CN" altLang="en-US" sz="2000" b="0" dirty="0">
                <a:solidFill>
                  <a:srgbClr val="0000FF"/>
                </a:solidFill>
                <a:cs typeface="Times New Roman" pitchFamily="18" charset="0"/>
              </a:rPr>
              <a:t>算法：</a:t>
            </a:r>
            <a:endParaRPr lang="en-US" altLang="zh-CN" sz="2000" b="0" dirty="0">
              <a:solidFill>
                <a:srgbClr val="0000FF"/>
              </a:solidFill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zh-CN" sz="1600" b="0" dirty="0">
                <a:solidFill>
                  <a:srgbClr val="000000"/>
                </a:solidFill>
                <a:cs typeface="Times New Roman" pitchFamily="18" charset="0"/>
              </a:rPr>
              <a:t>for  </a:t>
            </a:r>
            <a:r>
              <a:rPr lang="en-US" altLang="zh-CN" sz="1600" b="0" i="1" dirty="0" err="1">
                <a:solidFill>
                  <a:srgbClr val="000000"/>
                </a:solidFill>
                <a:cs typeface="Times New Roman" pitchFamily="18" charset="0"/>
              </a:rPr>
              <a:t>i</a:t>
            </a:r>
            <a:r>
              <a:rPr lang="pt-BR" altLang="zh-CN" sz="1600" b="0" i="1" dirty="0">
                <a:solidFill>
                  <a:srgbClr val="000000"/>
                </a:solidFill>
                <a:cs typeface="Times New Roman" pitchFamily="18" charset="0"/>
              </a:rPr>
              <a:t>=</a:t>
            </a:r>
            <a:r>
              <a:rPr lang="en-US" altLang="zh-CN" sz="1600" b="0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0 to </a:t>
            </a:r>
            <a:r>
              <a:rPr lang="en-US" altLang="zh-CN" sz="1600" b="0" i="1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n</a:t>
            </a:r>
            <a:r>
              <a:rPr lang="en-US" altLang="zh-CN" sz="1600" b="0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 do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zh-CN" sz="1600" b="0" dirty="0">
                <a:solidFill>
                  <a:srgbClr val="000000"/>
                </a:solidFill>
                <a:cs typeface="Times New Roman" pitchFamily="18" charset="0"/>
              </a:rPr>
              <a:t>  </a:t>
            </a:r>
            <a:r>
              <a:rPr lang="en-US" altLang="zh-CN" sz="1600" b="0" i="1" dirty="0">
                <a:solidFill>
                  <a:srgbClr val="000000"/>
                </a:solidFill>
                <a:cs typeface="Times New Roman" pitchFamily="18" charset="0"/>
              </a:rPr>
              <a:t>m</a:t>
            </a:r>
            <a:r>
              <a:rPr lang="en-US" altLang="zh-CN" sz="1600" b="0" dirty="0">
                <a:solidFill>
                  <a:srgbClr val="000000"/>
                </a:solidFill>
                <a:cs typeface="Times New Roman" pitchFamily="18" charset="0"/>
              </a:rPr>
              <a:t>[</a:t>
            </a:r>
            <a:r>
              <a:rPr lang="en-US" altLang="zh-CN" sz="1600" b="0" i="1" dirty="0" err="1">
                <a:solidFill>
                  <a:srgbClr val="000000"/>
                </a:solidFill>
                <a:cs typeface="Times New Roman" pitchFamily="18" charset="0"/>
              </a:rPr>
              <a:t>i</a:t>
            </a:r>
            <a:r>
              <a:rPr lang="en-US" altLang="zh-CN" sz="1600" b="0" dirty="0">
                <a:solidFill>
                  <a:srgbClr val="000000"/>
                </a:solidFill>
                <a:cs typeface="Times New Roman" pitchFamily="18" charset="0"/>
              </a:rPr>
              <a:t>, 0]</a:t>
            </a:r>
            <a:r>
              <a:rPr lang="pt-BR" altLang="zh-CN" sz="1600" b="0" dirty="0">
                <a:solidFill>
                  <a:srgbClr val="000000"/>
                </a:solidFill>
                <a:cs typeface="Times New Roman" pitchFamily="18" charset="0"/>
              </a:rPr>
              <a:t>←</a:t>
            </a:r>
            <a:r>
              <a:rPr lang="en-US" altLang="zh-CN" sz="1600" b="0" dirty="0">
                <a:solidFill>
                  <a:srgbClr val="000000"/>
                </a:solidFill>
                <a:cs typeface="Times New Roman" pitchFamily="18" charset="0"/>
              </a:rPr>
              <a:t>0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zh-CN" sz="1600" b="0" dirty="0">
                <a:solidFill>
                  <a:srgbClr val="000000"/>
                </a:solidFill>
                <a:cs typeface="Times New Roman" pitchFamily="18" charset="0"/>
              </a:rPr>
              <a:t>end for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zh-CN" sz="1600" b="0" dirty="0">
                <a:solidFill>
                  <a:srgbClr val="000000"/>
                </a:solidFill>
                <a:cs typeface="Times New Roman" pitchFamily="18" charset="0"/>
              </a:rPr>
              <a:t>for  </a:t>
            </a:r>
            <a:r>
              <a:rPr lang="en-US" altLang="zh-CN" sz="1600" b="0" i="1" dirty="0">
                <a:solidFill>
                  <a:srgbClr val="000000"/>
                </a:solidFill>
                <a:cs typeface="Times New Roman" pitchFamily="18" charset="0"/>
              </a:rPr>
              <a:t>j</a:t>
            </a:r>
            <a:r>
              <a:rPr lang="pt-BR" altLang="zh-CN" sz="1600" b="0" i="1" dirty="0">
                <a:solidFill>
                  <a:srgbClr val="000000"/>
                </a:solidFill>
                <a:cs typeface="Times New Roman" pitchFamily="18" charset="0"/>
              </a:rPr>
              <a:t>=</a:t>
            </a:r>
            <a:r>
              <a:rPr lang="en-US" altLang="zh-CN" sz="1600" b="0" dirty="0">
                <a:solidFill>
                  <a:srgbClr val="000000"/>
                </a:solidFill>
                <a:cs typeface="Times New Roman" pitchFamily="18" charset="0"/>
              </a:rPr>
              <a:t>0 to </a:t>
            </a:r>
            <a:r>
              <a:rPr lang="en-US" altLang="zh-CN" sz="1600" b="0" i="1" dirty="0">
                <a:solidFill>
                  <a:srgbClr val="000000"/>
                </a:solidFill>
                <a:cs typeface="Times New Roman" pitchFamily="18" charset="0"/>
              </a:rPr>
              <a:t>C</a:t>
            </a:r>
            <a:r>
              <a:rPr lang="en-US" altLang="zh-CN" sz="1600" b="0" dirty="0">
                <a:solidFill>
                  <a:srgbClr val="000000"/>
                </a:solidFill>
                <a:cs typeface="Times New Roman" pitchFamily="18" charset="0"/>
              </a:rPr>
              <a:t> do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zh-CN" sz="1600" b="0" dirty="0">
                <a:solidFill>
                  <a:srgbClr val="000000"/>
                </a:solidFill>
                <a:cs typeface="Times New Roman" pitchFamily="18" charset="0"/>
              </a:rPr>
              <a:t>  </a:t>
            </a:r>
            <a:r>
              <a:rPr lang="en-US" altLang="zh-CN" sz="1600" b="0" i="1" dirty="0">
                <a:solidFill>
                  <a:srgbClr val="000000"/>
                </a:solidFill>
                <a:cs typeface="Times New Roman" pitchFamily="18" charset="0"/>
              </a:rPr>
              <a:t>m</a:t>
            </a:r>
            <a:r>
              <a:rPr lang="en-US" altLang="zh-CN" sz="1600" b="0" dirty="0">
                <a:solidFill>
                  <a:srgbClr val="000000"/>
                </a:solidFill>
                <a:cs typeface="Times New Roman" pitchFamily="18" charset="0"/>
              </a:rPr>
              <a:t>[0, </a:t>
            </a:r>
            <a:r>
              <a:rPr lang="en-US" altLang="zh-CN" sz="1600" b="0" i="1" dirty="0">
                <a:solidFill>
                  <a:srgbClr val="000000"/>
                </a:solidFill>
                <a:cs typeface="Times New Roman" pitchFamily="18" charset="0"/>
              </a:rPr>
              <a:t>j</a:t>
            </a:r>
            <a:r>
              <a:rPr lang="en-US" altLang="zh-CN" sz="1600" b="0" dirty="0">
                <a:solidFill>
                  <a:srgbClr val="000000"/>
                </a:solidFill>
                <a:cs typeface="Times New Roman" pitchFamily="18" charset="0"/>
              </a:rPr>
              <a:t>]</a:t>
            </a:r>
            <a:r>
              <a:rPr lang="pt-BR" altLang="zh-CN" sz="1600" b="0" dirty="0">
                <a:solidFill>
                  <a:srgbClr val="000000"/>
                </a:solidFill>
                <a:cs typeface="Times New Roman" pitchFamily="18" charset="0"/>
              </a:rPr>
              <a:t>←</a:t>
            </a:r>
            <a:r>
              <a:rPr lang="en-US" altLang="zh-CN" sz="1600" b="0" dirty="0">
                <a:solidFill>
                  <a:srgbClr val="000000"/>
                </a:solidFill>
                <a:cs typeface="Times New Roman" pitchFamily="18" charset="0"/>
              </a:rPr>
              <a:t>0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zh-CN" sz="1600" b="0" dirty="0">
                <a:solidFill>
                  <a:srgbClr val="000000"/>
                </a:solidFill>
                <a:cs typeface="Times New Roman" pitchFamily="18" charset="0"/>
              </a:rPr>
              <a:t>end for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zh-CN" sz="1600" b="0" dirty="0">
                <a:solidFill>
                  <a:srgbClr val="000000"/>
                </a:solidFill>
                <a:cs typeface="Times New Roman" pitchFamily="18" charset="0"/>
              </a:rPr>
              <a:t>for </a:t>
            </a:r>
            <a:r>
              <a:rPr lang="en-US" altLang="zh-CN" sz="1600" b="0" i="1" dirty="0" err="1">
                <a:solidFill>
                  <a:srgbClr val="000000"/>
                </a:solidFill>
                <a:cs typeface="Times New Roman" pitchFamily="18" charset="0"/>
              </a:rPr>
              <a:t>i</a:t>
            </a:r>
            <a:r>
              <a:rPr lang="pt-BR" altLang="zh-CN" sz="1600" b="0" i="1" dirty="0">
                <a:solidFill>
                  <a:srgbClr val="000000"/>
                </a:solidFill>
                <a:cs typeface="Times New Roman" pitchFamily="18" charset="0"/>
              </a:rPr>
              <a:t>=</a:t>
            </a:r>
            <a:r>
              <a:rPr lang="en-US" altLang="zh-CN" sz="1600" b="0" dirty="0">
                <a:solidFill>
                  <a:srgbClr val="000000"/>
                </a:solidFill>
                <a:cs typeface="Times New Roman" pitchFamily="18" charset="0"/>
              </a:rPr>
              <a:t>1 to </a:t>
            </a:r>
            <a:r>
              <a:rPr lang="en-US" altLang="zh-CN" sz="1600" b="0" i="1" dirty="0">
                <a:solidFill>
                  <a:srgbClr val="000000"/>
                </a:solidFill>
                <a:cs typeface="Times New Roman" pitchFamily="18" charset="0"/>
              </a:rPr>
              <a:t>n</a:t>
            </a:r>
            <a:r>
              <a:rPr lang="en-US" altLang="zh-CN" sz="1600" b="0" dirty="0">
                <a:solidFill>
                  <a:srgbClr val="000000"/>
                </a:solidFill>
                <a:cs typeface="Times New Roman" pitchFamily="18" charset="0"/>
              </a:rPr>
              <a:t> do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zh-CN" sz="1600" b="0" dirty="0">
                <a:solidFill>
                  <a:srgbClr val="000000"/>
                </a:solidFill>
                <a:cs typeface="Times New Roman" pitchFamily="18" charset="0"/>
              </a:rPr>
              <a:t>  for </a:t>
            </a:r>
            <a:r>
              <a:rPr lang="en-US" altLang="zh-CN" sz="1600" b="0" i="1" dirty="0">
                <a:solidFill>
                  <a:srgbClr val="000000"/>
                </a:solidFill>
                <a:cs typeface="Times New Roman" pitchFamily="18" charset="0"/>
              </a:rPr>
              <a:t>j</a:t>
            </a:r>
            <a:r>
              <a:rPr lang="pt-BR" altLang="zh-CN" sz="1600" b="0" i="1" dirty="0">
                <a:solidFill>
                  <a:srgbClr val="000000"/>
                </a:solidFill>
                <a:cs typeface="Times New Roman" pitchFamily="18" charset="0"/>
              </a:rPr>
              <a:t>=</a:t>
            </a:r>
            <a:r>
              <a:rPr lang="en-US" altLang="zh-CN" sz="1600" b="0" dirty="0">
                <a:solidFill>
                  <a:srgbClr val="000000"/>
                </a:solidFill>
                <a:cs typeface="Times New Roman" pitchFamily="18" charset="0"/>
              </a:rPr>
              <a:t>1 to </a:t>
            </a:r>
            <a:r>
              <a:rPr lang="en-US" altLang="zh-CN" sz="1600" b="0" i="1" dirty="0">
                <a:solidFill>
                  <a:srgbClr val="000000"/>
                </a:solidFill>
                <a:cs typeface="Times New Roman" pitchFamily="18" charset="0"/>
              </a:rPr>
              <a:t>C</a:t>
            </a:r>
            <a:r>
              <a:rPr lang="en-US" altLang="zh-CN" sz="1600" b="0" dirty="0">
                <a:solidFill>
                  <a:srgbClr val="000000"/>
                </a:solidFill>
                <a:cs typeface="Times New Roman" pitchFamily="18" charset="0"/>
              </a:rPr>
              <a:t> do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zh-CN" sz="1600" b="0" dirty="0">
                <a:solidFill>
                  <a:srgbClr val="000000"/>
                </a:solidFill>
                <a:cs typeface="Times New Roman" pitchFamily="18" charset="0"/>
              </a:rPr>
              <a:t>    </a:t>
            </a:r>
            <a:r>
              <a:rPr lang="en-US" altLang="zh-CN" sz="1600" b="0" i="1" dirty="0">
                <a:solidFill>
                  <a:srgbClr val="000000"/>
                </a:solidFill>
                <a:cs typeface="Times New Roman" pitchFamily="18" charset="0"/>
              </a:rPr>
              <a:t>m</a:t>
            </a:r>
            <a:r>
              <a:rPr lang="en-US" altLang="zh-CN" sz="1600" b="0" dirty="0">
                <a:solidFill>
                  <a:srgbClr val="000000"/>
                </a:solidFill>
                <a:cs typeface="Times New Roman" pitchFamily="18" charset="0"/>
              </a:rPr>
              <a:t>[</a:t>
            </a:r>
            <a:r>
              <a:rPr lang="en-US" altLang="zh-CN" sz="1600" b="0" i="1" dirty="0" err="1">
                <a:solidFill>
                  <a:srgbClr val="000000"/>
                </a:solidFill>
                <a:cs typeface="Times New Roman" pitchFamily="18" charset="0"/>
              </a:rPr>
              <a:t>i</a:t>
            </a:r>
            <a:r>
              <a:rPr lang="en-US" altLang="zh-CN" sz="1600" b="0" dirty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en-US" altLang="zh-CN" sz="1600" b="0" i="1" dirty="0">
                <a:solidFill>
                  <a:srgbClr val="000000"/>
                </a:solidFill>
                <a:cs typeface="Times New Roman" pitchFamily="18" charset="0"/>
              </a:rPr>
              <a:t>j</a:t>
            </a:r>
            <a:r>
              <a:rPr lang="en-US" altLang="zh-CN" sz="1600" b="0" dirty="0">
                <a:solidFill>
                  <a:srgbClr val="000000"/>
                </a:solidFill>
                <a:cs typeface="Times New Roman" pitchFamily="18" charset="0"/>
              </a:rPr>
              <a:t>]</a:t>
            </a:r>
            <a:r>
              <a:rPr lang="pt-BR" altLang="zh-CN" sz="1600" b="0" dirty="0">
                <a:solidFill>
                  <a:srgbClr val="000000"/>
                </a:solidFill>
                <a:cs typeface="Times New Roman" pitchFamily="18" charset="0"/>
              </a:rPr>
              <a:t>←</a:t>
            </a:r>
            <a:r>
              <a:rPr lang="en-US" altLang="zh-CN" sz="1600" b="0" i="1" dirty="0">
                <a:solidFill>
                  <a:srgbClr val="000000"/>
                </a:solidFill>
                <a:cs typeface="Times New Roman" pitchFamily="18" charset="0"/>
              </a:rPr>
              <a:t>m</a:t>
            </a:r>
            <a:r>
              <a:rPr lang="en-US" altLang="zh-CN" sz="1600" b="0" dirty="0">
                <a:solidFill>
                  <a:srgbClr val="000000"/>
                </a:solidFill>
                <a:cs typeface="Times New Roman" pitchFamily="18" charset="0"/>
              </a:rPr>
              <a:t>[i</a:t>
            </a:r>
            <a:r>
              <a:rPr lang="en-US" altLang="zh-CN" sz="1600" b="0" dirty="0">
                <a:solidFill>
                  <a:srgbClr val="000000"/>
                </a:solidFill>
                <a:cs typeface="Times New Roman" pitchFamily="18" charset="0"/>
                <a:sym typeface="Symbol" panose="05050102010706020507" pitchFamily="18" charset="2"/>
              </a:rPr>
              <a:t></a:t>
            </a:r>
            <a:r>
              <a:rPr lang="en-US" altLang="zh-CN" sz="1600" b="0" dirty="0">
                <a:solidFill>
                  <a:srgbClr val="000000"/>
                </a:solidFill>
                <a:cs typeface="Times New Roman" pitchFamily="18" charset="0"/>
              </a:rPr>
              <a:t>1, </a:t>
            </a:r>
            <a:r>
              <a:rPr lang="en-US" altLang="zh-CN" sz="1600" b="0" i="1" dirty="0">
                <a:solidFill>
                  <a:srgbClr val="000000"/>
                </a:solidFill>
                <a:cs typeface="Times New Roman" pitchFamily="18" charset="0"/>
              </a:rPr>
              <a:t>j</a:t>
            </a:r>
            <a:r>
              <a:rPr lang="en-US" altLang="zh-CN" sz="1600" b="0" dirty="0">
                <a:solidFill>
                  <a:srgbClr val="000000"/>
                </a:solidFill>
                <a:cs typeface="Times New Roman" pitchFamily="18" charset="0"/>
              </a:rPr>
              <a:t>]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zh-CN" sz="1600" b="0" dirty="0">
                <a:solidFill>
                  <a:srgbClr val="000000"/>
                </a:solidFill>
                <a:cs typeface="Times New Roman" pitchFamily="18" charset="0"/>
              </a:rPr>
              <a:t>  if </a:t>
            </a:r>
            <a:r>
              <a:rPr lang="en-US" altLang="zh-CN" sz="1600" b="0" i="1" dirty="0" err="1">
                <a:solidFill>
                  <a:srgbClr val="000000"/>
                </a:solidFill>
                <a:cs typeface="Times New Roman" pitchFamily="18" charset="0"/>
              </a:rPr>
              <a:t>w</a:t>
            </a:r>
            <a:r>
              <a:rPr lang="en-US" altLang="zh-CN" sz="1600" b="0" i="1" baseline="-25000" dirty="0" err="1">
                <a:solidFill>
                  <a:srgbClr val="000000"/>
                </a:solidFill>
                <a:cs typeface="Times New Roman" pitchFamily="18" charset="0"/>
              </a:rPr>
              <a:t>i</a:t>
            </a:r>
            <a:r>
              <a:rPr lang="en-US" altLang="zh-CN" sz="1600" b="0" dirty="0" err="1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</a:t>
            </a:r>
            <a:r>
              <a:rPr lang="en-US" altLang="zh-CN" sz="1600" b="0" i="1" dirty="0" err="1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j</a:t>
            </a:r>
            <a:r>
              <a:rPr lang="en-US" altLang="zh-CN" sz="1600" b="0" dirty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 then</a:t>
            </a:r>
            <a:r>
              <a:rPr lang="en-US" altLang="zh-CN" sz="1600" b="0" dirty="0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zh-CN" sz="1600" b="0" dirty="0">
                <a:solidFill>
                  <a:srgbClr val="000000"/>
                </a:solidFill>
                <a:cs typeface="Times New Roman" pitchFamily="18" charset="0"/>
              </a:rPr>
              <a:t>   </a:t>
            </a:r>
            <a:r>
              <a:rPr lang="en-US" altLang="zh-CN" sz="1600" b="0" i="1" dirty="0">
                <a:solidFill>
                  <a:schemeClr val="folHlink"/>
                </a:solidFill>
                <a:cs typeface="Times New Roman" pitchFamily="18" charset="0"/>
              </a:rPr>
              <a:t>m</a:t>
            </a:r>
            <a:r>
              <a:rPr lang="en-US" altLang="zh-CN" sz="1600" b="0" dirty="0">
                <a:solidFill>
                  <a:schemeClr val="folHlink"/>
                </a:solidFill>
                <a:cs typeface="Times New Roman" pitchFamily="18" charset="0"/>
              </a:rPr>
              <a:t>[</a:t>
            </a:r>
            <a:r>
              <a:rPr lang="en-US" altLang="zh-CN" sz="1600" b="0" i="1" dirty="0" err="1">
                <a:solidFill>
                  <a:schemeClr val="folHlink"/>
                </a:solidFill>
                <a:cs typeface="Times New Roman" pitchFamily="18" charset="0"/>
              </a:rPr>
              <a:t>i</a:t>
            </a:r>
            <a:r>
              <a:rPr lang="en-US" altLang="zh-CN" sz="1600" b="0" dirty="0">
                <a:solidFill>
                  <a:schemeClr val="folHlink"/>
                </a:solidFill>
                <a:cs typeface="Times New Roman" pitchFamily="18" charset="0"/>
              </a:rPr>
              <a:t>, </a:t>
            </a:r>
            <a:r>
              <a:rPr lang="en-US" altLang="zh-CN" sz="1600" b="0" i="1" dirty="0">
                <a:solidFill>
                  <a:schemeClr val="folHlink"/>
                </a:solidFill>
                <a:cs typeface="Times New Roman" pitchFamily="18" charset="0"/>
              </a:rPr>
              <a:t>j</a:t>
            </a:r>
            <a:r>
              <a:rPr lang="en-US" altLang="zh-CN" sz="1600" b="0" dirty="0">
                <a:solidFill>
                  <a:schemeClr val="folHlink"/>
                </a:solidFill>
                <a:cs typeface="Times New Roman" pitchFamily="18" charset="0"/>
              </a:rPr>
              <a:t>]</a:t>
            </a:r>
            <a:r>
              <a:rPr lang="pt-BR" altLang="zh-CN" sz="1600" b="0" dirty="0">
                <a:solidFill>
                  <a:schemeClr val="folHlink"/>
                </a:solidFill>
                <a:cs typeface="Times New Roman" pitchFamily="18" charset="0"/>
              </a:rPr>
              <a:t>←</a:t>
            </a:r>
            <a:r>
              <a:rPr lang="en-US" altLang="zh-CN" sz="1600" b="0" dirty="0">
                <a:solidFill>
                  <a:schemeClr val="folHlink"/>
                </a:solidFill>
                <a:cs typeface="Times New Roman" pitchFamily="18" charset="0"/>
              </a:rPr>
              <a:t>max{</a:t>
            </a:r>
            <a:r>
              <a:rPr lang="en-US" altLang="zh-CN" sz="1600" b="0" i="1" dirty="0">
                <a:solidFill>
                  <a:schemeClr val="folHlink"/>
                </a:solidFill>
                <a:cs typeface="Times New Roman" pitchFamily="18" charset="0"/>
              </a:rPr>
              <a:t>m</a:t>
            </a:r>
            <a:r>
              <a:rPr lang="en-US" altLang="zh-CN" sz="1600" b="0" dirty="0">
                <a:solidFill>
                  <a:schemeClr val="folHlink"/>
                </a:solidFill>
                <a:cs typeface="Times New Roman" pitchFamily="18" charset="0"/>
              </a:rPr>
              <a:t>[</a:t>
            </a:r>
            <a:r>
              <a:rPr lang="en-US" altLang="zh-CN" sz="1600" b="0" i="1" dirty="0" err="1">
                <a:solidFill>
                  <a:schemeClr val="folHlink"/>
                </a:solidFill>
                <a:cs typeface="Times New Roman" pitchFamily="18" charset="0"/>
              </a:rPr>
              <a:t>i</a:t>
            </a:r>
            <a:r>
              <a:rPr lang="en-US" altLang="zh-CN" sz="1600" b="0" dirty="0">
                <a:solidFill>
                  <a:schemeClr val="folHlink"/>
                </a:solidFill>
                <a:cs typeface="Times New Roman" pitchFamily="18" charset="0"/>
              </a:rPr>
              <a:t>, </a:t>
            </a:r>
            <a:r>
              <a:rPr lang="en-US" altLang="zh-CN" sz="1600" b="0" i="1" dirty="0">
                <a:solidFill>
                  <a:schemeClr val="folHlink"/>
                </a:solidFill>
                <a:cs typeface="Times New Roman" pitchFamily="18" charset="0"/>
              </a:rPr>
              <a:t>j</a:t>
            </a:r>
            <a:r>
              <a:rPr lang="en-US" altLang="zh-CN" sz="1600" b="0" dirty="0">
                <a:solidFill>
                  <a:schemeClr val="folHlink"/>
                </a:solidFill>
                <a:cs typeface="Times New Roman" pitchFamily="18" charset="0"/>
              </a:rPr>
              <a:t>], </a:t>
            </a:r>
            <a:r>
              <a:rPr lang="en-US" altLang="zh-CN" sz="1600" b="0" i="1" dirty="0">
                <a:solidFill>
                  <a:schemeClr val="folHlink"/>
                </a:solidFill>
                <a:cs typeface="Times New Roman" pitchFamily="18" charset="0"/>
              </a:rPr>
              <a:t>m</a:t>
            </a:r>
            <a:r>
              <a:rPr lang="en-US" altLang="zh-CN" sz="1600" b="0" dirty="0">
                <a:solidFill>
                  <a:schemeClr val="folHlink"/>
                </a:solidFill>
                <a:cs typeface="Times New Roman" pitchFamily="18" charset="0"/>
              </a:rPr>
              <a:t>[</a:t>
            </a:r>
            <a:r>
              <a:rPr lang="en-US" altLang="zh-CN" sz="1600" b="0" i="1" dirty="0">
                <a:solidFill>
                  <a:schemeClr val="folHlink"/>
                </a:solidFill>
                <a:cs typeface="Times New Roman" pitchFamily="18" charset="0"/>
              </a:rPr>
              <a:t>i</a:t>
            </a:r>
            <a:r>
              <a:rPr lang="en-US" altLang="zh-CN" sz="1600" b="0" dirty="0">
                <a:solidFill>
                  <a:schemeClr val="folHlink"/>
                </a:solidFill>
                <a:cs typeface="Times New Roman" pitchFamily="18" charset="0"/>
                <a:sym typeface="Symbol" panose="05050102010706020507" pitchFamily="18" charset="2"/>
              </a:rPr>
              <a:t></a:t>
            </a:r>
            <a:r>
              <a:rPr lang="en-US" altLang="zh-CN" sz="1600" b="0" dirty="0">
                <a:solidFill>
                  <a:schemeClr val="folHlink"/>
                </a:solidFill>
                <a:cs typeface="Times New Roman" pitchFamily="18" charset="0"/>
              </a:rPr>
              <a:t>1, </a:t>
            </a:r>
            <a:r>
              <a:rPr lang="en-US" altLang="zh-CN" sz="1600" b="0" i="1" dirty="0" err="1">
                <a:solidFill>
                  <a:schemeClr val="folHlink"/>
                </a:solidFill>
                <a:cs typeface="Times New Roman" pitchFamily="18" charset="0"/>
              </a:rPr>
              <a:t>j</a:t>
            </a:r>
            <a:r>
              <a:rPr lang="en-US" altLang="zh-CN" sz="1600" b="0" dirty="0" err="1">
                <a:solidFill>
                  <a:schemeClr val="folHlink"/>
                </a:solidFill>
                <a:cs typeface="Times New Roman" pitchFamily="18" charset="0"/>
                <a:sym typeface="Symbol" panose="05050102010706020507" pitchFamily="18" charset="2"/>
              </a:rPr>
              <a:t></a:t>
            </a:r>
            <a:r>
              <a:rPr lang="en-US" altLang="zh-CN" sz="1600" b="0" i="1" dirty="0" err="1">
                <a:solidFill>
                  <a:schemeClr val="folHlink"/>
                </a:solidFill>
                <a:cs typeface="Times New Roman" pitchFamily="18" charset="0"/>
              </a:rPr>
              <a:t>w</a:t>
            </a:r>
            <a:r>
              <a:rPr lang="en-US" altLang="zh-CN" sz="1600" b="0" i="1" baseline="-25000" dirty="0" err="1">
                <a:solidFill>
                  <a:schemeClr val="folHlink"/>
                </a:solidFill>
                <a:cs typeface="Times New Roman" pitchFamily="18" charset="0"/>
              </a:rPr>
              <a:t>i</a:t>
            </a:r>
            <a:r>
              <a:rPr lang="en-US" altLang="zh-CN" sz="1600" b="0" dirty="0">
                <a:solidFill>
                  <a:schemeClr val="folHlink"/>
                </a:solidFill>
                <a:cs typeface="Times New Roman" pitchFamily="18" charset="0"/>
              </a:rPr>
              <a:t>]+</a:t>
            </a:r>
            <a:r>
              <a:rPr lang="en-US" altLang="zh-CN" sz="1600" b="0" i="1" dirty="0">
                <a:solidFill>
                  <a:schemeClr val="folHlink"/>
                </a:solidFill>
                <a:cs typeface="Times New Roman" pitchFamily="18" charset="0"/>
              </a:rPr>
              <a:t>v</a:t>
            </a:r>
            <a:r>
              <a:rPr lang="en-US" altLang="zh-CN" sz="1600" b="0" i="1" baseline="-25000" dirty="0">
                <a:solidFill>
                  <a:schemeClr val="folHlink"/>
                </a:solidFill>
                <a:cs typeface="Times New Roman" pitchFamily="18" charset="0"/>
              </a:rPr>
              <a:t>i</a:t>
            </a:r>
            <a:r>
              <a:rPr lang="en-US" altLang="zh-CN" sz="1600" b="0" dirty="0">
                <a:solidFill>
                  <a:schemeClr val="folHlink"/>
                </a:solidFill>
                <a:cs typeface="Times New Roman" pitchFamily="18" charset="0"/>
              </a:rPr>
              <a:t>}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zh-CN" sz="1600" b="0" dirty="0">
                <a:solidFill>
                  <a:srgbClr val="000000"/>
                </a:solidFill>
                <a:cs typeface="Times New Roman" pitchFamily="18" charset="0"/>
              </a:rPr>
              <a:t>  end if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zh-CN" sz="1600" b="0" dirty="0">
                <a:solidFill>
                  <a:srgbClr val="000000"/>
                </a:solidFill>
                <a:cs typeface="Times New Roman" pitchFamily="18" charset="0"/>
              </a:rPr>
              <a:t> end for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zh-CN" sz="1600" b="0" dirty="0">
                <a:solidFill>
                  <a:srgbClr val="000000"/>
                </a:solidFill>
                <a:cs typeface="Times New Roman" pitchFamily="18" charset="0"/>
              </a:rPr>
              <a:t>end for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zh-CN" sz="1600" b="0" dirty="0">
                <a:solidFill>
                  <a:srgbClr val="000000"/>
                </a:solidFill>
                <a:cs typeface="Times New Roman" pitchFamily="18" charset="0"/>
              </a:rPr>
              <a:t>return </a:t>
            </a:r>
            <a:r>
              <a:rPr lang="en-US" altLang="zh-CN" sz="1600" b="0" i="1" dirty="0">
                <a:solidFill>
                  <a:srgbClr val="000000"/>
                </a:solidFill>
                <a:cs typeface="Times New Roman" pitchFamily="18" charset="0"/>
              </a:rPr>
              <a:t>m</a:t>
            </a:r>
            <a:r>
              <a:rPr lang="en-US" altLang="zh-CN" sz="1600" b="0" dirty="0">
                <a:solidFill>
                  <a:srgbClr val="000000"/>
                </a:solidFill>
                <a:cs typeface="Times New Roman" pitchFamily="18" charset="0"/>
              </a:rPr>
              <a:t>[</a:t>
            </a:r>
            <a:r>
              <a:rPr lang="en-US" altLang="zh-CN" sz="1600" b="0" i="1" dirty="0">
                <a:solidFill>
                  <a:srgbClr val="000000"/>
                </a:solidFill>
                <a:cs typeface="Times New Roman" pitchFamily="18" charset="0"/>
              </a:rPr>
              <a:t>n</a:t>
            </a:r>
            <a:r>
              <a:rPr lang="en-US" altLang="zh-CN" sz="1600" b="0" dirty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en-US" altLang="zh-CN" sz="1600" b="0" i="1" dirty="0">
                <a:solidFill>
                  <a:srgbClr val="000000"/>
                </a:solidFill>
                <a:cs typeface="Times New Roman" pitchFamily="18" charset="0"/>
              </a:rPr>
              <a:t>C</a:t>
            </a:r>
            <a:r>
              <a:rPr lang="en-US" altLang="zh-CN" sz="1600" b="0" dirty="0">
                <a:solidFill>
                  <a:srgbClr val="000000"/>
                </a:solidFill>
                <a:cs typeface="Times New Roman" pitchFamily="18" charset="0"/>
              </a:rPr>
              <a:t>]</a:t>
            </a:r>
          </a:p>
        </p:txBody>
      </p:sp>
      <p:sp>
        <p:nvSpPr>
          <p:cNvPr id="46085" name="AutoShape 5"/>
          <p:cNvSpPr>
            <a:spLocks noChangeArrowheads="1"/>
          </p:cNvSpPr>
          <p:nvPr/>
        </p:nvSpPr>
        <p:spPr bwMode="auto">
          <a:xfrm>
            <a:off x="1043608" y="5279965"/>
            <a:ext cx="2971800" cy="533400"/>
          </a:xfrm>
          <a:prstGeom prst="cloudCallout">
            <a:avLst>
              <a:gd name="adj1" fmla="val 55394"/>
              <a:gd name="adj2" fmla="val -12589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rIns="0"/>
          <a:lstStyle/>
          <a:p>
            <a:pPr algn="ctr"/>
            <a:r>
              <a:rPr lang="zh-CN" altLang="en-US" sz="2000" b="0" dirty="0"/>
              <a:t>计算时间：</a:t>
            </a:r>
            <a:r>
              <a:rPr lang="en-US" altLang="zh-CN" sz="2000" i="1" dirty="0">
                <a:solidFill>
                  <a:srgbClr val="FF0000"/>
                </a:solidFill>
              </a:rPr>
              <a:t>O</a:t>
            </a:r>
            <a:r>
              <a:rPr lang="en-US" altLang="zh-CN" sz="2000" dirty="0">
                <a:solidFill>
                  <a:srgbClr val="FF0000"/>
                </a:solidFill>
              </a:rPr>
              <a:t>(</a:t>
            </a:r>
            <a:r>
              <a:rPr lang="en-US" altLang="zh-CN" sz="2000" i="1" dirty="0" err="1">
                <a:solidFill>
                  <a:srgbClr val="FF0000"/>
                </a:solidFill>
              </a:rPr>
              <a:t>nC</a:t>
            </a:r>
            <a:r>
              <a:rPr lang="en-US" altLang="zh-CN" sz="2000" dirty="0">
                <a:solidFill>
                  <a:srgbClr val="FF0000"/>
                </a:solidFill>
              </a:rPr>
              <a:t>)</a:t>
            </a:r>
          </a:p>
          <a:p>
            <a:pPr algn="ctr"/>
            <a:endParaRPr lang="en-US" altLang="zh-CN" sz="2000" dirty="0">
              <a:solidFill>
                <a:schemeClr val="folHlink"/>
              </a:solidFill>
            </a:endParaRP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1276916" y="5845054"/>
            <a:ext cx="22365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000" b="0" dirty="0">
                <a:solidFill>
                  <a:srgbClr val="00B050"/>
                </a:solidFill>
                <a:sym typeface="Symbol" pitchFamily="18" charset="2"/>
              </a:rPr>
              <a:t>    伪多项式时间！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5" grpId="0" animBg="1" autoUpdateAnimBg="0"/>
      <p:bldP spid="46086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0-1背包问题 (4)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2057400"/>
            <a:ext cx="8316416" cy="4038600"/>
          </a:xfrm>
        </p:spPr>
        <p:txBody>
          <a:bodyPr/>
          <a:lstStyle/>
          <a:p>
            <a:pPr eaLnBrk="1" hangingPunct="1">
              <a:lnSpc>
                <a:spcPts val="2800"/>
              </a:lnSpc>
            </a:pPr>
            <a:r>
              <a:rPr lang="zh-CN" altLang="en-US" sz="2000" dirty="0">
                <a:ea typeface="黑体" pitchFamily="2" charset="-122"/>
              </a:rPr>
              <a:t>例如：若背包容量</a:t>
            </a:r>
            <a:r>
              <a:rPr lang="en-US" altLang="zh-CN" sz="2000" i="1" dirty="0">
                <a:ea typeface="黑体" pitchFamily="2" charset="-122"/>
              </a:rPr>
              <a:t>C</a:t>
            </a:r>
            <a:r>
              <a:rPr lang="en-US" altLang="zh-CN" sz="2000" dirty="0">
                <a:ea typeface="黑体" pitchFamily="2" charset="-122"/>
              </a:rPr>
              <a:t>=9, 4</a:t>
            </a:r>
            <a:r>
              <a:rPr lang="zh-CN" altLang="en-US" sz="2000" dirty="0">
                <a:ea typeface="黑体" pitchFamily="2" charset="-122"/>
              </a:rPr>
              <a:t>种物品的重量和价值分别为{2,3,4,5}和{3,4,5,7}, 尽可能将物品装入背包，并使总价值最大。</a:t>
            </a:r>
          </a:p>
          <a:p>
            <a:pPr eaLnBrk="1" hangingPunct="1">
              <a:buFont typeface="Wingdings" pitchFamily="2" charset="2"/>
              <a:buNone/>
            </a:pPr>
            <a:r>
              <a:rPr lang="zh-CN" altLang="en-US" sz="2000" dirty="0">
                <a:solidFill>
                  <a:srgbClr val="0000FF"/>
                </a:solidFill>
                <a:ea typeface="黑体" pitchFamily="2" charset="-122"/>
              </a:rPr>
              <a:t>      5</a:t>
            </a:r>
            <a:r>
              <a:rPr lang="zh-CN" altLang="en-US" sz="2000" dirty="0">
                <a:solidFill>
                  <a:srgbClr val="0000FF"/>
                </a:solidFill>
                <a:ea typeface="黑体" pitchFamily="2" charset="-122"/>
                <a:sym typeface="Symbol" pitchFamily="18" charset="2"/>
              </a:rPr>
              <a:t>10的表：</a:t>
            </a:r>
            <a:endParaRPr lang="en-US" altLang="zh-CN" sz="2000" dirty="0">
              <a:solidFill>
                <a:srgbClr val="0000FF"/>
              </a:solidFill>
              <a:ea typeface="黑体" pitchFamily="2" charset="-122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zh-CN" sz="2000" dirty="0">
              <a:ea typeface="黑体" pitchFamily="2" charset="-122"/>
            </a:endParaRPr>
          </a:p>
        </p:txBody>
      </p:sp>
      <p:graphicFrame>
        <p:nvGraphicFramePr>
          <p:cNvPr id="47268" name="Group 1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967961"/>
              </p:ext>
            </p:extLst>
          </p:nvPr>
        </p:nvGraphicFramePr>
        <p:xfrm>
          <a:off x="1371600" y="3211513"/>
          <a:ext cx="6096000" cy="2225675"/>
        </p:xfrm>
        <a:graphic>
          <a:graphicData uri="http://schemas.openxmlformats.org/drawingml/2006/table">
            <a:tbl>
              <a:tblPr/>
              <a:tblGrid>
                <a:gridCol w="554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38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41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CN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7271" name="Oval 167"/>
          <p:cNvSpPr>
            <a:spLocks noChangeArrowheads="1"/>
          </p:cNvSpPr>
          <p:nvPr/>
        </p:nvSpPr>
        <p:spPr bwMode="auto">
          <a:xfrm>
            <a:off x="6781800" y="5105400"/>
            <a:ext cx="762000" cy="457200"/>
          </a:xfrm>
          <a:prstGeom prst="ellips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 b="0"/>
          </a:p>
        </p:txBody>
      </p:sp>
      <p:sp>
        <p:nvSpPr>
          <p:cNvPr id="47273" name="Rectangle 169"/>
          <p:cNvSpPr>
            <a:spLocks noChangeArrowheads="1"/>
          </p:cNvSpPr>
          <p:nvPr/>
        </p:nvSpPr>
        <p:spPr bwMode="auto">
          <a:xfrm>
            <a:off x="1249362" y="5614987"/>
            <a:ext cx="4237038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000" b="0" dirty="0">
                <a:solidFill>
                  <a:srgbClr val="0000FF"/>
                </a:solidFill>
              </a:rPr>
              <a:t>最优值：</a:t>
            </a:r>
            <a:r>
              <a:rPr lang="zh-CN" altLang="en-US" sz="2000" b="0" dirty="0"/>
              <a:t>最大价值为 12</a:t>
            </a:r>
          </a:p>
          <a:p>
            <a:r>
              <a:rPr lang="zh-CN" altLang="en-US" sz="2000" b="0" dirty="0">
                <a:solidFill>
                  <a:srgbClr val="0000FF"/>
                </a:solidFill>
              </a:rPr>
              <a:t>最优解：</a:t>
            </a:r>
            <a:r>
              <a:rPr lang="zh-CN" altLang="en-US" sz="2000" b="0" dirty="0"/>
              <a:t>装入物品1,2,3; 装入物品3,4</a:t>
            </a:r>
            <a:endParaRPr lang="en-US" altLang="zh-CN" sz="2000" b="0" dirty="0"/>
          </a:p>
        </p:txBody>
      </p:sp>
      <p:sp>
        <p:nvSpPr>
          <p:cNvPr id="47274" name="Rectangle 170"/>
          <p:cNvSpPr>
            <a:spLocks noChangeArrowheads="1"/>
          </p:cNvSpPr>
          <p:nvPr/>
        </p:nvSpPr>
        <p:spPr bwMode="auto">
          <a:xfrm>
            <a:off x="5486400" y="5656263"/>
            <a:ext cx="313258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000" b="0" i="1" dirty="0">
                <a:solidFill>
                  <a:srgbClr val="FF0000"/>
                </a:solidFill>
              </a:rPr>
              <a:t>m</a:t>
            </a:r>
            <a:r>
              <a:rPr lang="en-US" altLang="zh-CN" sz="2000" b="0" dirty="0">
                <a:solidFill>
                  <a:srgbClr val="FF0000"/>
                </a:solidFill>
              </a:rPr>
              <a:t>(</a:t>
            </a:r>
            <a:r>
              <a:rPr lang="en-US" altLang="zh-CN" sz="2000" b="0" i="1" dirty="0" err="1">
                <a:solidFill>
                  <a:srgbClr val="FF0000"/>
                </a:solidFill>
              </a:rPr>
              <a:t>i</a:t>
            </a:r>
            <a:r>
              <a:rPr lang="en-US" altLang="zh-CN" sz="2000" b="0" dirty="0">
                <a:solidFill>
                  <a:srgbClr val="FF0000"/>
                </a:solidFill>
              </a:rPr>
              <a:t>, </a:t>
            </a:r>
            <a:r>
              <a:rPr lang="en-US" altLang="zh-CN" sz="2000" b="0" i="1" dirty="0">
                <a:solidFill>
                  <a:srgbClr val="FF0000"/>
                </a:solidFill>
              </a:rPr>
              <a:t>j</a:t>
            </a:r>
            <a:r>
              <a:rPr lang="en-US" altLang="zh-CN" sz="2000" b="0" dirty="0">
                <a:solidFill>
                  <a:srgbClr val="FF0000"/>
                </a:solidFill>
              </a:rPr>
              <a:t>)</a:t>
            </a:r>
            <a:r>
              <a:rPr lang="zh-CN" altLang="en-US" sz="2000" b="0" dirty="0">
                <a:solidFill>
                  <a:srgbClr val="FF0000"/>
                </a:solidFill>
              </a:rPr>
              <a:t>的计算只与</a:t>
            </a:r>
          </a:p>
          <a:p>
            <a:r>
              <a:rPr lang="en-US" altLang="zh-CN" sz="2000" b="0" i="1" dirty="0">
                <a:solidFill>
                  <a:srgbClr val="FF0000"/>
                </a:solidFill>
              </a:rPr>
              <a:t>m</a:t>
            </a:r>
            <a:r>
              <a:rPr lang="en-US" altLang="zh-CN" sz="2000" b="0" dirty="0">
                <a:solidFill>
                  <a:srgbClr val="FF0000"/>
                </a:solidFill>
              </a:rPr>
              <a:t>(</a:t>
            </a:r>
            <a:r>
              <a:rPr lang="en-US" altLang="zh-CN" sz="2000" b="0" i="1" dirty="0" err="1">
                <a:solidFill>
                  <a:srgbClr val="FF0000"/>
                </a:solidFill>
              </a:rPr>
              <a:t>i</a:t>
            </a:r>
            <a:r>
              <a:rPr lang="en-US" altLang="zh-CN" sz="2000" b="0" dirty="0">
                <a:solidFill>
                  <a:srgbClr val="FF0000"/>
                </a:solidFill>
                <a:ea typeface="宋体" pitchFamily="2" charset="-122"/>
                <a:cs typeface="Times New Roman" pitchFamily="18" charset="0"/>
              </a:rPr>
              <a:t>–</a:t>
            </a:r>
            <a:r>
              <a:rPr lang="en-US" altLang="zh-CN" sz="2000" b="0" dirty="0">
                <a:solidFill>
                  <a:srgbClr val="FF0000"/>
                </a:solidFill>
              </a:rPr>
              <a:t>1,0)~</a:t>
            </a:r>
            <a:r>
              <a:rPr lang="en-US" altLang="zh-CN" sz="2000" b="0" i="1" dirty="0">
                <a:solidFill>
                  <a:srgbClr val="FF0000"/>
                </a:solidFill>
              </a:rPr>
              <a:t>m</a:t>
            </a:r>
            <a:r>
              <a:rPr lang="en-US" altLang="zh-CN" sz="2000" b="0" dirty="0">
                <a:solidFill>
                  <a:srgbClr val="FF0000"/>
                </a:solidFill>
              </a:rPr>
              <a:t>(</a:t>
            </a:r>
            <a:r>
              <a:rPr lang="en-US" altLang="zh-CN" sz="2000" b="0" i="1" dirty="0" err="1">
                <a:solidFill>
                  <a:srgbClr val="FF0000"/>
                </a:solidFill>
              </a:rPr>
              <a:t>i</a:t>
            </a:r>
            <a:r>
              <a:rPr lang="en-US" altLang="zh-CN" sz="2000" b="0" dirty="0">
                <a:solidFill>
                  <a:srgbClr val="FF0000"/>
                </a:solidFill>
                <a:ea typeface="宋体" pitchFamily="2" charset="-122"/>
              </a:rPr>
              <a:t>–</a:t>
            </a:r>
            <a:r>
              <a:rPr lang="en-US" altLang="zh-CN" sz="2000" b="0" dirty="0">
                <a:solidFill>
                  <a:srgbClr val="FF0000"/>
                </a:solidFill>
              </a:rPr>
              <a:t>1, </a:t>
            </a:r>
            <a:r>
              <a:rPr lang="en-US" altLang="zh-CN" sz="2000" b="0" i="1" dirty="0">
                <a:solidFill>
                  <a:srgbClr val="FF0000"/>
                </a:solidFill>
              </a:rPr>
              <a:t>j</a:t>
            </a:r>
            <a:r>
              <a:rPr lang="en-US" altLang="zh-CN" sz="2000" b="0" dirty="0">
                <a:solidFill>
                  <a:srgbClr val="FF0000"/>
                </a:solidFill>
              </a:rPr>
              <a:t>)</a:t>
            </a:r>
            <a:r>
              <a:rPr lang="zh-CN" altLang="en-US" sz="2000" b="0" dirty="0">
                <a:solidFill>
                  <a:srgbClr val="FF0000"/>
                </a:solidFill>
              </a:rPr>
              <a:t>的值相关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7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7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7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271" grpId="0" animBg="1"/>
      <p:bldP spid="47273" grpId="0" autoUpdateAnimBg="0"/>
      <p:bldP spid="47274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0-1背包问题 (</a:t>
            </a:r>
            <a:r>
              <a:rPr lang="en-US" altLang="zh-CN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5</a:t>
            </a: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)</a:t>
            </a:r>
            <a:endParaRPr lang="zh-CN" altLang="en-US" dirty="0"/>
          </a:p>
        </p:txBody>
      </p:sp>
      <p:sp>
        <p:nvSpPr>
          <p:cNvPr id="40963" name="内容占位符 2"/>
          <p:cNvSpPr>
            <a:spLocks noGrp="1"/>
          </p:cNvSpPr>
          <p:nvPr>
            <p:ph idx="1"/>
          </p:nvPr>
        </p:nvSpPr>
        <p:spPr>
          <a:xfrm>
            <a:off x="790575" y="1916113"/>
            <a:ext cx="8353425" cy="4537075"/>
          </a:xfrm>
        </p:spPr>
        <p:txBody>
          <a:bodyPr/>
          <a:lstStyle/>
          <a:p>
            <a:pPr eaLnBrk="1" hangingPunct="1"/>
            <a:r>
              <a:rPr lang="zh-CN" altLang="en-US" sz="2200" b="1" dirty="0">
                <a:solidFill>
                  <a:srgbClr val="0000FF"/>
                </a:solidFill>
                <a:ea typeface="黑体" pitchFamily="2" charset="-122"/>
              </a:rPr>
              <a:t>注意到：</a:t>
            </a:r>
            <a:endParaRPr lang="en-US" altLang="zh-CN" sz="2200" b="1" dirty="0">
              <a:solidFill>
                <a:srgbClr val="0000FF"/>
              </a:solidFill>
              <a:ea typeface="黑体" pitchFamily="2" charset="-122"/>
            </a:endParaRPr>
          </a:p>
          <a:p>
            <a:pPr eaLnBrk="1" hangingPunct="1">
              <a:lnSpc>
                <a:spcPts val="2700"/>
              </a:lnSpc>
              <a:spcBef>
                <a:spcPts val="0"/>
              </a:spcBef>
              <a:spcAft>
                <a:spcPts val="400"/>
              </a:spcAft>
              <a:buFont typeface="Wingdings" pitchFamily="2" charset="2"/>
              <a:buNone/>
            </a:pPr>
            <a:r>
              <a:rPr lang="en-US" altLang="zh-CN" sz="2000" dirty="0">
                <a:ea typeface="黑体" pitchFamily="2" charset="-122"/>
              </a:rPr>
              <a:t>- </a:t>
            </a:r>
            <a:r>
              <a:rPr lang="zh-CN" altLang="en-US" sz="2000" dirty="0">
                <a:ea typeface="黑体" pitchFamily="2" charset="-122"/>
              </a:rPr>
              <a:t>求解给定问题时，有些较小子问题的解通常并不需要</a:t>
            </a:r>
            <a:endParaRPr lang="en-US" altLang="zh-CN" sz="2000" dirty="0">
              <a:ea typeface="黑体" pitchFamily="2" charset="-122"/>
            </a:endParaRPr>
          </a:p>
          <a:p>
            <a:pPr eaLnBrk="1" hangingPunct="1">
              <a:lnSpc>
                <a:spcPts val="2700"/>
              </a:lnSpc>
              <a:spcBef>
                <a:spcPts val="0"/>
              </a:spcBef>
              <a:spcAft>
                <a:spcPts val="400"/>
              </a:spcAft>
              <a:buFont typeface="Wingdings" pitchFamily="2" charset="2"/>
              <a:buNone/>
            </a:pPr>
            <a:r>
              <a:rPr lang="zh-CN" altLang="en-US" sz="2000" dirty="0">
                <a:ea typeface="黑体" pitchFamily="2" charset="-122"/>
              </a:rPr>
              <a:t>   （填表时，</a:t>
            </a:r>
            <a:r>
              <a:rPr lang="en-US" altLang="zh-CN" sz="2000" i="1" dirty="0" err="1">
                <a:ea typeface="黑体" pitchFamily="2" charset="-122"/>
              </a:rPr>
              <a:t>i</a:t>
            </a:r>
            <a:r>
              <a:rPr lang="zh-CN" altLang="en-US" sz="2000" dirty="0">
                <a:ea typeface="黑体" pitchFamily="2" charset="-122"/>
              </a:rPr>
              <a:t>和</a:t>
            </a:r>
            <a:r>
              <a:rPr lang="en-US" altLang="zh-CN" sz="2000" i="1" dirty="0">
                <a:ea typeface="黑体" pitchFamily="2" charset="-122"/>
              </a:rPr>
              <a:t>j</a:t>
            </a:r>
            <a:r>
              <a:rPr lang="zh-CN" altLang="en-US" sz="2000" dirty="0">
                <a:ea typeface="黑体" pitchFamily="2" charset="-122"/>
              </a:rPr>
              <a:t>都以</a:t>
            </a:r>
            <a:r>
              <a:rPr lang="en-US" altLang="zh-CN" sz="2000" dirty="0">
                <a:ea typeface="黑体" pitchFamily="2" charset="-122"/>
              </a:rPr>
              <a:t>1</a:t>
            </a:r>
            <a:r>
              <a:rPr lang="zh-CN" altLang="en-US" sz="2000" dirty="0">
                <a:ea typeface="黑体" pitchFamily="2" charset="-122"/>
              </a:rPr>
              <a:t>递增）</a:t>
            </a:r>
            <a:endParaRPr lang="en-US" altLang="zh-CN" sz="2000" dirty="0">
              <a:ea typeface="黑体" pitchFamily="2" charset="-122"/>
            </a:endParaRPr>
          </a:p>
          <a:p>
            <a:pPr eaLnBrk="1" hangingPunct="1">
              <a:lnSpc>
                <a:spcPts val="2700"/>
              </a:lnSpc>
              <a:spcBef>
                <a:spcPts val="0"/>
              </a:spcBef>
              <a:spcAft>
                <a:spcPts val="400"/>
              </a:spcAft>
              <a:buFont typeface="Wingdings" pitchFamily="2" charset="2"/>
              <a:buNone/>
            </a:pPr>
            <a:r>
              <a:rPr lang="en-US" altLang="zh-CN" sz="2000" dirty="0">
                <a:ea typeface="黑体" pitchFamily="2" charset="-122"/>
              </a:rPr>
              <a:t>- </a:t>
            </a:r>
            <a:r>
              <a:rPr lang="zh-CN" altLang="en-US" sz="2000" dirty="0">
                <a:ea typeface="黑体" pitchFamily="2" charset="-122"/>
              </a:rPr>
              <a:t>自底向上：只有背包容量增加到能装入一个物品时，价值才增加（跃变）</a:t>
            </a:r>
            <a:endParaRPr lang="en-US" altLang="zh-CN" sz="2000" dirty="0">
              <a:ea typeface="黑体" pitchFamily="2" charset="-122"/>
            </a:endParaRPr>
          </a:p>
          <a:p>
            <a:pPr eaLnBrk="1" hangingPunct="1">
              <a:lnSpc>
                <a:spcPts val="2700"/>
              </a:lnSpc>
              <a:spcBef>
                <a:spcPts val="0"/>
              </a:spcBef>
              <a:spcAft>
                <a:spcPts val="400"/>
              </a:spcAft>
              <a:buFont typeface="Wingdings" pitchFamily="2" charset="2"/>
              <a:buNone/>
            </a:pPr>
            <a:r>
              <a:rPr lang="en-US" altLang="zh-CN" sz="2000" dirty="0">
                <a:ea typeface="黑体" pitchFamily="2" charset="-122"/>
              </a:rPr>
              <a:t>  </a:t>
            </a:r>
            <a:r>
              <a:rPr lang="zh-CN" altLang="en-US" sz="2000" dirty="0">
                <a:ea typeface="黑体" pitchFamily="2" charset="-122"/>
              </a:rPr>
              <a:t>自顶向下：递归求解，子问题重复，效率低</a:t>
            </a:r>
            <a:endParaRPr lang="en-US" altLang="zh-CN" sz="2000" dirty="0">
              <a:ea typeface="黑体" pitchFamily="2" charset="-122"/>
            </a:endParaRPr>
          </a:p>
          <a:p>
            <a:pPr eaLnBrk="1" hangingPunct="1">
              <a:lnSpc>
                <a:spcPts val="2700"/>
              </a:lnSpc>
              <a:spcBef>
                <a:spcPts val="0"/>
              </a:spcBef>
              <a:spcAft>
                <a:spcPts val="400"/>
              </a:spcAft>
              <a:buFont typeface="Wingdings" pitchFamily="2" charset="2"/>
              <a:buNone/>
            </a:pPr>
            <a:r>
              <a:rPr lang="en-US" altLang="zh-CN" sz="2000" dirty="0">
                <a:ea typeface="黑体" pitchFamily="2" charset="-122"/>
              </a:rPr>
              <a:t>- </a:t>
            </a:r>
            <a:r>
              <a:rPr lang="zh-CN" altLang="en-US" sz="2000" b="1" dirty="0">
                <a:solidFill>
                  <a:srgbClr val="00B050"/>
                </a:solidFill>
                <a:ea typeface="黑体" pitchFamily="2" charset="-122"/>
              </a:rPr>
              <a:t>带记忆功能：</a:t>
            </a:r>
            <a:r>
              <a:rPr lang="zh-CN" altLang="en-US" sz="2000" dirty="0">
                <a:ea typeface="黑体" pitchFamily="2" charset="-122"/>
              </a:rPr>
              <a:t>自顶向下递归求解</a:t>
            </a:r>
            <a:r>
              <a:rPr lang="en-US" altLang="zh-CN" sz="2000" dirty="0">
                <a:ea typeface="黑体" pitchFamily="2" charset="-122"/>
              </a:rPr>
              <a:t>+</a:t>
            </a:r>
            <a:r>
              <a:rPr lang="zh-CN" altLang="en-US" sz="2000" dirty="0">
                <a:ea typeface="黑体" pitchFamily="2" charset="-122"/>
              </a:rPr>
              <a:t>自底向上表格</a:t>
            </a:r>
          </a:p>
        </p:txBody>
      </p:sp>
      <p:sp>
        <p:nvSpPr>
          <p:cNvPr id="5" name="矩形 4"/>
          <p:cNvSpPr/>
          <p:nvPr/>
        </p:nvSpPr>
        <p:spPr>
          <a:xfrm>
            <a:off x="1116013" y="4240213"/>
            <a:ext cx="7127875" cy="240823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0" lvl="2">
              <a:defRPr/>
            </a:pPr>
            <a:r>
              <a:rPr lang="en-US" altLang="zh-CN" sz="1600" b="0" u="sng" dirty="0">
                <a:solidFill>
                  <a:srgbClr val="000000"/>
                </a:solidFill>
              </a:rPr>
              <a:t> </a:t>
            </a:r>
            <a:r>
              <a:rPr lang="en-US" altLang="zh-CN" sz="1600" b="0" u="sng" dirty="0" err="1">
                <a:solidFill>
                  <a:srgbClr val="000000"/>
                </a:solidFill>
              </a:rPr>
              <a:t>MFKnapsack</a:t>
            </a:r>
            <a:r>
              <a:rPr lang="en-US" altLang="zh-CN" sz="1600" b="0" u="sng" dirty="0">
                <a:solidFill>
                  <a:srgbClr val="000000"/>
                </a:solidFill>
              </a:rPr>
              <a:t>(</a:t>
            </a:r>
            <a:r>
              <a:rPr lang="en-US" altLang="zh-CN" sz="1600" b="0" i="1" u="sng" dirty="0" err="1">
                <a:solidFill>
                  <a:srgbClr val="000000"/>
                </a:solidFill>
              </a:rPr>
              <a:t>i</a:t>
            </a:r>
            <a:r>
              <a:rPr lang="en-US" altLang="zh-CN" sz="1600" b="0" u="sng" dirty="0">
                <a:solidFill>
                  <a:srgbClr val="000000"/>
                </a:solidFill>
              </a:rPr>
              <a:t>, </a:t>
            </a:r>
            <a:r>
              <a:rPr lang="en-US" altLang="zh-CN" sz="1600" b="0" i="1" u="sng" dirty="0">
                <a:solidFill>
                  <a:srgbClr val="000000"/>
                </a:solidFill>
              </a:rPr>
              <a:t>j</a:t>
            </a:r>
            <a:r>
              <a:rPr lang="en-US" altLang="zh-CN" sz="1600" b="0" u="sng" dirty="0">
                <a:solidFill>
                  <a:srgbClr val="000000"/>
                </a:solidFill>
              </a:rPr>
              <a:t>)  //</a:t>
            </a:r>
            <a:r>
              <a:rPr lang="zh-CN" altLang="en-US" sz="1600" b="0" u="sng" dirty="0">
                <a:solidFill>
                  <a:srgbClr val="000000"/>
                </a:solidFill>
              </a:rPr>
              <a:t>调用</a:t>
            </a:r>
            <a:r>
              <a:rPr lang="en-US" altLang="zh-CN" sz="1600" b="0" u="sng" dirty="0" err="1">
                <a:solidFill>
                  <a:srgbClr val="000000"/>
                </a:solidFill>
              </a:rPr>
              <a:t>MFKnapsack</a:t>
            </a:r>
            <a:r>
              <a:rPr lang="en-US" altLang="zh-CN" sz="1600" b="0" u="sng" dirty="0">
                <a:solidFill>
                  <a:srgbClr val="000000"/>
                </a:solidFill>
              </a:rPr>
              <a:t>(</a:t>
            </a:r>
            <a:r>
              <a:rPr lang="en-US" altLang="zh-CN" sz="1600" b="0" i="1" u="sng" dirty="0">
                <a:solidFill>
                  <a:srgbClr val="000000"/>
                </a:solidFill>
              </a:rPr>
              <a:t>n</a:t>
            </a:r>
            <a:r>
              <a:rPr lang="en-US" altLang="zh-CN" sz="1600" b="0" u="sng" dirty="0">
                <a:solidFill>
                  <a:srgbClr val="000000"/>
                </a:solidFill>
              </a:rPr>
              <a:t>, </a:t>
            </a:r>
            <a:r>
              <a:rPr lang="en-US" altLang="zh-CN" sz="1600" b="0" i="1" u="sng" dirty="0">
                <a:solidFill>
                  <a:srgbClr val="000000"/>
                </a:solidFill>
              </a:rPr>
              <a:t>C</a:t>
            </a:r>
            <a:r>
              <a:rPr lang="en-US" altLang="zh-CN" sz="1600" b="0" u="sng" dirty="0">
                <a:solidFill>
                  <a:srgbClr val="000000"/>
                </a:solidFill>
              </a:rPr>
              <a:t>)</a:t>
            </a:r>
            <a:endParaRPr lang="zh-CN" altLang="en-US" sz="1600" b="0" u="sng" dirty="0">
              <a:solidFill>
                <a:srgbClr val="000000"/>
              </a:solidFill>
            </a:endParaRPr>
          </a:p>
          <a:p>
            <a:pPr marL="0" lvl="2">
              <a:defRPr/>
            </a:pPr>
            <a:r>
              <a:rPr lang="zh-CN" altLang="en-US" sz="1600" b="0" dirty="0">
                <a:solidFill>
                  <a:srgbClr val="000000"/>
                </a:solidFill>
              </a:rPr>
              <a:t>    </a:t>
            </a:r>
            <a:r>
              <a:rPr lang="en-US" altLang="zh-CN" sz="1600" b="0" dirty="0">
                <a:solidFill>
                  <a:srgbClr val="000000"/>
                </a:solidFill>
              </a:rPr>
              <a:t>// </a:t>
            </a:r>
            <a:r>
              <a:rPr lang="zh-CN" altLang="en-US" sz="1600" b="0" dirty="0">
                <a:solidFill>
                  <a:srgbClr val="000000"/>
                </a:solidFill>
              </a:rPr>
              <a:t>数组</a:t>
            </a:r>
            <a:r>
              <a:rPr lang="en-US" altLang="zh-CN" sz="1600" b="0" i="1" dirty="0">
                <a:solidFill>
                  <a:srgbClr val="000000"/>
                </a:solidFill>
              </a:rPr>
              <a:t>w</a:t>
            </a:r>
            <a:r>
              <a:rPr lang="en-US" altLang="zh-CN" sz="1600" b="0" dirty="0">
                <a:solidFill>
                  <a:srgbClr val="000000"/>
                </a:solidFill>
              </a:rPr>
              <a:t>[1..</a:t>
            </a:r>
            <a:r>
              <a:rPr lang="en-US" altLang="zh-CN" sz="1600" b="0" i="1" dirty="0">
                <a:solidFill>
                  <a:srgbClr val="000000"/>
                </a:solidFill>
              </a:rPr>
              <a:t>n</a:t>
            </a:r>
            <a:r>
              <a:rPr lang="en-US" altLang="zh-CN" sz="1600" b="0" dirty="0">
                <a:solidFill>
                  <a:srgbClr val="000000"/>
                </a:solidFill>
              </a:rPr>
              <a:t>]</a:t>
            </a:r>
            <a:r>
              <a:rPr lang="zh-CN" altLang="en-US" sz="1600" b="0" dirty="0">
                <a:solidFill>
                  <a:srgbClr val="000000"/>
                </a:solidFill>
              </a:rPr>
              <a:t>、</a:t>
            </a:r>
            <a:r>
              <a:rPr lang="en-US" altLang="zh-CN" sz="1600" b="0" i="1" dirty="0">
                <a:solidFill>
                  <a:srgbClr val="000000"/>
                </a:solidFill>
              </a:rPr>
              <a:t>v</a:t>
            </a:r>
            <a:r>
              <a:rPr lang="en-US" altLang="zh-CN" sz="1600" b="0" dirty="0">
                <a:solidFill>
                  <a:srgbClr val="000000"/>
                </a:solidFill>
              </a:rPr>
              <a:t>[1..</a:t>
            </a:r>
            <a:r>
              <a:rPr lang="en-US" altLang="zh-CN" sz="1600" b="0" i="1" dirty="0">
                <a:solidFill>
                  <a:srgbClr val="000000"/>
                </a:solidFill>
              </a:rPr>
              <a:t>n</a:t>
            </a:r>
            <a:r>
              <a:rPr lang="en-US" altLang="zh-CN" sz="1600" b="0" dirty="0">
                <a:solidFill>
                  <a:srgbClr val="000000"/>
                </a:solidFill>
              </a:rPr>
              <a:t>]</a:t>
            </a:r>
            <a:r>
              <a:rPr lang="zh-CN" altLang="en-US" sz="1600" b="0" dirty="0">
                <a:solidFill>
                  <a:srgbClr val="000000"/>
                </a:solidFill>
              </a:rPr>
              <a:t>、表</a:t>
            </a:r>
            <a:r>
              <a:rPr lang="en-US" altLang="zh-CN" sz="1600" b="0" i="1" dirty="0">
                <a:solidFill>
                  <a:srgbClr val="000000"/>
                </a:solidFill>
              </a:rPr>
              <a:t>m</a:t>
            </a:r>
            <a:r>
              <a:rPr lang="en-US" altLang="zh-CN" sz="1600" b="0" dirty="0">
                <a:solidFill>
                  <a:srgbClr val="000000"/>
                </a:solidFill>
              </a:rPr>
              <a:t>[0..</a:t>
            </a:r>
            <a:r>
              <a:rPr lang="en-US" altLang="zh-CN" sz="1600" b="0" i="1" dirty="0">
                <a:solidFill>
                  <a:srgbClr val="000000"/>
                </a:solidFill>
              </a:rPr>
              <a:t>n</a:t>
            </a:r>
            <a:r>
              <a:rPr lang="en-US" altLang="zh-CN" sz="1600" b="0" dirty="0">
                <a:solidFill>
                  <a:srgbClr val="000000"/>
                </a:solidFill>
              </a:rPr>
              <a:t>, 0..</a:t>
            </a:r>
            <a:r>
              <a:rPr lang="en-US" altLang="zh-CN" sz="1600" b="0" i="1" dirty="0">
                <a:solidFill>
                  <a:srgbClr val="000000"/>
                </a:solidFill>
              </a:rPr>
              <a:t>C</a:t>
            </a:r>
            <a:r>
              <a:rPr lang="en-US" altLang="zh-CN" sz="1600" b="0" dirty="0">
                <a:solidFill>
                  <a:srgbClr val="000000"/>
                </a:solidFill>
              </a:rPr>
              <a:t>]</a:t>
            </a:r>
            <a:r>
              <a:rPr lang="zh-CN" altLang="en-US" sz="1600" b="0" dirty="0">
                <a:solidFill>
                  <a:srgbClr val="000000"/>
                </a:solidFill>
              </a:rPr>
              <a:t>是全局变量</a:t>
            </a:r>
          </a:p>
          <a:p>
            <a:pPr marL="0" lvl="2">
              <a:defRPr/>
            </a:pPr>
            <a:r>
              <a:rPr lang="zh-CN" altLang="en-US" sz="1600" b="0" dirty="0">
                <a:solidFill>
                  <a:srgbClr val="000000"/>
                </a:solidFill>
              </a:rPr>
              <a:t>      </a:t>
            </a:r>
            <a:r>
              <a:rPr lang="zh-CN" altLang="en-US" sz="1600" b="0" dirty="0">
                <a:solidFill>
                  <a:srgbClr val="000000"/>
                </a:solidFill>
                <a:ea typeface="黑体" panose="02010609060101010101" pitchFamily="49" charset="-122"/>
              </a:rPr>
              <a:t>初始化 </a:t>
            </a:r>
            <a:r>
              <a:rPr lang="en-US" altLang="zh-CN" sz="1600" b="0" i="1" dirty="0">
                <a:solidFill>
                  <a:srgbClr val="000000"/>
                </a:solidFill>
              </a:rPr>
              <a:t>m</a:t>
            </a:r>
            <a:r>
              <a:rPr lang="en-US" altLang="zh-CN" sz="1600" b="0" dirty="0">
                <a:solidFill>
                  <a:srgbClr val="000000"/>
                </a:solidFill>
              </a:rPr>
              <a:t>[0..</a:t>
            </a:r>
            <a:r>
              <a:rPr lang="en-US" altLang="zh-CN" sz="1600" b="0" i="1" dirty="0">
                <a:solidFill>
                  <a:srgbClr val="000000"/>
                </a:solidFill>
              </a:rPr>
              <a:t>n</a:t>
            </a:r>
            <a:r>
              <a:rPr lang="en-US" altLang="zh-CN" sz="1600" b="0" dirty="0">
                <a:solidFill>
                  <a:srgbClr val="000000"/>
                </a:solidFill>
              </a:rPr>
              <a:t>, 0..</a:t>
            </a:r>
            <a:r>
              <a:rPr lang="en-US" altLang="zh-CN" sz="1600" b="0" i="1" dirty="0">
                <a:solidFill>
                  <a:srgbClr val="000000"/>
                </a:solidFill>
              </a:rPr>
              <a:t>C</a:t>
            </a:r>
            <a:r>
              <a:rPr lang="en-US" altLang="zh-CN" sz="1600" b="0" dirty="0">
                <a:solidFill>
                  <a:srgbClr val="000000"/>
                </a:solidFill>
              </a:rPr>
              <a:t>]←</a:t>
            </a:r>
            <a:r>
              <a:rPr lang="en-US" altLang="zh-CN" sz="1600" b="0" dirty="0">
                <a:solidFill>
                  <a:srgbClr val="000000"/>
                </a:solidFill>
                <a:cs typeface="Times New Roman" pitchFamily="18" charset="0"/>
                <a:sym typeface="Symbol" panose="05050102010706020507" pitchFamily="18" charset="2"/>
              </a:rPr>
              <a:t></a:t>
            </a:r>
            <a:r>
              <a:rPr lang="en-US" altLang="zh-CN" sz="1600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r>
              <a:rPr lang="zh-CN" altLang="en-US" sz="1600" b="0" dirty="0">
                <a:solidFill>
                  <a:srgbClr val="000000"/>
                </a:solidFill>
              </a:rPr>
              <a:t>； </a:t>
            </a:r>
            <a:r>
              <a:rPr lang="en-US" altLang="zh-CN" sz="1600" b="0" i="1" dirty="0">
                <a:solidFill>
                  <a:srgbClr val="000000"/>
                </a:solidFill>
              </a:rPr>
              <a:t>m</a:t>
            </a:r>
            <a:r>
              <a:rPr lang="en-US" altLang="zh-CN" sz="1600" b="0" dirty="0">
                <a:solidFill>
                  <a:srgbClr val="000000"/>
                </a:solidFill>
              </a:rPr>
              <a:t>[0, 0]←0</a:t>
            </a:r>
          </a:p>
          <a:p>
            <a:pPr marL="0" lvl="2">
              <a:defRPr/>
            </a:pPr>
            <a:r>
              <a:rPr lang="en-US" altLang="zh-CN" sz="1600" b="0" dirty="0">
                <a:solidFill>
                  <a:srgbClr val="000000"/>
                </a:solidFill>
              </a:rPr>
              <a:t>    if  </a:t>
            </a:r>
            <a:r>
              <a:rPr lang="en-US" altLang="zh-CN" sz="1600" b="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  <a:r>
              <a:rPr lang="en-US" altLang="zh-CN" sz="1600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[</a:t>
            </a:r>
            <a:r>
              <a:rPr lang="en-US" altLang="zh-CN" sz="1600" b="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en-US" altLang="zh-CN" sz="1600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altLang="zh-CN" sz="1600" b="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</a:t>
            </a:r>
            <a:r>
              <a:rPr lang="en-US" altLang="zh-CN" sz="1600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] &lt; 0</a:t>
            </a:r>
            <a:r>
              <a:rPr lang="en-US" altLang="zh-CN" sz="1600" b="0" dirty="0">
                <a:solidFill>
                  <a:srgbClr val="000000"/>
                </a:solidFill>
              </a:rPr>
              <a:t> then // </a:t>
            </a:r>
            <a:r>
              <a:rPr lang="zh-CN" altLang="en-US" sz="1600" b="0" dirty="0">
                <a:solidFill>
                  <a:srgbClr val="000000"/>
                </a:solidFill>
              </a:rPr>
              <a:t>未计算，递归计算</a:t>
            </a:r>
            <a:r>
              <a:rPr lang="en-US" altLang="zh-CN" sz="1600" b="0" i="1" dirty="0">
                <a:solidFill>
                  <a:srgbClr val="000000"/>
                </a:solidFill>
              </a:rPr>
              <a:t>m</a:t>
            </a:r>
            <a:r>
              <a:rPr lang="en-US" altLang="zh-CN" sz="1600" b="0" dirty="0">
                <a:solidFill>
                  <a:srgbClr val="000000"/>
                </a:solidFill>
              </a:rPr>
              <a:t>[</a:t>
            </a:r>
            <a:r>
              <a:rPr lang="en-US" altLang="zh-CN" sz="1600" b="0" i="1" dirty="0" err="1">
                <a:solidFill>
                  <a:srgbClr val="000000"/>
                </a:solidFill>
              </a:rPr>
              <a:t>i</a:t>
            </a:r>
            <a:r>
              <a:rPr lang="en-US" altLang="zh-CN" sz="1600" b="0" dirty="0">
                <a:solidFill>
                  <a:srgbClr val="000000"/>
                </a:solidFill>
              </a:rPr>
              <a:t>, </a:t>
            </a:r>
            <a:r>
              <a:rPr lang="en-US" altLang="zh-CN" sz="1600" b="0" i="1" dirty="0">
                <a:solidFill>
                  <a:srgbClr val="000000"/>
                </a:solidFill>
              </a:rPr>
              <a:t>j</a:t>
            </a:r>
            <a:r>
              <a:rPr lang="en-US" altLang="zh-CN" sz="1600" b="0" dirty="0">
                <a:solidFill>
                  <a:srgbClr val="000000"/>
                </a:solidFill>
              </a:rPr>
              <a:t>]</a:t>
            </a:r>
            <a:r>
              <a:rPr lang="zh-CN" altLang="en-US" sz="1600" b="0" dirty="0">
                <a:solidFill>
                  <a:srgbClr val="000000"/>
                </a:solidFill>
              </a:rPr>
              <a:t>；否则，查表得</a:t>
            </a:r>
            <a:r>
              <a:rPr lang="en-US" altLang="zh-CN" sz="1600" b="0" i="1" dirty="0">
                <a:solidFill>
                  <a:srgbClr val="000000"/>
                </a:solidFill>
              </a:rPr>
              <a:t>m</a:t>
            </a:r>
            <a:r>
              <a:rPr lang="en-US" altLang="zh-CN" sz="1600" b="0" dirty="0">
                <a:solidFill>
                  <a:srgbClr val="000000"/>
                </a:solidFill>
              </a:rPr>
              <a:t>[</a:t>
            </a:r>
            <a:r>
              <a:rPr lang="en-US" altLang="zh-CN" sz="1600" b="0" i="1" dirty="0" err="1">
                <a:solidFill>
                  <a:srgbClr val="000000"/>
                </a:solidFill>
              </a:rPr>
              <a:t>i</a:t>
            </a:r>
            <a:r>
              <a:rPr lang="en-US" altLang="zh-CN" sz="1600" b="0" dirty="0">
                <a:solidFill>
                  <a:srgbClr val="000000"/>
                </a:solidFill>
              </a:rPr>
              <a:t>, </a:t>
            </a:r>
            <a:r>
              <a:rPr lang="en-US" altLang="zh-CN" sz="1600" b="0" i="1" dirty="0">
                <a:solidFill>
                  <a:srgbClr val="000000"/>
                </a:solidFill>
              </a:rPr>
              <a:t>j</a:t>
            </a:r>
            <a:r>
              <a:rPr lang="en-US" altLang="zh-CN" sz="1600" b="0" dirty="0">
                <a:solidFill>
                  <a:srgbClr val="000000"/>
                </a:solidFill>
              </a:rPr>
              <a:t>]</a:t>
            </a:r>
          </a:p>
          <a:p>
            <a:pPr marL="0" lvl="2">
              <a:defRPr/>
            </a:pPr>
            <a:r>
              <a:rPr lang="en-US" altLang="zh-CN" sz="1600" b="0" dirty="0">
                <a:solidFill>
                  <a:srgbClr val="000000"/>
                </a:solidFill>
              </a:rPr>
              <a:t>          if </a:t>
            </a:r>
            <a:r>
              <a:rPr lang="en-US" altLang="zh-CN" sz="1600" b="0" i="1" dirty="0">
                <a:solidFill>
                  <a:srgbClr val="000000"/>
                </a:solidFill>
              </a:rPr>
              <a:t>j</a:t>
            </a:r>
            <a:r>
              <a:rPr lang="en-US" altLang="zh-CN" sz="1600" b="0" dirty="0">
                <a:solidFill>
                  <a:srgbClr val="000000"/>
                </a:solidFill>
              </a:rPr>
              <a:t>&lt;</a:t>
            </a:r>
            <a:r>
              <a:rPr lang="en-US" altLang="zh-CN" sz="1600" b="0" i="1" dirty="0" err="1">
                <a:solidFill>
                  <a:srgbClr val="000000"/>
                </a:solidFill>
              </a:rPr>
              <a:t>w</a:t>
            </a:r>
            <a:r>
              <a:rPr lang="en-US" altLang="zh-CN" sz="1600" b="0" i="1" baseline="-25000" dirty="0" err="1">
                <a:solidFill>
                  <a:srgbClr val="000000"/>
                </a:solidFill>
              </a:rPr>
              <a:t>i</a:t>
            </a:r>
            <a:r>
              <a:rPr lang="en-US" altLang="zh-CN" sz="1600" b="0" dirty="0">
                <a:solidFill>
                  <a:srgbClr val="000000"/>
                </a:solidFill>
              </a:rPr>
              <a:t> then </a:t>
            </a:r>
            <a:r>
              <a:rPr lang="en-US" altLang="zh-CN" sz="1600" b="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  <a:r>
              <a:rPr lang="en-US" altLang="zh-CN" sz="1600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[</a:t>
            </a:r>
            <a:r>
              <a:rPr lang="en-US" altLang="zh-CN" sz="1600" b="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en-US" altLang="zh-CN" sz="1600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altLang="zh-CN" sz="1600" b="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</a:t>
            </a:r>
            <a:r>
              <a:rPr lang="en-US" altLang="zh-CN" sz="1600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]</a:t>
            </a:r>
            <a:r>
              <a:rPr lang="en-US" altLang="zh-CN" sz="1600" b="0" dirty="0">
                <a:solidFill>
                  <a:srgbClr val="000000"/>
                </a:solidFill>
              </a:rPr>
              <a:t>←</a:t>
            </a:r>
            <a:r>
              <a:rPr lang="en-US" altLang="zh-CN" sz="1600" b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MFKnapsack</a:t>
            </a:r>
            <a:r>
              <a:rPr lang="en-US" altLang="zh-CN" sz="1600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en-US" altLang="zh-CN" sz="1600" b="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en-US" altLang="zh-CN" sz="1600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-1, </a:t>
            </a:r>
            <a:r>
              <a:rPr lang="en-US" altLang="zh-CN" sz="1600" b="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</a:t>
            </a:r>
            <a:r>
              <a:rPr lang="en-US" altLang="zh-CN" sz="1600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  <a:p>
            <a:pPr marL="0" lvl="2">
              <a:defRPr/>
            </a:pPr>
            <a:r>
              <a:rPr lang="en-US" altLang="zh-CN" sz="1600" b="0" dirty="0">
                <a:solidFill>
                  <a:srgbClr val="000000"/>
                </a:solidFill>
              </a:rPr>
              <a:t>          else  </a:t>
            </a:r>
          </a:p>
          <a:p>
            <a:pPr marL="0" lvl="2">
              <a:defRPr/>
            </a:pPr>
            <a:r>
              <a:rPr lang="en-US" altLang="zh-CN" sz="1600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</a:t>
            </a:r>
            <a:r>
              <a:rPr lang="en-US" altLang="zh-CN" sz="1600" b="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  <a:r>
              <a:rPr lang="en-US" altLang="zh-CN" sz="1600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[</a:t>
            </a:r>
            <a:r>
              <a:rPr lang="en-US" altLang="zh-CN" sz="1600" b="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en-US" altLang="zh-CN" sz="1600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altLang="zh-CN" sz="1600" b="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</a:t>
            </a:r>
            <a:r>
              <a:rPr lang="en-US" altLang="zh-CN" sz="1600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]</a:t>
            </a:r>
            <a:r>
              <a:rPr lang="en-US" altLang="zh-CN" sz="1600" b="0" dirty="0">
                <a:solidFill>
                  <a:srgbClr val="000000"/>
                </a:solidFill>
              </a:rPr>
              <a:t>←max(</a:t>
            </a:r>
            <a:r>
              <a:rPr lang="en-US" altLang="zh-CN" sz="1600" b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MFKnapsack</a:t>
            </a:r>
            <a:r>
              <a:rPr lang="en-US" altLang="zh-CN" sz="1600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en-US" altLang="zh-CN" sz="1600" b="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en-US" altLang="zh-CN" sz="1600" b="0" dirty="0">
                <a:solidFill>
                  <a:srgbClr val="000000"/>
                </a:solidFill>
                <a:cs typeface="Times New Roman" pitchFamily="18" charset="0"/>
                <a:sym typeface="Symbol" panose="05050102010706020507" pitchFamily="18" charset="2"/>
              </a:rPr>
              <a:t></a:t>
            </a:r>
            <a:r>
              <a:rPr lang="en-US" altLang="zh-CN" sz="1600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1, </a:t>
            </a:r>
            <a:r>
              <a:rPr lang="en-US" altLang="zh-CN" sz="1600" b="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</a:t>
            </a:r>
            <a:r>
              <a:rPr lang="en-US" altLang="zh-CN" sz="1600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),</a:t>
            </a:r>
            <a:r>
              <a:rPr lang="en-US" altLang="zh-CN" sz="1600" b="0" dirty="0">
                <a:solidFill>
                  <a:srgbClr val="000000"/>
                </a:solidFill>
              </a:rPr>
              <a:t>  </a:t>
            </a:r>
            <a:r>
              <a:rPr lang="en-US" altLang="zh-CN" sz="1600" b="0" i="1" dirty="0" err="1">
                <a:solidFill>
                  <a:srgbClr val="000000"/>
                </a:solidFill>
              </a:rPr>
              <a:t>v</a:t>
            </a:r>
            <a:r>
              <a:rPr lang="en-US" altLang="zh-CN" sz="1600" b="0" i="1" baseline="-25000" dirty="0" err="1">
                <a:solidFill>
                  <a:srgbClr val="000000"/>
                </a:solidFill>
              </a:rPr>
              <a:t>i</a:t>
            </a:r>
            <a:r>
              <a:rPr lang="en-US" altLang="zh-CN" sz="1600" b="0" dirty="0" err="1">
                <a:solidFill>
                  <a:srgbClr val="000000"/>
                </a:solidFill>
              </a:rPr>
              <a:t>+</a:t>
            </a:r>
            <a:r>
              <a:rPr lang="en-US" altLang="zh-CN" sz="1600" b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MFKnapsack</a:t>
            </a:r>
            <a:r>
              <a:rPr lang="en-US" altLang="zh-CN" sz="1600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en-US" altLang="zh-CN" sz="1600" b="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en-US" altLang="zh-CN" sz="1600" b="0" dirty="0">
                <a:solidFill>
                  <a:srgbClr val="000000"/>
                </a:solidFill>
                <a:cs typeface="Times New Roman" pitchFamily="18" charset="0"/>
                <a:sym typeface="Symbol" panose="05050102010706020507" pitchFamily="18" charset="2"/>
              </a:rPr>
              <a:t></a:t>
            </a:r>
            <a:r>
              <a:rPr lang="en-US" altLang="zh-CN" sz="1600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1,  </a:t>
            </a:r>
            <a:r>
              <a:rPr lang="en-US" altLang="zh-CN" sz="1600" b="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</a:t>
            </a:r>
            <a:r>
              <a:rPr lang="en-US" altLang="zh-CN" sz="1600" b="0" dirty="0" err="1">
                <a:solidFill>
                  <a:srgbClr val="000000"/>
                </a:solidFill>
                <a:cs typeface="Times New Roman" pitchFamily="18" charset="0"/>
                <a:sym typeface="Symbol" panose="05050102010706020507" pitchFamily="18" charset="2"/>
              </a:rPr>
              <a:t></a:t>
            </a:r>
            <a:r>
              <a:rPr lang="en-US" altLang="zh-CN" sz="1600" b="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</a:t>
            </a:r>
            <a:r>
              <a:rPr lang="en-US" altLang="zh-CN" sz="1600" b="0" i="1" baseline="-250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en-US" altLang="zh-CN" sz="1600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 </a:t>
            </a:r>
            <a:r>
              <a:rPr lang="en-US" altLang="zh-CN" sz="1600" b="0" dirty="0">
                <a:solidFill>
                  <a:srgbClr val="000000"/>
                </a:solidFill>
              </a:rPr>
              <a:t>)</a:t>
            </a:r>
          </a:p>
          <a:p>
            <a:pPr marL="0" lvl="2">
              <a:defRPr/>
            </a:pPr>
            <a:r>
              <a:rPr lang="en-US" altLang="zh-CN" sz="1600" b="0" dirty="0">
                <a:solidFill>
                  <a:srgbClr val="000000"/>
                </a:solidFill>
              </a:rPr>
              <a:t>    return </a:t>
            </a:r>
            <a:r>
              <a:rPr lang="en-US" altLang="zh-CN" sz="1600" b="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  <a:r>
              <a:rPr lang="en-US" altLang="zh-CN" sz="1600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[</a:t>
            </a:r>
            <a:r>
              <a:rPr lang="en-US" altLang="zh-CN" sz="1600" b="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en-US" altLang="zh-CN" sz="1600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 </a:t>
            </a:r>
            <a:r>
              <a:rPr lang="en-US" altLang="zh-CN" sz="1600" b="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</a:t>
            </a:r>
            <a:r>
              <a:rPr lang="en-US" altLang="zh-CN" sz="1600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]</a:t>
            </a:r>
            <a:r>
              <a:rPr lang="en-US" altLang="zh-CN" sz="1600" b="0" dirty="0">
                <a:solidFill>
                  <a:srgbClr val="000000"/>
                </a:solidFill>
              </a:rPr>
              <a:t>  // </a:t>
            </a:r>
            <a:r>
              <a:rPr lang="zh-CN" altLang="en-US" sz="1600" b="0" dirty="0">
                <a:solidFill>
                  <a:srgbClr val="000000"/>
                </a:solidFill>
              </a:rPr>
              <a:t>直接返回结果（</a:t>
            </a:r>
            <a:r>
              <a:rPr lang="en-US" altLang="zh-CN" sz="1600" b="0" dirty="0">
                <a:solidFill>
                  <a:srgbClr val="000000"/>
                </a:solidFill>
              </a:rPr>
              <a:t>&gt;=0,</a:t>
            </a:r>
            <a:r>
              <a:rPr lang="zh-CN" altLang="en-US" sz="1600" b="0" dirty="0">
                <a:solidFill>
                  <a:srgbClr val="000000"/>
                </a:solidFill>
              </a:rPr>
              <a:t>查表）或计算结果</a:t>
            </a:r>
            <a:r>
              <a:rPr lang="en-US" altLang="zh-CN" sz="1600" b="0" dirty="0">
                <a:solidFill>
                  <a:srgbClr val="000000"/>
                </a:solidFill>
              </a:rPr>
              <a:t>(&lt;0)</a:t>
            </a:r>
            <a:endParaRPr lang="zh-CN" altLang="en-US" sz="1600" b="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0-1背包问题 (</a:t>
            </a:r>
            <a:r>
              <a:rPr lang="en-US" altLang="zh-CN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6</a:t>
            </a: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27583" y="2133600"/>
            <a:ext cx="7940179" cy="39624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2200" b="1" dirty="0">
                <a:solidFill>
                  <a:srgbClr val="0000FF"/>
                </a:solidFill>
                <a:ea typeface="黑体" pitchFamily="2" charset="-122"/>
              </a:rPr>
              <a:t>讨论</a:t>
            </a:r>
            <a:endParaRPr lang="en-US" altLang="zh-CN" sz="2200" b="1" dirty="0">
              <a:solidFill>
                <a:srgbClr val="0000FF"/>
              </a:solidFill>
              <a:ea typeface="黑体" pitchFamily="2" charset="-122"/>
            </a:endParaRPr>
          </a:p>
          <a:p>
            <a:pPr marL="182563" indent="-182563" eaLnBrk="1" hangingPunct="1">
              <a:lnSpc>
                <a:spcPct val="130000"/>
              </a:lnSpc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en-US" altLang="zh-CN" sz="2000" dirty="0">
                <a:ea typeface="黑体" pitchFamily="2" charset="-122"/>
              </a:rPr>
              <a:t>- </a:t>
            </a:r>
            <a:r>
              <a:rPr lang="zh-CN" altLang="en-US" sz="2000" dirty="0">
                <a:ea typeface="黑体" pitchFamily="2" charset="-122"/>
              </a:rPr>
              <a:t>带记忆功能算法的效率与自底向上算法效率类型一样，提高效率不会超过一个常数因子</a:t>
            </a:r>
            <a:endParaRPr lang="en-US" altLang="zh-CN" sz="2000" dirty="0">
              <a:ea typeface="黑体" pitchFamily="2" charset="-122"/>
            </a:endParaRPr>
          </a:p>
          <a:p>
            <a:pPr marL="182563" indent="-182563" eaLnBrk="1" hangingPunct="1">
              <a:lnSpc>
                <a:spcPct val="130000"/>
              </a:lnSpc>
              <a:buClr>
                <a:schemeClr val="folHlink"/>
              </a:buClr>
              <a:buNone/>
              <a:defRPr/>
            </a:pPr>
            <a:r>
              <a:rPr lang="en-US" altLang="zh-CN" sz="2000" dirty="0">
                <a:ea typeface="黑体" pitchFamily="2" charset="-122"/>
              </a:rPr>
              <a:t>- </a:t>
            </a:r>
            <a:r>
              <a:rPr lang="zh-CN" altLang="en-US" sz="2000" dirty="0">
                <a:ea typeface="黑体" pitchFamily="2" charset="-122"/>
              </a:rPr>
              <a:t>填表的空间开销较大，如何优化？</a:t>
            </a:r>
            <a:endParaRPr lang="en-US" altLang="zh-CN" sz="2000" dirty="0">
              <a:ea typeface="黑体" pitchFamily="2" charset="-122"/>
            </a:endParaRPr>
          </a:p>
          <a:p>
            <a:pPr eaLnBrk="1" hangingPunct="1">
              <a:lnSpc>
                <a:spcPct val="130000"/>
              </a:lnSpc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en-US" altLang="zh-CN" sz="2000" dirty="0">
                <a:ea typeface="黑体" pitchFamily="2" charset="-122"/>
              </a:rPr>
              <a:t>- </a:t>
            </a:r>
            <a:r>
              <a:rPr lang="en-US" altLang="zh-CN" sz="2000" i="1" dirty="0">
                <a:ea typeface="黑体" pitchFamily="2" charset="-122"/>
              </a:rPr>
              <a:t>O</a:t>
            </a:r>
            <a:r>
              <a:rPr lang="en-US" altLang="zh-CN" sz="2000" dirty="0">
                <a:ea typeface="黑体" pitchFamily="2" charset="-122"/>
              </a:rPr>
              <a:t>(</a:t>
            </a:r>
            <a:r>
              <a:rPr lang="en-US" altLang="zh-CN" sz="2000" i="1" dirty="0" err="1">
                <a:ea typeface="黑体" pitchFamily="2" charset="-122"/>
              </a:rPr>
              <a:t>nC</a:t>
            </a:r>
            <a:r>
              <a:rPr lang="en-US" altLang="zh-CN" sz="2000" dirty="0">
                <a:ea typeface="黑体" pitchFamily="2" charset="-122"/>
              </a:rPr>
              <a:t>)</a:t>
            </a:r>
            <a:r>
              <a:rPr lang="zh-CN" altLang="en-US" sz="2000" dirty="0">
                <a:ea typeface="黑体" pitchFamily="2" charset="-122"/>
              </a:rPr>
              <a:t>伪线性时间复杂度，人们不希望复杂度与</a:t>
            </a:r>
            <a:r>
              <a:rPr lang="en-US" altLang="zh-CN" sz="2000" i="1" dirty="0">
                <a:ea typeface="黑体" pitchFamily="2" charset="-122"/>
              </a:rPr>
              <a:t>C</a:t>
            </a:r>
            <a:r>
              <a:rPr lang="zh-CN" altLang="en-US" sz="2000" dirty="0">
                <a:ea typeface="黑体" pitchFamily="2" charset="-122"/>
              </a:rPr>
              <a:t>有关，如何处理？</a:t>
            </a:r>
            <a:endParaRPr lang="en-US" altLang="zh-CN" sz="2000" dirty="0">
              <a:ea typeface="黑体" pitchFamily="2" charset="-122"/>
            </a:endParaRPr>
          </a:p>
          <a:p>
            <a:pPr eaLnBrk="1" hangingPunct="1">
              <a:buNone/>
              <a:defRPr/>
            </a:pPr>
            <a:r>
              <a:rPr lang="en-US" altLang="zh-CN" sz="2000" dirty="0">
                <a:solidFill>
                  <a:srgbClr val="FF0000"/>
                </a:solidFill>
                <a:ea typeface="黑体" pitchFamily="2" charset="-122"/>
              </a:rPr>
              <a:t>- </a:t>
            </a:r>
            <a:r>
              <a:rPr lang="zh-CN" altLang="en-US" sz="2000" dirty="0">
                <a:solidFill>
                  <a:srgbClr val="FF0000"/>
                </a:solidFill>
                <a:ea typeface="黑体" pitchFamily="2" charset="-122"/>
              </a:rPr>
              <a:t>考虑近似求解，如何设计算法（贪心算法）？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提纲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24200" y="2214563"/>
            <a:ext cx="5643563" cy="3881437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solidFill>
                  <a:srgbClr val="002060"/>
                </a:solidFill>
                <a:ea typeface="黑体" pitchFamily="2" charset="-122"/>
              </a:rPr>
              <a:t>引例</a:t>
            </a:r>
          </a:p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solidFill>
                  <a:srgbClr val="002060"/>
                </a:solidFill>
                <a:ea typeface="黑体" pitchFamily="2" charset="-122"/>
              </a:rPr>
              <a:t>动态规划法的基本思想</a:t>
            </a:r>
          </a:p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动态规划法的适用条件</a:t>
            </a:r>
            <a:endParaRPr lang="en-US" altLang="zh-CN" sz="2200" dirty="0">
              <a:ea typeface="黑体" pitchFamily="2" charset="-122"/>
            </a:endParaRPr>
          </a:p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solidFill>
                  <a:srgbClr val="002060"/>
                </a:solidFill>
                <a:ea typeface="黑体" pitchFamily="2" charset="-122"/>
              </a:rPr>
              <a:t>矩阵连乘问题</a:t>
            </a:r>
          </a:p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solidFill>
                  <a:srgbClr val="002060"/>
                </a:solidFill>
                <a:ea typeface="黑体" pitchFamily="2" charset="-122"/>
              </a:rPr>
              <a:t>0-1背包问题</a:t>
            </a:r>
          </a:p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solidFill>
                  <a:srgbClr val="FF0000"/>
                </a:solidFill>
                <a:ea typeface="黑体" pitchFamily="2" charset="-122"/>
              </a:rPr>
              <a:t>总结</a:t>
            </a:r>
          </a:p>
          <a:p>
            <a:pPr marL="0" indent="0" eaLnBrk="1" hangingPunct="1"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总结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00510" y="2204864"/>
            <a:ext cx="7520880" cy="3881438"/>
          </a:xfrm>
        </p:spPr>
        <p:txBody>
          <a:bodyPr/>
          <a:lstStyle/>
          <a:p>
            <a:pPr eaLnBrk="1" hangingPunct="1">
              <a:lnSpc>
                <a:spcPts val="2800"/>
              </a:lnSpc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动态规划的基本思想、适用条件，所解决问题的主要特征</a:t>
            </a:r>
          </a:p>
          <a:p>
            <a:pPr eaLnBrk="1" hangingPunct="1">
              <a:lnSpc>
                <a:spcPts val="3000"/>
              </a:lnSpc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动态规划方法解决问题的一般方法和步骤、多阶段决策问题的特征和最优化原理</a:t>
            </a:r>
          </a:p>
          <a:p>
            <a:pPr eaLnBrk="1" hangingPunct="1">
              <a:lnSpc>
                <a:spcPts val="2800"/>
              </a:lnSpc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动态规划的重要算法实例：</a:t>
            </a:r>
          </a:p>
          <a:p>
            <a:pPr eaLnBrk="1" hangingPunct="1">
              <a:lnSpc>
                <a:spcPts val="2800"/>
              </a:lnSpc>
              <a:spcAft>
                <a:spcPts val="600"/>
              </a:spcAft>
              <a:buNone/>
            </a:pPr>
            <a:r>
              <a:rPr lang="zh-CN" altLang="en-US" sz="2000" dirty="0">
                <a:ea typeface="黑体" pitchFamily="2" charset="-122"/>
              </a:rPr>
              <a:t>     - 矩阵连乘问题的动态规划算法</a:t>
            </a:r>
          </a:p>
          <a:p>
            <a:pPr eaLnBrk="1" hangingPunct="1">
              <a:lnSpc>
                <a:spcPts val="2800"/>
              </a:lnSpc>
              <a:spcAft>
                <a:spcPts val="600"/>
              </a:spcAft>
              <a:buFont typeface="Wingdings" pitchFamily="2" charset="2"/>
              <a:buNone/>
            </a:pPr>
            <a:r>
              <a:rPr lang="zh-CN" altLang="en-US" sz="2000" dirty="0">
                <a:ea typeface="黑体" pitchFamily="2" charset="-122"/>
              </a:rPr>
              <a:t>     - 0-1背包问题的动态归划算法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</a:rPr>
              <a:t>引例 </a:t>
            </a:r>
            <a:r>
              <a:rPr lang="en-US" altLang="zh-CN" dirty="0">
                <a:ea typeface="黑体" pitchFamily="2" charset="-122"/>
              </a:rPr>
              <a:t>(1)</a:t>
            </a:r>
            <a:endParaRPr lang="zh-CN" altLang="en-US" dirty="0">
              <a:ea typeface="黑体" pitchFamily="2" charset="-122"/>
            </a:endParaRP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958138" cy="40386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zh-CN" sz="2200" b="1" dirty="0">
                <a:solidFill>
                  <a:srgbClr val="0000FF"/>
                </a:solidFill>
                <a:ea typeface="黑体" pitchFamily="2" charset="-122"/>
              </a:rPr>
              <a:t>Fibonacci</a:t>
            </a:r>
            <a:r>
              <a:rPr lang="zh-CN" altLang="en-US" sz="2200" b="1" dirty="0">
                <a:solidFill>
                  <a:srgbClr val="0000FF"/>
                </a:solidFill>
                <a:ea typeface="黑体" pitchFamily="2" charset="-122"/>
              </a:rPr>
              <a:t>序列1, 1, 2, 3, 5, 8, 13, … 递归定义为：</a:t>
            </a:r>
          </a:p>
          <a:p>
            <a:pPr eaLnBrk="1" hangingPunct="1">
              <a:buFont typeface="Wingdings" pitchFamily="2" charset="2"/>
              <a:buNone/>
            </a:pPr>
            <a:r>
              <a:rPr lang="zh-CN" altLang="en-US" sz="2400" dirty="0">
                <a:ea typeface="黑体" pitchFamily="2" charset="-122"/>
              </a:rPr>
              <a:t>  </a:t>
            </a:r>
          </a:p>
        </p:txBody>
      </p:sp>
      <p:graphicFrame>
        <p:nvGraphicFramePr>
          <p:cNvPr id="102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3830492"/>
              </p:ext>
            </p:extLst>
          </p:nvPr>
        </p:nvGraphicFramePr>
        <p:xfrm>
          <a:off x="2667000" y="2590801"/>
          <a:ext cx="335280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" name="Equation" r:id="rId3" imgW="2197080" imgH="457200" progId="Equation.DSMT4">
                  <p:embed/>
                </p:oleObj>
              </mc:Choice>
              <mc:Fallback>
                <p:oleObj name="Equation" r:id="rId3" imgW="2197080" imgH="457200" progId="Equation.DSMT4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590801"/>
                        <a:ext cx="3352800" cy="7683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762000" y="3548503"/>
            <a:ext cx="3352800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Tx/>
              <a:buFontTx/>
              <a:buChar char="•"/>
            </a:pPr>
            <a:r>
              <a:rPr lang="zh-CN" altLang="en-US" sz="2200" dirty="0">
                <a:solidFill>
                  <a:srgbClr val="0000FF"/>
                </a:solidFill>
              </a:rPr>
              <a:t> 分治算法（递归）：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zh-CN" altLang="en-US" sz="1800" b="0" u="sng" dirty="0">
                <a:solidFill>
                  <a:srgbClr val="000000"/>
                </a:solidFill>
                <a:cs typeface="Times New Roman" panose="02020603050405020304" pitchFamily="18" charset="0"/>
              </a:rPr>
              <a:t>计算</a:t>
            </a:r>
            <a:r>
              <a:rPr lang="en-US" altLang="zh-CN" sz="1800" b="0" i="1" u="sng" dirty="0">
                <a:solidFill>
                  <a:srgbClr val="000000"/>
                </a:solidFill>
                <a:cs typeface="Times New Roman" panose="02020603050405020304" pitchFamily="18" charset="0"/>
              </a:rPr>
              <a:t>f</a:t>
            </a:r>
            <a:r>
              <a:rPr lang="en-US" altLang="zh-CN" sz="1800" b="0" u="sng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zh-CN" sz="1800" b="0" i="1" u="sng" dirty="0">
                <a:solidFill>
                  <a:srgbClr val="000000"/>
                </a:solidFill>
                <a:cs typeface="Times New Roman" panose="02020603050405020304" pitchFamily="18" charset="0"/>
              </a:rPr>
              <a:t>n</a:t>
            </a:r>
            <a:r>
              <a:rPr lang="en-US" altLang="zh-CN" sz="1800" b="0" u="sng" dirty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r>
              <a:rPr lang="zh-CN" altLang="en-US" sz="1800" b="0" u="sng" dirty="0">
                <a:solidFill>
                  <a:srgbClr val="000000"/>
                </a:solidFill>
                <a:cs typeface="Times New Roman" panose="02020603050405020304" pitchFamily="18" charset="0"/>
              </a:rPr>
              <a:t>步骤：</a:t>
            </a:r>
            <a:endParaRPr lang="en-US" altLang="zh-CN" sz="1800" b="0" u="sng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1800" b="0" dirty="0">
                <a:solidFill>
                  <a:srgbClr val="000000"/>
                </a:solidFill>
                <a:cs typeface="Times New Roman" panose="02020603050405020304" pitchFamily="18" charset="0"/>
              </a:rPr>
              <a:t>if (</a:t>
            </a:r>
            <a:r>
              <a:rPr lang="en-US" altLang="zh-CN" sz="1800" b="0" i="1" dirty="0">
                <a:solidFill>
                  <a:srgbClr val="000000"/>
                </a:solidFill>
                <a:cs typeface="Times New Roman" panose="02020603050405020304" pitchFamily="18" charset="0"/>
              </a:rPr>
              <a:t>n</a:t>
            </a:r>
            <a:r>
              <a:rPr lang="en-US" altLang="zh-CN" sz="1800" b="0" dirty="0">
                <a:solidFill>
                  <a:srgbClr val="000000"/>
                </a:solidFill>
                <a:cs typeface="Times New Roman" panose="02020603050405020304" pitchFamily="18" charset="0"/>
              </a:rPr>
              <a:t>=1) or (</a:t>
            </a:r>
            <a:r>
              <a:rPr lang="en-US" altLang="zh-CN" sz="1800" b="0" i="1" dirty="0">
                <a:solidFill>
                  <a:srgbClr val="000000"/>
                </a:solidFill>
                <a:cs typeface="Times New Roman" panose="02020603050405020304" pitchFamily="18" charset="0"/>
              </a:rPr>
              <a:t>n</a:t>
            </a:r>
            <a:r>
              <a:rPr lang="en-US" altLang="zh-CN" sz="1800" b="0" dirty="0">
                <a:solidFill>
                  <a:srgbClr val="000000"/>
                </a:solidFill>
                <a:cs typeface="Times New Roman" panose="02020603050405020304" pitchFamily="18" charset="0"/>
              </a:rPr>
              <a:t>=2) then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1800" b="0" dirty="0">
                <a:solidFill>
                  <a:srgbClr val="000000"/>
                </a:solidFill>
                <a:cs typeface="Times New Roman" panose="02020603050405020304" pitchFamily="18" charset="0"/>
              </a:rPr>
              <a:t>   return 1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1800" b="0" dirty="0">
                <a:solidFill>
                  <a:srgbClr val="000000"/>
                </a:solidFill>
                <a:cs typeface="Times New Roman" panose="02020603050405020304" pitchFamily="18" charset="0"/>
              </a:rPr>
              <a:t>else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1800" b="0" dirty="0">
                <a:solidFill>
                  <a:srgbClr val="000000"/>
                </a:solidFill>
                <a:cs typeface="Times New Roman" panose="02020603050405020304" pitchFamily="18" charset="0"/>
              </a:rPr>
              <a:t>   return </a:t>
            </a:r>
            <a:r>
              <a:rPr lang="en-US" altLang="zh-CN" sz="1800" b="0" i="1" dirty="0">
                <a:solidFill>
                  <a:srgbClr val="000000"/>
                </a:solidFill>
                <a:cs typeface="Times New Roman" panose="02020603050405020304" pitchFamily="18" charset="0"/>
              </a:rPr>
              <a:t>f</a:t>
            </a:r>
            <a:r>
              <a:rPr lang="en-US" altLang="zh-CN" sz="1800" b="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zh-CN" sz="1800" b="0" i="1" dirty="0">
                <a:solidFill>
                  <a:srgbClr val="000000"/>
                </a:solidFill>
                <a:cs typeface="Times New Roman" panose="02020603050405020304" pitchFamily="18" charset="0"/>
              </a:rPr>
              <a:t>n</a:t>
            </a:r>
            <a:r>
              <a:rPr lang="en-US" altLang="zh-CN" sz="1800" b="0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en-US" altLang="zh-CN" sz="1800" b="0" dirty="0">
                <a:solidFill>
                  <a:srgbClr val="000000"/>
                </a:solidFill>
                <a:cs typeface="Times New Roman" panose="02020603050405020304" pitchFamily="18" charset="0"/>
              </a:rPr>
              <a:t>1)+</a:t>
            </a:r>
            <a:r>
              <a:rPr lang="en-US" altLang="zh-CN" sz="1800" b="0" i="1" dirty="0">
                <a:solidFill>
                  <a:srgbClr val="000000"/>
                </a:solidFill>
                <a:cs typeface="Times New Roman" panose="02020603050405020304" pitchFamily="18" charset="0"/>
              </a:rPr>
              <a:t>f</a:t>
            </a:r>
            <a:r>
              <a:rPr lang="en-US" altLang="zh-CN" sz="1800" b="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zh-CN" sz="1800" b="0" i="1" dirty="0">
                <a:solidFill>
                  <a:srgbClr val="000000"/>
                </a:solidFill>
                <a:cs typeface="Times New Roman" panose="02020603050405020304" pitchFamily="18" charset="0"/>
              </a:rPr>
              <a:t>n</a:t>
            </a:r>
            <a:r>
              <a:rPr lang="en-US" altLang="zh-CN" sz="1800" b="0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en-US" altLang="zh-CN" sz="1800" b="0" dirty="0">
                <a:solidFill>
                  <a:srgbClr val="000000"/>
                </a:solidFill>
                <a:cs typeface="Times New Roman" panose="02020603050405020304" pitchFamily="18" charset="0"/>
              </a:rPr>
              <a:t>2)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zh-CN" sz="1800" b="0" dirty="0">
                <a:solidFill>
                  <a:srgbClr val="000000"/>
                </a:solidFill>
                <a:cs typeface="Times New Roman" panose="02020603050405020304" pitchFamily="18" charset="0"/>
              </a:rPr>
              <a:t>end If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962400" y="3548503"/>
            <a:ext cx="2337792" cy="2054723"/>
            <a:chOff x="2880" y="2304"/>
            <a:chExt cx="2160" cy="1536"/>
          </a:xfrm>
        </p:grpSpPr>
        <p:sp>
          <p:nvSpPr>
            <p:cNvPr id="1036" name="Rectangle 7"/>
            <p:cNvSpPr>
              <a:spLocks noChangeArrowheads="1"/>
            </p:cNvSpPr>
            <p:nvPr/>
          </p:nvSpPr>
          <p:spPr bwMode="auto">
            <a:xfrm>
              <a:off x="2880" y="2304"/>
              <a:ext cx="2160" cy="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0"/>
                </a:spcBef>
                <a:buClrTx/>
                <a:buFontTx/>
                <a:buChar char="•"/>
              </a:pPr>
              <a:r>
                <a:rPr lang="zh-CN" altLang="en-US" sz="2200" dirty="0">
                  <a:solidFill>
                    <a:srgbClr val="0000FF"/>
                  </a:solidFill>
                </a:rPr>
                <a:t> 展开递推式：</a:t>
              </a:r>
              <a:endParaRPr lang="en-US" altLang="zh-CN" sz="2200" dirty="0">
                <a:solidFill>
                  <a:srgbClr val="0000FF"/>
                </a:solidFill>
              </a:endParaRPr>
            </a:p>
          </p:txBody>
        </p:sp>
        <p:graphicFrame>
          <p:nvGraphicFramePr>
            <p:cNvPr id="1028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43347560"/>
                </p:ext>
              </p:extLst>
            </p:nvPr>
          </p:nvGraphicFramePr>
          <p:xfrm>
            <a:off x="2976" y="2616"/>
            <a:ext cx="1632" cy="12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3" name="Equation" r:id="rId5" imgW="1447560" imgH="1117440" progId="Equation.DSMT4">
                    <p:embed/>
                  </p:oleObj>
                </mc:Choice>
                <mc:Fallback>
                  <p:oleObj name="Equation" r:id="rId5" imgW="1447560" imgH="1117440" progId="Equation.DSMT4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6" y="2616"/>
                          <a:ext cx="1632" cy="122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6404094" y="3570367"/>
            <a:ext cx="2601994" cy="2101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ts val="2700"/>
              </a:lnSpc>
              <a:spcBef>
                <a:spcPct val="0"/>
              </a:spcBef>
              <a:spcAft>
                <a:spcPts val="600"/>
              </a:spcAft>
              <a:buClrTx/>
              <a:buFontTx/>
              <a:buChar char="-"/>
            </a:pPr>
            <a:r>
              <a:rPr lang="zh-CN" altLang="en-US" sz="2000" b="0" dirty="0"/>
              <a:t> 算法简洁明了</a:t>
            </a:r>
            <a:r>
              <a:rPr lang="zh-CN" altLang="en-US" sz="2000" b="0" dirty="0">
                <a:sym typeface="Wingdings" pitchFamily="2" charset="2"/>
              </a:rPr>
              <a:t></a:t>
            </a:r>
            <a:endParaRPr lang="zh-CN" altLang="en-US" sz="2000" b="0" dirty="0"/>
          </a:p>
          <a:p>
            <a:pPr>
              <a:lnSpc>
                <a:spcPts val="2700"/>
              </a:lnSpc>
              <a:spcBef>
                <a:spcPct val="0"/>
              </a:spcBef>
              <a:spcAft>
                <a:spcPts val="600"/>
              </a:spcAft>
              <a:buClrTx/>
              <a:buFontTx/>
              <a:buChar char="-"/>
            </a:pPr>
            <a:r>
              <a:rPr lang="zh-CN" altLang="en-US" sz="2000" b="0" dirty="0"/>
              <a:t> 对过程重复调用</a:t>
            </a:r>
            <a:r>
              <a:rPr lang="zh-CN" altLang="en-US" sz="2000" b="0" dirty="0">
                <a:sym typeface="Wingdings" pitchFamily="2" charset="2"/>
              </a:rPr>
              <a:t></a:t>
            </a:r>
          </a:p>
          <a:p>
            <a:pPr>
              <a:lnSpc>
                <a:spcPts val="2700"/>
              </a:lnSpc>
              <a:spcBef>
                <a:spcPct val="0"/>
              </a:spcBef>
              <a:spcAft>
                <a:spcPts val="600"/>
              </a:spcAft>
              <a:buClrTx/>
              <a:buFontTx/>
              <a:buChar char="-"/>
            </a:pPr>
            <a:r>
              <a:rPr lang="zh-CN" altLang="en-US" sz="2000" b="0" dirty="0">
                <a:sym typeface="Wingdings" pitchFamily="2" charset="2"/>
              </a:rPr>
              <a:t> </a:t>
            </a:r>
            <a:r>
              <a:rPr lang="zh-CN" altLang="en-US" sz="2000" b="0" dirty="0"/>
              <a:t>重复调用数量巨大</a:t>
            </a:r>
            <a:r>
              <a:rPr lang="zh-CN" altLang="en-US" sz="2000" b="0" dirty="0">
                <a:sym typeface="Wingdings" pitchFamily="2" charset="2"/>
              </a:rPr>
              <a:t></a:t>
            </a:r>
          </a:p>
          <a:p>
            <a:pPr>
              <a:lnSpc>
                <a:spcPts val="2700"/>
              </a:lnSpc>
              <a:spcBef>
                <a:spcPct val="0"/>
              </a:spcBef>
              <a:spcAft>
                <a:spcPts val="600"/>
              </a:spcAft>
              <a:buClrTx/>
              <a:buFontTx/>
              <a:buChar char="-"/>
            </a:pPr>
            <a:r>
              <a:rPr lang="zh-CN" altLang="en-US" sz="2000" b="0" dirty="0"/>
              <a:t> </a:t>
            </a:r>
            <a:r>
              <a:rPr lang="en-US" altLang="zh-CN" sz="2000" b="0" i="1" dirty="0"/>
              <a:t>T</a:t>
            </a:r>
            <a:r>
              <a:rPr lang="en-US" altLang="zh-CN" sz="2000" b="0" dirty="0"/>
              <a:t>(</a:t>
            </a:r>
            <a:r>
              <a:rPr lang="en-US" altLang="zh-CN" sz="2000" b="0" i="1" dirty="0"/>
              <a:t>n</a:t>
            </a:r>
            <a:r>
              <a:rPr lang="en-US" altLang="zh-CN" sz="2000" b="0" dirty="0"/>
              <a:t>)</a:t>
            </a:r>
            <a:r>
              <a:rPr lang="zh-CN" altLang="en-US" sz="2000" b="0" dirty="0"/>
              <a:t>为</a:t>
            </a:r>
            <a:r>
              <a:rPr lang="en-US" altLang="zh-CN" sz="2000" b="0" i="1" dirty="0"/>
              <a:t>n</a:t>
            </a:r>
            <a:r>
              <a:rPr lang="zh-CN" altLang="en-US" sz="2000" b="0" dirty="0"/>
              <a:t>的指数</a:t>
            </a:r>
            <a:endParaRPr lang="en-US" altLang="zh-CN" sz="2000" b="0" dirty="0"/>
          </a:p>
          <a:p>
            <a:pPr>
              <a:lnSpc>
                <a:spcPts val="2700"/>
              </a:lnSpc>
              <a:spcBef>
                <a:spcPct val="0"/>
              </a:spcBef>
              <a:spcAft>
                <a:spcPts val="600"/>
              </a:spcAft>
              <a:buClrTx/>
              <a:buFontTx/>
              <a:buChar char="-"/>
            </a:pPr>
            <a:r>
              <a:rPr lang="zh-CN" altLang="en-US" sz="2000" b="0" dirty="0"/>
              <a:t> </a:t>
            </a:r>
            <a:r>
              <a:rPr lang="zh-CN" altLang="en-US" sz="2000" b="0" dirty="0">
                <a:solidFill>
                  <a:schemeClr val="folHlink"/>
                </a:solidFill>
              </a:rPr>
              <a:t>不是有效的算法！</a:t>
            </a: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1093808" y="5806425"/>
            <a:ext cx="7142121" cy="430887"/>
          </a:xfrm>
          <a:prstGeom prst="rect">
            <a:avLst/>
          </a:prstGeom>
          <a:solidFill>
            <a:schemeClr val="accent4">
              <a:lumMod val="10000"/>
              <a:lumOff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zh-CN" altLang="en-US" sz="2200" b="0" dirty="0">
                <a:solidFill>
                  <a:srgbClr val="002060"/>
                </a:solidFill>
              </a:rPr>
              <a:t>线性时间的算法：从</a:t>
            </a:r>
            <a:r>
              <a:rPr lang="en-US" altLang="zh-CN" sz="2200" b="0" i="1" dirty="0">
                <a:solidFill>
                  <a:srgbClr val="002060"/>
                </a:solidFill>
              </a:rPr>
              <a:t>f</a:t>
            </a:r>
            <a:r>
              <a:rPr lang="en-US" altLang="zh-CN" sz="2200" b="0" dirty="0">
                <a:solidFill>
                  <a:srgbClr val="002060"/>
                </a:solidFill>
              </a:rPr>
              <a:t>(1)</a:t>
            </a:r>
            <a:r>
              <a:rPr lang="zh-CN" altLang="en-US" sz="2200" b="0" dirty="0">
                <a:solidFill>
                  <a:srgbClr val="002060"/>
                </a:solidFill>
              </a:rPr>
              <a:t>自底向上计算直到</a:t>
            </a:r>
            <a:r>
              <a:rPr lang="en-US" altLang="zh-CN" sz="2200" b="0" i="1" dirty="0">
                <a:solidFill>
                  <a:srgbClr val="002060"/>
                </a:solidFill>
              </a:rPr>
              <a:t>f</a:t>
            </a:r>
            <a:r>
              <a:rPr lang="en-US" altLang="zh-CN" sz="2200" b="0" dirty="0">
                <a:solidFill>
                  <a:srgbClr val="002060"/>
                </a:solidFill>
              </a:rPr>
              <a:t>(</a:t>
            </a:r>
            <a:r>
              <a:rPr lang="en-US" altLang="zh-CN" sz="2200" b="0" i="1" dirty="0">
                <a:solidFill>
                  <a:srgbClr val="002060"/>
                </a:solidFill>
              </a:rPr>
              <a:t>n</a:t>
            </a:r>
            <a:r>
              <a:rPr lang="en-US" altLang="zh-CN" sz="2200" b="0" dirty="0">
                <a:solidFill>
                  <a:srgbClr val="002060"/>
                </a:solidFill>
              </a:rPr>
              <a:t>)</a:t>
            </a:r>
            <a:r>
              <a:rPr lang="zh-CN" altLang="en-US" sz="2200" b="0" dirty="0">
                <a:solidFill>
                  <a:srgbClr val="002060"/>
                </a:solidFill>
              </a:rPr>
              <a:t>？</a:t>
            </a:r>
            <a:endParaRPr lang="en-US" altLang="zh-CN" sz="2200" b="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1034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CN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</a:rPr>
              <a:t>结语</a:t>
            </a:r>
            <a:endParaRPr lang="en-US" altLang="zh-CN" dirty="0">
              <a:effectLst>
                <a:outerShdw blurRad="38100" dist="38100" dir="2700000" algn="tl">
                  <a:srgbClr val="C0C0C0"/>
                </a:outerShdw>
              </a:effectLst>
              <a:ea typeface="黑体" pitchFamily="2" charset="-122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2214563"/>
            <a:ext cx="7580313" cy="3881437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en-US" altLang="zh-CN" sz="4400" b="1" dirty="0"/>
          </a:p>
          <a:p>
            <a:pPr algn="ctr" eaLnBrk="1" hangingPunct="1">
              <a:buFont typeface="Wingdings" pitchFamily="2" charset="2"/>
              <a:buNone/>
            </a:pPr>
            <a:endParaRPr lang="en-US" altLang="zh-CN" sz="4400" b="1" dirty="0"/>
          </a:p>
          <a:p>
            <a:pPr algn="ctr" eaLnBrk="1" hangingPunct="1">
              <a:buFont typeface="Wingdings" pitchFamily="2" charset="2"/>
              <a:buNone/>
            </a:pPr>
            <a:r>
              <a:rPr lang="zh-CN" altLang="en-US" sz="4400" b="1" dirty="0">
                <a:latin typeface="黑体" pitchFamily="2" charset="-122"/>
                <a:ea typeface="黑体" pitchFamily="2" charset="-122"/>
              </a:rPr>
              <a:t>谢谢</a:t>
            </a:r>
            <a:r>
              <a:rPr lang="zh-CN" altLang="en-US" sz="4400" b="1" dirty="0"/>
              <a:t>！</a:t>
            </a:r>
            <a:endParaRPr lang="en-US" altLang="zh-CN" sz="4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</a:rPr>
              <a:t>引例 </a:t>
            </a:r>
            <a:r>
              <a:rPr lang="en-US" altLang="zh-CN" dirty="0">
                <a:ea typeface="黑体" pitchFamily="2" charset="-122"/>
              </a:rPr>
              <a:t>(2)</a:t>
            </a:r>
            <a:endParaRPr lang="zh-CN" altLang="en-US" dirty="0">
              <a:ea typeface="黑体" pitchFamily="2" charset="-122"/>
            </a:endParaRPr>
          </a:p>
        </p:txBody>
      </p:sp>
      <p:sp>
        <p:nvSpPr>
          <p:cNvPr id="2052" name="内容占位符 2"/>
          <p:cNvSpPr>
            <a:spLocks noGrp="1"/>
          </p:cNvSpPr>
          <p:nvPr>
            <p:ph idx="1"/>
          </p:nvPr>
        </p:nvSpPr>
        <p:spPr>
          <a:xfrm>
            <a:off x="809625" y="1989138"/>
            <a:ext cx="7958138" cy="4608512"/>
          </a:xfrm>
        </p:spPr>
        <p:txBody>
          <a:bodyPr/>
          <a:lstStyle/>
          <a:p>
            <a:pPr eaLnBrk="1" hangingPunct="1">
              <a:buFont typeface="宋体" pitchFamily="2" charset="-122"/>
              <a:buNone/>
            </a:pPr>
            <a:r>
              <a:rPr lang="zh-CN" altLang="en-US" sz="2000" b="1" dirty="0">
                <a:solidFill>
                  <a:srgbClr val="0000FF"/>
                </a:solidFill>
                <a:ea typeface="黑体" pitchFamily="2" charset="-122"/>
                <a:cs typeface="Times New Roman" pitchFamily="18" charset="0"/>
              </a:rPr>
              <a:t>步骤</a:t>
            </a:r>
            <a:r>
              <a:rPr lang="en-US" altLang="zh-CN" sz="2000" b="1" dirty="0">
                <a:solidFill>
                  <a:srgbClr val="0000FF"/>
                </a:solidFill>
                <a:ea typeface="黑体" pitchFamily="2" charset="-122"/>
                <a:cs typeface="Times New Roman" pitchFamily="18" charset="0"/>
              </a:rPr>
              <a:t>1</a:t>
            </a:r>
            <a:r>
              <a:rPr lang="zh-CN" altLang="en-US" sz="2000" b="1" dirty="0">
                <a:solidFill>
                  <a:srgbClr val="0000FF"/>
                </a:solidFill>
                <a:ea typeface="黑体" pitchFamily="2" charset="-122"/>
                <a:cs typeface="Times New Roman" pitchFamily="18" charset="0"/>
              </a:rPr>
              <a:t>：</a:t>
            </a:r>
            <a:r>
              <a:rPr lang="zh-CN" altLang="en-US" sz="2000" dirty="0">
                <a:solidFill>
                  <a:schemeClr val="hlink"/>
                </a:solidFill>
                <a:ea typeface="黑体" pitchFamily="2" charset="-122"/>
                <a:cs typeface="Times New Roman" pitchFamily="18" charset="0"/>
              </a:rPr>
              <a:t>用</a:t>
            </a:r>
            <a:r>
              <a:rPr lang="en-US" altLang="zh-CN" sz="2000" i="1" dirty="0">
                <a:solidFill>
                  <a:schemeClr val="hlink"/>
                </a:solidFill>
                <a:ea typeface="黑体" pitchFamily="2" charset="-122"/>
                <a:cs typeface="Times New Roman" pitchFamily="18" charset="0"/>
              </a:rPr>
              <a:t>f</a:t>
            </a:r>
            <a:r>
              <a:rPr lang="en-US" altLang="zh-CN" sz="2000" dirty="0">
                <a:solidFill>
                  <a:schemeClr val="hlink"/>
                </a:solidFill>
                <a:ea typeface="黑体" pitchFamily="2" charset="-122"/>
                <a:cs typeface="Times New Roman" pitchFamily="18" charset="0"/>
              </a:rPr>
              <a:t>(</a:t>
            </a:r>
            <a:r>
              <a:rPr lang="en-US" altLang="zh-CN" sz="2000" i="1" dirty="0">
                <a:solidFill>
                  <a:schemeClr val="hlink"/>
                </a:solidFill>
                <a:ea typeface="黑体" pitchFamily="2" charset="-122"/>
                <a:cs typeface="Times New Roman" pitchFamily="18" charset="0"/>
              </a:rPr>
              <a:t>n</a:t>
            </a:r>
            <a:r>
              <a:rPr lang="en-US" altLang="zh-CN" sz="2000" dirty="0">
                <a:solidFill>
                  <a:schemeClr val="hlink"/>
                </a:solidFill>
                <a:ea typeface="黑体" pitchFamily="2" charset="-122"/>
                <a:cs typeface="Times New Roman" pitchFamily="18" charset="0"/>
              </a:rPr>
              <a:t>)</a:t>
            </a:r>
            <a:r>
              <a:rPr lang="zh-CN" altLang="en-US" sz="2000" dirty="0">
                <a:solidFill>
                  <a:schemeClr val="hlink"/>
                </a:solidFill>
                <a:ea typeface="黑体" pitchFamily="2" charset="-122"/>
                <a:cs typeface="Times New Roman" pitchFamily="18" charset="0"/>
              </a:rPr>
              <a:t>存储</a:t>
            </a:r>
            <a:r>
              <a:rPr lang="en-US" altLang="zh-CN" sz="2000" dirty="0">
                <a:ea typeface="黑体" pitchFamily="2" charset="-122"/>
                <a:cs typeface="Times New Roman" pitchFamily="18" charset="0"/>
              </a:rPr>
              <a:t>Fibonacci</a:t>
            </a:r>
            <a:r>
              <a:rPr lang="zh-CN" altLang="en-US" sz="2000" dirty="0">
                <a:solidFill>
                  <a:schemeClr val="hlink"/>
                </a:solidFill>
                <a:ea typeface="黑体" pitchFamily="2" charset="-122"/>
                <a:cs typeface="Times New Roman" pitchFamily="18" charset="0"/>
              </a:rPr>
              <a:t>数列中第</a:t>
            </a:r>
            <a:r>
              <a:rPr lang="en-US" altLang="zh-CN" sz="2000" i="1" dirty="0">
                <a:solidFill>
                  <a:schemeClr val="hlink"/>
                </a:solidFill>
                <a:ea typeface="黑体" pitchFamily="2" charset="-122"/>
                <a:cs typeface="Times New Roman" pitchFamily="18" charset="0"/>
              </a:rPr>
              <a:t>n</a:t>
            </a:r>
            <a:r>
              <a:rPr lang="zh-CN" altLang="en-US" sz="2000" dirty="0">
                <a:solidFill>
                  <a:schemeClr val="hlink"/>
                </a:solidFill>
                <a:ea typeface="黑体" pitchFamily="2" charset="-122"/>
                <a:cs typeface="Times New Roman" pitchFamily="18" charset="0"/>
              </a:rPr>
              <a:t>个数的值；</a:t>
            </a:r>
            <a:endParaRPr lang="en-US" altLang="zh-CN" sz="2000" dirty="0">
              <a:solidFill>
                <a:schemeClr val="hlink"/>
              </a:solidFill>
              <a:ea typeface="黑体" pitchFamily="2" charset="-122"/>
              <a:cs typeface="Times New Roman" pitchFamily="18" charset="0"/>
            </a:endParaRPr>
          </a:p>
          <a:p>
            <a:pPr eaLnBrk="1" hangingPunct="1">
              <a:buFont typeface="宋体" pitchFamily="2" charset="-122"/>
              <a:buNone/>
            </a:pPr>
            <a:r>
              <a:rPr lang="zh-CN" altLang="en-US" sz="2000" b="1" dirty="0">
                <a:solidFill>
                  <a:srgbClr val="0000FF"/>
                </a:solidFill>
                <a:ea typeface="黑体" pitchFamily="2" charset="-122"/>
                <a:cs typeface="Times New Roman" pitchFamily="18" charset="0"/>
              </a:rPr>
              <a:t>步骤</a:t>
            </a:r>
            <a:r>
              <a:rPr lang="en-US" altLang="zh-CN" sz="2000" b="1" dirty="0">
                <a:solidFill>
                  <a:srgbClr val="0000FF"/>
                </a:solidFill>
                <a:ea typeface="黑体" pitchFamily="2" charset="-122"/>
                <a:cs typeface="Times New Roman" pitchFamily="18" charset="0"/>
              </a:rPr>
              <a:t>2</a:t>
            </a:r>
            <a:r>
              <a:rPr lang="zh-CN" altLang="en-US" sz="2000" b="1" dirty="0">
                <a:solidFill>
                  <a:srgbClr val="0000FF"/>
                </a:solidFill>
                <a:ea typeface="黑体" pitchFamily="2" charset="-122"/>
                <a:cs typeface="Times New Roman" pitchFamily="18" charset="0"/>
              </a:rPr>
              <a:t>：</a:t>
            </a:r>
          </a:p>
          <a:p>
            <a:pPr eaLnBrk="1" hangingPunct="1">
              <a:buFont typeface="Wingdings" pitchFamily="2" charset="2"/>
              <a:buNone/>
            </a:pPr>
            <a:endParaRPr lang="zh-CN" altLang="en-US" sz="2000" dirty="0">
              <a:solidFill>
                <a:srgbClr val="33CCCC"/>
              </a:solidFill>
              <a:ea typeface="黑体" pitchFamily="2" charset="-122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spcAft>
                <a:spcPts val="400"/>
              </a:spcAft>
              <a:buClrTx/>
              <a:buFont typeface="Wingdings" pitchFamily="2" charset="2"/>
              <a:buNone/>
            </a:pPr>
            <a:r>
              <a:rPr lang="zh-CN" altLang="en-US" sz="2000" b="1" dirty="0">
                <a:solidFill>
                  <a:srgbClr val="0000FF"/>
                </a:solidFill>
                <a:ea typeface="黑体" pitchFamily="2" charset="-122"/>
                <a:cs typeface="Times New Roman" pitchFamily="18" charset="0"/>
              </a:rPr>
              <a:t>步骤</a:t>
            </a:r>
            <a:r>
              <a:rPr lang="en-US" altLang="zh-CN" sz="2000" b="1" dirty="0">
                <a:solidFill>
                  <a:srgbClr val="0000FF"/>
                </a:solidFill>
                <a:ea typeface="黑体" pitchFamily="2" charset="-122"/>
                <a:cs typeface="Times New Roman" pitchFamily="18" charset="0"/>
              </a:rPr>
              <a:t>3</a:t>
            </a:r>
            <a:r>
              <a:rPr lang="zh-CN" altLang="en-US" sz="2000" b="1" dirty="0">
                <a:solidFill>
                  <a:srgbClr val="0000FF"/>
                </a:solidFill>
                <a:ea typeface="黑体" pitchFamily="2" charset="-122"/>
                <a:cs typeface="Times New Roman" pitchFamily="18" charset="0"/>
              </a:rPr>
              <a:t>：</a:t>
            </a:r>
            <a:r>
              <a:rPr lang="zh-CN" altLang="en-US" sz="2000" dirty="0">
                <a:solidFill>
                  <a:schemeClr val="hlink"/>
                </a:solidFill>
                <a:ea typeface="黑体" pitchFamily="2" charset="-122"/>
                <a:cs typeface="Times New Roman" pitchFamily="18" charset="0"/>
              </a:rPr>
              <a:t>以自底向上的方法计算</a:t>
            </a:r>
          </a:p>
          <a:p>
            <a:pPr eaLnBrk="1" hangingPunct="1">
              <a:spcBef>
                <a:spcPct val="50000"/>
              </a:spcBef>
              <a:buClrTx/>
              <a:buFont typeface="Wingdings" pitchFamily="2" charset="2"/>
              <a:buNone/>
            </a:pPr>
            <a:endParaRPr lang="zh-CN" altLang="en-US" sz="2000" dirty="0">
              <a:solidFill>
                <a:schemeClr val="hlink"/>
              </a:solidFill>
              <a:ea typeface="黑体" pitchFamily="2" charset="-122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Font typeface="Wingdings" pitchFamily="2" charset="2"/>
              <a:buNone/>
            </a:pPr>
            <a:endParaRPr lang="zh-CN" altLang="en-US" sz="2000" dirty="0">
              <a:solidFill>
                <a:srgbClr val="33CCCC"/>
              </a:solidFill>
              <a:ea typeface="黑体" pitchFamily="2" charset="-122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 typeface="Wingdings" pitchFamily="2" charset="2"/>
              <a:buNone/>
            </a:pPr>
            <a:r>
              <a:rPr lang="zh-CN" altLang="en-US" sz="2000" b="1" dirty="0">
                <a:solidFill>
                  <a:srgbClr val="0000FF"/>
                </a:solidFill>
                <a:ea typeface="黑体" pitchFamily="2" charset="-122"/>
                <a:cs typeface="Times New Roman" pitchFamily="18" charset="0"/>
              </a:rPr>
              <a:t>步骤</a:t>
            </a:r>
            <a:r>
              <a:rPr lang="en-US" altLang="zh-CN" sz="2000" b="1" dirty="0">
                <a:solidFill>
                  <a:srgbClr val="0000FF"/>
                </a:solidFill>
                <a:ea typeface="黑体" pitchFamily="2" charset="-122"/>
                <a:cs typeface="Times New Roman" pitchFamily="18" charset="0"/>
              </a:rPr>
              <a:t>4</a:t>
            </a:r>
            <a:r>
              <a:rPr lang="zh-CN" altLang="en-US" sz="2000" b="1" dirty="0">
                <a:solidFill>
                  <a:srgbClr val="0000FF"/>
                </a:solidFill>
                <a:ea typeface="黑体" pitchFamily="2" charset="-122"/>
                <a:cs typeface="Times New Roman" pitchFamily="18" charset="0"/>
              </a:rPr>
              <a:t>：</a:t>
            </a:r>
            <a:r>
              <a:rPr lang="zh-CN" altLang="en-US" sz="2000" dirty="0">
                <a:solidFill>
                  <a:schemeClr val="hlink"/>
                </a:solidFill>
                <a:ea typeface="黑体" pitchFamily="2" charset="-122"/>
                <a:cs typeface="Times New Roman" pitchFamily="18" charset="0"/>
              </a:rPr>
              <a:t>在数组中分析构造出问题的解</a:t>
            </a:r>
          </a:p>
          <a:p>
            <a:pPr eaLnBrk="1" hangingPunct="1"/>
            <a:endParaRPr lang="zh-CN" altLang="en-US" sz="2000" dirty="0">
              <a:ea typeface="黑体" pitchFamily="2" charset="-122"/>
              <a:cs typeface="Times New Roman" pitchFamily="18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8824019"/>
              </p:ext>
            </p:extLst>
          </p:nvPr>
        </p:nvGraphicFramePr>
        <p:xfrm>
          <a:off x="1763688" y="2373608"/>
          <a:ext cx="3039442" cy="6966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Equation" r:id="rId3" imgW="2197080" imgH="457200" progId="Equation.DSMT4">
                  <p:embed/>
                </p:oleObj>
              </mc:Choice>
              <mc:Fallback>
                <p:oleObj name="Equation" r:id="rId3" imgW="2197080" imgH="4572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2373608"/>
                        <a:ext cx="3039442" cy="69668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Group 5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3187750"/>
              </p:ext>
            </p:extLst>
          </p:nvPr>
        </p:nvGraphicFramePr>
        <p:xfrm>
          <a:off x="1786374" y="3626511"/>
          <a:ext cx="6714705" cy="731520"/>
        </p:xfrm>
        <a:graphic>
          <a:graphicData uri="http://schemas.openxmlformats.org/drawingml/2006/table">
            <a:tbl>
              <a:tblPr/>
              <a:tblGrid>
                <a:gridCol w="7784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1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85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10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12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57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10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85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10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850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105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850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45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f</a:t>
                      </a: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(</a:t>
                      </a:r>
                      <a:r>
                        <a:rPr kumimoji="0" lang="en-US" altLang="zh-CN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n</a:t>
                      </a: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20000"/>
                        </a:spcAft>
                        <a:buClr>
                          <a:srgbClr val="FF3300"/>
                        </a:buClr>
                        <a:buSzTx/>
                        <a:buFont typeface="宋体" pitchFamily="2" charset="-12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itchFamily="18" charset="0"/>
                          <a:ea typeface="黑体" pitchFamily="2" charset="-122"/>
                          <a:cs typeface="Times New Roman" pitchFamily="18" charset="0"/>
                        </a:rPr>
                        <a:t>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759535" y="4914250"/>
            <a:ext cx="2952750" cy="1477328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tabLst>
                <a:tab pos="571500" algn="l"/>
                <a:tab pos="1144588" algn="l"/>
              </a:tabLst>
              <a:defRPr/>
            </a:pPr>
            <a:r>
              <a:rPr lang="zh-CN" altLang="en-US" sz="1800" dirty="0">
                <a:solidFill>
                  <a:srgbClr val="0000FF"/>
                </a:solidFill>
                <a:cs typeface="Times New Roman" pitchFamily="18" charset="0"/>
              </a:rPr>
              <a:t>算法：</a:t>
            </a:r>
            <a:endParaRPr lang="en-GB" altLang="zh-CN" sz="1800" dirty="0">
              <a:solidFill>
                <a:srgbClr val="0000FF"/>
              </a:solidFill>
              <a:cs typeface="Times New Roman" pitchFamily="18" charset="0"/>
            </a:endParaRPr>
          </a:p>
          <a:p>
            <a:pPr>
              <a:spcBef>
                <a:spcPts val="0"/>
              </a:spcBef>
              <a:tabLst>
                <a:tab pos="571500" algn="l"/>
                <a:tab pos="1144588" algn="l"/>
              </a:tabLst>
              <a:defRPr/>
            </a:pPr>
            <a:r>
              <a:rPr lang="en-GB" altLang="zh-CN" sz="1800" b="0" i="1" dirty="0">
                <a:solidFill>
                  <a:srgbClr val="000000"/>
                </a:solidFill>
                <a:cs typeface="Times New Roman" pitchFamily="18" charset="0"/>
              </a:rPr>
              <a:t>A</a:t>
            </a:r>
            <a:r>
              <a:rPr lang="en-GB" altLang="zh-CN" sz="1800" b="0" dirty="0">
                <a:solidFill>
                  <a:srgbClr val="000000"/>
                </a:solidFill>
                <a:cs typeface="Times New Roman" pitchFamily="18" charset="0"/>
              </a:rPr>
              <a:t>[0]</a:t>
            </a:r>
            <a:r>
              <a:rPr lang="en-GB" altLang="zh-HK" sz="1800" b="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pt-BR" altLang="zh-CN" sz="1800" b="0" dirty="0">
                <a:solidFill>
                  <a:srgbClr val="000000"/>
                </a:solidFill>
                <a:cs typeface="Times New Roman" pitchFamily="18" charset="0"/>
              </a:rPr>
              <a:t>←</a:t>
            </a:r>
            <a:r>
              <a:rPr lang="en-GB" altLang="zh-HK" sz="1800" b="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altLang="zh-CN" sz="1800" b="0" dirty="0">
                <a:solidFill>
                  <a:srgbClr val="000000"/>
                </a:solidFill>
                <a:cs typeface="Times New Roman" pitchFamily="18" charset="0"/>
              </a:rPr>
              <a:t>0; </a:t>
            </a:r>
            <a:r>
              <a:rPr lang="en-GB" altLang="zh-CN" sz="1800" b="0" i="1" dirty="0">
                <a:solidFill>
                  <a:srgbClr val="000000"/>
                </a:solidFill>
                <a:cs typeface="Times New Roman" pitchFamily="18" charset="0"/>
              </a:rPr>
              <a:t>A</a:t>
            </a:r>
            <a:r>
              <a:rPr lang="en-GB" altLang="zh-CN" sz="1800" b="0" dirty="0">
                <a:solidFill>
                  <a:srgbClr val="000000"/>
                </a:solidFill>
                <a:cs typeface="Times New Roman" pitchFamily="18" charset="0"/>
              </a:rPr>
              <a:t>[1] </a:t>
            </a:r>
            <a:r>
              <a:rPr lang="pt-BR" altLang="zh-CN" sz="1800" b="0" dirty="0">
                <a:solidFill>
                  <a:srgbClr val="000000"/>
                </a:solidFill>
                <a:cs typeface="Times New Roman" pitchFamily="18" charset="0"/>
              </a:rPr>
              <a:t>←</a:t>
            </a:r>
            <a:r>
              <a:rPr lang="en-GB" altLang="zh-HK" sz="1800" b="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altLang="zh-CN" sz="1800" b="0" dirty="0">
                <a:solidFill>
                  <a:srgbClr val="000000"/>
                </a:solidFill>
                <a:cs typeface="Times New Roman" pitchFamily="18" charset="0"/>
              </a:rPr>
              <a:t>1</a:t>
            </a:r>
          </a:p>
          <a:p>
            <a:pPr>
              <a:spcBef>
                <a:spcPts val="0"/>
              </a:spcBef>
              <a:tabLst>
                <a:tab pos="571500" algn="l"/>
                <a:tab pos="1144588" algn="l"/>
              </a:tabLst>
              <a:defRPr/>
            </a:pPr>
            <a:r>
              <a:rPr lang="en-GB" altLang="zh-CN" sz="1800" b="0" dirty="0">
                <a:solidFill>
                  <a:srgbClr val="000000"/>
                </a:solidFill>
                <a:cs typeface="Times New Roman" pitchFamily="18" charset="0"/>
              </a:rPr>
              <a:t>for </a:t>
            </a:r>
            <a:r>
              <a:rPr lang="en-GB" altLang="zh-HK" sz="1800" b="0" i="1" dirty="0" err="1">
                <a:solidFill>
                  <a:srgbClr val="000000"/>
                </a:solidFill>
                <a:cs typeface="Times New Roman" pitchFamily="18" charset="0"/>
              </a:rPr>
              <a:t>i</a:t>
            </a:r>
            <a:r>
              <a:rPr lang="en-GB" altLang="zh-HK" sz="1800" b="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pt-BR" altLang="zh-CN" sz="1800" b="0" dirty="0">
                <a:solidFill>
                  <a:srgbClr val="000000"/>
                </a:solidFill>
                <a:cs typeface="Times New Roman" pitchFamily="18" charset="0"/>
              </a:rPr>
              <a:t>←</a:t>
            </a:r>
            <a:r>
              <a:rPr lang="en-GB" altLang="zh-HK" sz="1800" b="0" dirty="0">
                <a:solidFill>
                  <a:srgbClr val="000000"/>
                </a:solidFill>
                <a:cs typeface="Times New Roman" pitchFamily="18" charset="0"/>
              </a:rPr>
              <a:t> 2 to </a:t>
            </a:r>
            <a:r>
              <a:rPr lang="en-GB" altLang="zh-HK" sz="1800" b="0" i="1" dirty="0">
                <a:solidFill>
                  <a:srgbClr val="000000"/>
                </a:solidFill>
                <a:cs typeface="Times New Roman" pitchFamily="18" charset="0"/>
              </a:rPr>
              <a:t>n</a:t>
            </a:r>
            <a:r>
              <a:rPr lang="en-GB" altLang="zh-HK" sz="1800" b="0" dirty="0">
                <a:solidFill>
                  <a:srgbClr val="000000"/>
                </a:solidFill>
                <a:cs typeface="Times New Roman" pitchFamily="18" charset="0"/>
              </a:rPr>
              <a:t> do</a:t>
            </a:r>
            <a:endParaRPr lang="en-GB" altLang="zh-CN" sz="1800" b="0" dirty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spcBef>
                <a:spcPts val="0"/>
              </a:spcBef>
              <a:tabLst>
                <a:tab pos="571500" algn="l"/>
                <a:tab pos="1144588" algn="l"/>
              </a:tabLst>
              <a:defRPr/>
            </a:pPr>
            <a:r>
              <a:rPr lang="en-GB" altLang="zh-CN" sz="1800" b="0" dirty="0">
                <a:solidFill>
                  <a:srgbClr val="000000"/>
                </a:solidFill>
                <a:cs typeface="Times New Roman" pitchFamily="18" charset="0"/>
              </a:rPr>
              <a:t>   </a:t>
            </a:r>
            <a:r>
              <a:rPr lang="en-GB" altLang="zh-CN" sz="1800" b="0" i="1" dirty="0">
                <a:solidFill>
                  <a:srgbClr val="000000"/>
                </a:solidFill>
                <a:cs typeface="Times New Roman" pitchFamily="18" charset="0"/>
              </a:rPr>
              <a:t>A</a:t>
            </a:r>
            <a:r>
              <a:rPr lang="en-GB" altLang="zh-CN" sz="1800" b="0" dirty="0">
                <a:solidFill>
                  <a:srgbClr val="000000"/>
                </a:solidFill>
                <a:cs typeface="Times New Roman" pitchFamily="18" charset="0"/>
              </a:rPr>
              <a:t>[</a:t>
            </a:r>
            <a:r>
              <a:rPr lang="en-GB" altLang="zh-CN" sz="1800" b="0" i="1" dirty="0" err="1">
                <a:solidFill>
                  <a:srgbClr val="000000"/>
                </a:solidFill>
                <a:cs typeface="Times New Roman" pitchFamily="18" charset="0"/>
              </a:rPr>
              <a:t>i</a:t>
            </a:r>
            <a:r>
              <a:rPr lang="en-GB" altLang="zh-CN" sz="1800" b="0" dirty="0">
                <a:solidFill>
                  <a:srgbClr val="000000"/>
                </a:solidFill>
                <a:cs typeface="Times New Roman" pitchFamily="18" charset="0"/>
              </a:rPr>
              <a:t>]</a:t>
            </a:r>
            <a:r>
              <a:rPr lang="en-GB" altLang="zh-HK" sz="1800" b="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pt-BR" altLang="zh-CN" sz="1800" b="0" dirty="0">
                <a:solidFill>
                  <a:srgbClr val="000000"/>
                </a:solidFill>
                <a:cs typeface="Times New Roman" pitchFamily="18" charset="0"/>
              </a:rPr>
              <a:t>← </a:t>
            </a:r>
            <a:r>
              <a:rPr lang="en-GB" altLang="zh-CN" sz="1800" b="0" i="1" dirty="0">
                <a:solidFill>
                  <a:srgbClr val="000000"/>
                </a:solidFill>
                <a:cs typeface="Times New Roman" pitchFamily="18" charset="0"/>
              </a:rPr>
              <a:t>A</a:t>
            </a:r>
            <a:r>
              <a:rPr lang="en-GB" altLang="zh-CN" sz="1800" b="0" dirty="0">
                <a:solidFill>
                  <a:srgbClr val="000000"/>
                </a:solidFill>
                <a:cs typeface="Times New Roman" pitchFamily="18" charset="0"/>
              </a:rPr>
              <a:t>[</a:t>
            </a:r>
            <a:r>
              <a:rPr lang="en-GB" altLang="zh-CN" sz="1800" b="0" i="1" dirty="0">
                <a:solidFill>
                  <a:srgbClr val="000000"/>
                </a:solidFill>
                <a:cs typeface="Times New Roman" pitchFamily="18" charset="0"/>
              </a:rPr>
              <a:t>i</a:t>
            </a:r>
            <a:r>
              <a:rPr lang="en-GB" altLang="zh-CN" sz="1800" b="0" dirty="0">
                <a:solidFill>
                  <a:srgbClr val="000000"/>
                </a:solidFill>
                <a:cs typeface="Times New Roman" pitchFamily="18" charset="0"/>
                <a:sym typeface="Symbol" panose="05050102010706020507" pitchFamily="18" charset="2"/>
              </a:rPr>
              <a:t></a:t>
            </a:r>
            <a:r>
              <a:rPr lang="en-GB" altLang="zh-CN" sz="1800" b="0" dirty="0">
                <a:solidFill>
                  <a:srgbClr val="000000"/>
                </a:solidFill>
                <a:cs typeface="Times New Roman" pitchFamily="18" charset="0"/>
              </a:rPr>
              <a:t>1]+</a:t>
            </a:r>
            <a:r>
              <a:rPr lang="en-GB" altLang="zh-CN" sz="1800" b="0" i="1" dirty="0">
                <a:solidFill>
                  <a:srgbClr val="000000"/>
                </a:solidFill>
                <a:cs typeface="Times New Roman" pitchFamily="18" charset="0"/>
              </a:rPr>
              <a:t>A</a:t>
            </a:r>
            <a:r>
              <a:rPr lang="en-GB" altLang="zh-CN" sz="1800" b="0" dirty="0">
                <a:solidFill>
                  <a:srgbClr val="000000"/>
                </a:solidFill>
                <a:cs typeface="Times New Roman" pitchFamily="18" charset="0"/>
              </a:rPr>
              <a:t>[</a:t>
            </a:r>
            <a:r>
              <a:rPr lang="en-GB" altLang="zh-CN" sz="1800" b="0" i="1" dirty="0">
                <a:solidFill>
                  <a:srgbClr val="000000"/>
                </a:solidFill>
                <a:cs typeface="Times New Roman" pitchFamily="18" charset="0"/>
              </a:rPr>
              <a:t>i</a:t>
            </a:r>
            <a:r>
              <a:rPr lang="en-GB" altLang="zh-CN" sz="1800" b="0" dirty="0">
                <a:solidFill>
                  <a:srgbClr val="000000"/>
                </a:solidFill>
                <a:cs typeface="Times New Roman" pitchFamily="18" charset="0"/>
                <a:sym typeface="Symbol" panose="05050102010706020507" pitchFamily="18" charset="2"/>
              </a:rPr>
              <a:t></a:t>
            </a:r>
            <a:r>
              <a:rPr lang="en-GB" altLang="zh-CN" sz="1800" b="0" dirty="0">
                <a:solidFill>
                  <a:srgbClr val="000000"/>
                </a:solidFill>
                <a:cs typeface="Times New Roman" pitchFamily="18" charset="0"/>
              </a:rPr>
              <a:t>2]</a:t>
            </a:r>
            <a:endParaRPr lang="en-GB" altLang="zh-HK" sz="1800" b="0" dirty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spcBef>
                <a:spcPts val="0"/>
              </a:spcBef>
              <a:tabLst>
                <a:tab pos="571500" algn="l"/>
                <a:tab pos="1144588" algn="l"/>
              </a:tabLst>
              <a:defRPr/>
            </a:pPr>
            <a:r>
              <a:rPr lang="en-US" altLang="zh-HK" sz="1800" b="0" dirty="0">
                <a:solidFill>
                  <a:srgbClr val="000000"/>
                </a:solidFill>
                <a:cs typeface="Times New Roman" pitchFamily="18" charset="0"/>
              </a:rPr>
              <a:t>return </a:t>
            </a:r>
            <a:r>
              <a:rPr lang="en-US" altLang="zh-HK" sz="1800" b="0" i="1" dirty="0">
                <a:solidFill>
                  <a:srgbClr val="000000"/>
                </a:solidFill>
                <a:cs typeface="Times New Roman" pitchFamily="18" charset="0"/>
              </a:rPr>
              <a:t>A</a:t>
            </a:r>
            <a:r>
              <a:rPr lang="en-US" altLang="zh-HK" sz="1800" b="0" dirty="0">
                <a:solidFill>
                  <a:srgbClr val="000000"/>
                </a:solidFill>
                <a:cs typeface="Times New Roman" pitchFamily="18" charset="0"/>
              </a:rPr>
              <a:t>[</a:t>
            </a:r>
            <a:r>
              <a:rPr lang="en-US" altLang="zh-HK" sz="1800" b="0" i="1" dirty="0">
                <a:solidFill>
                  <a:srgbClr val="000000"/>
                </a:solidFill>
                <a:cs typeface="Times New Roman" pitchFamily="18" charset="0"/>
              </a:rPr>
              <a:t>n</a:t>
            </a:r>
            <a:r>
              <a:rPr lang="en-US" altLang="zh-HK" sz="1800" b="0" dirty="0">
                <a:solidFill>
                  <a:srgbClr val="000000"/>
                </a:solidFill>
                <a:cs typeface="Times New Roman" pitchFamily="18" charset="0"/>
              </a:rPr>
              <a:t>]</a:t>
            </a:r>
            <a:endParaRPr lang="en-GB" altLang="zh-CN" sz="1800" b="0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2" name="思想气泡: 云 1">
            <a:extLst>
              <a:ext uri="{FF2B5EF4-FFF2-40B4-BE49-F238E27FC236}">
                <a16:creationId xmlns:a16="http://schemas.microsoft.com/office/drawing/2014/main" id="{ECDEFCB7-9BD6-4313-83BC-589289DF6A9B}"/>
              </a:ext>
            </a:extLst>
          </p:cNvPr>
          <p:cNvSpPr/>
          <p:nvPr/>
        </p:nvSpPr>
        <p:spPr bwMode="auto">
          <a:xfrm>
            <a:off x="6156176" y="5373216"/>
            <a:ext cx="2304256" cy="947192"/>
          </a:xfrm>
          <a:prstGeom prst="cloudCallout">
            <a:avLst>
              <a:gd name="adj1" fmla="val -102583"/>
              <a:gd name="adj2" fmla="val -5482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/>
            <a:r>
              <a:rPr lang="zh-CN" altLang="en-US" sz="2000" b="0" dirty="0">
                <a:solidFill>
                  <a:srgbClr val="002060"/>
                </a:solidFill>
                <a:cs typeface="Times New Roman" pitchFamily="18" charset="0"/>
              </a:rPr>
              <a:t>时间复杂度：</a:t>
            </a:r>
            <a:r>
              <a:rPr lang="en-US" altLang="zh-HK" sz="2000" b="0" i="1" dirty="0">
                <a:solidFill>
                  <a:srgbClr val="FF0000"/>
                </a:solidFill>
                <a:cs typeface="Times New Roman" pitchFamily="18" charset="0"/>
              </a:rPr>
              <a:t>O</a:t>
            </a:r>
            <a:r>
              <a:rPr lang="en-US" altLang="zh-HK" sz="2000" b="0" dirty="0">
                <a:solidFill>
                  <a:srgbClr val="FF0000"/>
                </a:solidFill>
                <a:cs typeface="Times New Roman" pitchFamily="18" charset="0"/>
              </a:rPr>
              <a:t>(</a:t>
            </a:r>
            <a:r>
              <a:rPr lang="en-US" altLang="zh-HK" sz="2000" b="0" i="1" dirty="0">
                <a:solidFill>
                  <a:srgbClr val="FF0000"/>
                </a:solidFill>
                <a:cs typeface="Times New Roman" pitchFamily="18" charset="0"/>
              </a:rPr>
              <a:t>n</a:t>
            </a:r>
            <a:r>
              <a:rPr lang="en-US" altLang="zh-HK" sz="2000" b="0" dirty="0">
                <a:solidFill>
                  <a:srgbClr val="FF0000"/>
                </a:solidFill>
                <a:cs typeface="Times New Roman" pitchFamily="18" charset="0"/>
              </a:rPr>
              <a:t>)</a:t>
            </a:r>
            <a:endParaRPr lang="en-GB" altLang="zh-CN" sz="2000" b="0" dirty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</a:rPr>
              <a:t>提纲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4600" y="2214563"/>
            <a:ext cx="6253163" cy="3881437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solidFill>
                  <a:srgbClr val="002060"/>
                </a:solidFill>
                <a:ea typeface="黑体" pitchFamily="2" charset="-122"/>
              </a:rPr>
              <a:t>引例</a:t>
            </a:r>
          </a:p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solidFill>
                  <a:srgbClr val="FF0000"/>
                </a:solidFill>
                <a:ea typeface="黑体" pitchFamily="2" charset="-122"/>
              </a:rPr>
              <a:t>动态规划法的基本思想</a:t>
            </a:r>
          </a:p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动态规划法的适用条件</a:t>
            </a:r>
          </a:p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矩阵连乘问题</a:t>
            </a:r>
            <a:endParaRPr lang="en-US" altLang="zh-CN" sz="2200" dirty="0">
              <a:ea typeface="黑体" pitchFamily="2" charset="-122"/>
            </a:endParaRPr>
          </a:p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0-1背包问题</a:t>
            </a:r>
          </a:p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总结</a:t>
            </a:r>
          </a:p>
          <a:p>
            <a:pPr marL="0" indent="0" eaLnBrk="1" hangingPunct="1">
              <a:buNone/>
            </a:pPr>
            <a:endParaRPr lang="en-US" altLang="zh-CN" sz="2000" dirty="0">
              <a:ea typeface="黑体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971599" y="2032000"/>
            <a:ext cx="7921575" cy="368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2900"/>
              </a:lnSpc>
              <a:spcAft>
                <a:spcPts val="0"/>
              </a:spcAft>
            </a:pPr>
            <a:r>
              <a:rPr lang="zh-CN" altLang="en-US" sz="2200" dirty="0">
                <a:solidFill>
                  <a:srgbClr val="0000FF"/>
                </a:solidFill>
                <a:latin typeface="黑体" pitchFamily="2" charset="-122"/>
              </a:rPr>
              <a:t>动态规划法（</a:t>
            </a:r>
            <a:r>
              <a:rPr lang="en-US" altLang="zh-CN" sz="2200" dirty="0">
                <a:solidFill>
                  <a:srgbClr val="0000FF"/>
                </a:solidFill>
              </a:rPr>
              <a:t>Dynamic Programming</a:t>
            </a:r>
            <a:r>
              <a:rPr lang="zh-CN" altLang="en-US" sz="2200" dirty="0">
                <a:solidFill>
                  <a:srgbClr val="0000FF"/>
                </a:solidFill>
                <a:latin typeface="黑体" pitchFamily="2" charset="-122"/>
              </a:rPr>
              <a:t>）</a:t>
            </a:r>
            <a:endParaRPr lang="en-US" altLang="zh-CN" sz="2200" dirty="0">
              <a:solidFill>
                <a:srgbClr val="0000FF"/>
              </a:solidFill>
              <a:latin typeface="黑体" pitchFamily="2" charset="-122"/>
            </a:endParaRPr>
          </a:p>
          <a:p>
            <a:pPr>
              <a:lnSpc>
                <a:spcPts val="2900"/>
              </a:lnSpc>
              <a:spcBef>
                <a:spcPts val="0"/>
              </a:spcBef>
              <a:spcAft>
                <a:spcPts val="600"/>
              </a:spcAft>
            </a:pPr>
            <a:r>
              <a:rPr lang="zh-CN" altLang="en-US" sz="2000" b="0" dirty="0">
                <a:latin typeface="黑体" pitchFamily="2" charset="-122"/>
              </a:rPr>
              <a:t>与分治法类似，其基本思想也是</a:t>
            </a:r>
            <a:r>
              <a:rPr lang="zh-CN" altLang="en-US" sz="2000" b="0" dirty="0">
                <a:solidFill>
                  <a:srgbClr val="FF0000"/>
                </a:solidFill>
                <a:latin typeface="黑体" pitchFamily="2" charset="-122"/>
              </a:rPr>
              <a:t>将待求解问题分解成若干个子问题</a:t>
            </a:r>
          </a:p>
        </p:txBody>
      </p:sp>
      <p:grpSp>
        <p:nvGrpSpPr>
          <p:cNvPr id="15363" name="Group 4"/>
          <p:cNvGrpSpPr>
            <a:grpSpLocks/>
          </p:cNvGrpSpPr>
          <p:nvPr/>
        </p:nvGrpSpPr>
        <p:grpSpPr bwMode="auto">
          <a:xfrm>
            <a:off x="1259632" y="3140968"/>
            <a:ext cx="6732240" cy="2230760"/>
            <a:chOff x="270" y="2025"/>
            <a:chExt cx="5490" cy="2016"/>
          </a:xfrm>
        </p:grpSpPr>
        <p:sp>
          <p:nvSpPr>
            <p:cNvPr id="12293" name="Oval 5"/>
            <p:cNvSpPr>
              <a:spLocks noChangeArrowheads="1"/>
            </p:cNvSpPr>
            <p:nvPr/>
          </p:nvSpPr>
          <p:spPr bwMode="auto">
            <a:xfrm>
              <a:off x="2699" y="2205"/>
              <a:ext cx="504" cy="384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0"/>
                </a:spcBef>
                <a:buClrTx/>
                <a:buFontTx/>
                <a:buNone/>
                <a:defRPr/>
              </a:pPr>
              <a:r>
                <a:rPr kumimoji="0" lang="en-US" altLang="zh-CN" sz="2400" b="0" i="1" dirty="0">
                  <a:latin typeface="+mn-lt"/>
                  <a:ea typeface="宋体" pitchFamily="2" charset="-122"/>
                </a:rPr>
                <a:t>n</a:t>
              </a:r>
            </a:p>
          </p:txBody>
        </p:sp>
        <p:cxnSp>
          <p:nvCxnSpPr>
            <p:cNvPr id="15366" name="AutoShape 6"/>
            <p:cNvCxnSpPr>
              <a:cxnSpLocks noChangeShapeType="1"/>
              <a:stCxn id="12293" idx="4"/>
              <a:endCxn id="12301" idx="0"/>
            </p:cNvCxnSpPr>
            <p:nvPr/>
          </p:nvCxnSpPr>
          <p:spPr bwMode="auto">
            <a:xfrm>
              <a:off x="2951" y="2595"/>
              <a:ext cx="2281" cy="512"/>
            </a:xfrm>
            <a:prstGeom prst="straightConnector1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</p:spPr>
        </p:cxnSp>
        <p:cxnSp>
          <p:nvCxnSpPr>
            <p:cNvPr id="15367" name="AutoShape 7"/>
            <p:cNvCxnSpPr>
              <a:cxnSpLocks noChangeShapeType="1"/>
              <a:stCxn id="12293" idx="4"/>
              <a:endCxn id="12298" idx="0"/>
            </p:cNvCxnSpPr>
            <p:nvPr/>
          </p:nvCxnSpPr>
          <p:spPr bwMode="auto">
            <a:xfrm flipH="1">
              <a:off x="798" y="2595"/>
              <a:ext cx="2153" cy="480"/>
            </a:xfrm>
            <a:prstGeom prst="straightConnector1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</p:spPr>
        </p:cxnSp>
        <p:cxnSp>
          <p:nvCxnSpPr>
            <p:cNvPr id="15368" name="AutoShape 8"/>
            <p:cNvCxnSpPr>
              <a:cxnSpLocks noChangeShapeType="1"/>
              <a:stCxn id="12293" idx="4"/>
              <a:endCxn id="12299" idx="0"/>
            </p:cNvCxnSpPr>
            <p:nvPr/>
          </p:nvCxnSpPr>
          <p:spPr bwMode="auto">
            <a:xfrm flipH="1">
              <a:off x="2276" y="2595"/>
              <a:ext cx="675" cy="512"/>
            </a:xfrm>
            <a:prstGeom prst="straightConnector1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</p:spPr>
        </p:cxnSp>
        <p:cxnSp>
          <p:nvCxnSpPr>
            <p:cNvPr id="15369" name="AutoShape 9"/>
            <p:cNvCxnSpPr>
              <a:cxnSpLocks noChangeShapeType="1"/>
              <a:stCxn id="12293" idx="4"/>
              <a:endCxn id="12300" idx="0"/>
            </p:cNvCxnSpPr>
            <p:nvPr/>
          </p:nvCxnSpPr>
          <p:spPr bwMode="auto">
            <a:xfrm>
              <a:off x="2951" y="2595"/>
              <a:ext cx="803" cy="512"/>
            </a:xfrm>
            <a:prstGeom prst="straightConnector1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</p:spPr>
        </p:cxnSp>
        <p:sp>
          <p:nvSpPr>
            <p:cNvPr id="12298" name="AutoShape 10"/>
            <p:cNvSpPr>
              <a:spLocks noChangeArrowheads="1"/>
            </p:cNvSpPr>
            <p:nvPr/>
          </p:nvSpPr>
          <p:spPr bwMode="auto">
            <a:xfrm>
              <a:off x="270" y="3081"/>
              <a:ext cx="1056" cy="92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0"/>
                </a:spcBef>
                <a:buClrTx/>
                <a:buFontTx/>
                <a:buNone/>
                <a:defRPr/>
              </a:pPr>
              <a:r>
                <a:rPr kumimoji="0" lang="en-US" altLang="zh-CN" sz="2400" b="0" i="1" dirty="0">
                  <a:latin typeface="+mn-lt"/>
                  <a:ea typeface="宋体" pitchFamily="2" charset="-122"/>
                </a:rPr>
                <a:t>T</a:t>
              </a:r>
              <a:r>
                <a:rPr kumimoji="0" lang="en-US" altLang="zh-CN" sz="2400" b="0" dirty="0">
                  <a:latin typeface="+mn-lt"/>
                  <a:ea typeface="宋体" pitchFamily="2" charset="-122"/>
                </a:rPr>
                <a:t>(</a:t>
              </a:r>
              <a:r>
                <a:rPr kumimoji="0" lang="en-US" altLang="zh-CN" sz="2400" b="0" i="1" dirty="0">
                  <a:latin typeface="+mn-lt"/>
                  <a:ea typeface="宋体" pitchFamily="2" charset="-122"/>
                </a:rPr>
                <a:t>n</a:t>
              </a:r>
              <a:r>
                <a:rPr kumimoji="0" lang="en-US" altLang="zh-CN" sz="2400" b="0" dirty="0">
                  <a:latin typeface="+mn-lt"/>
                  <a:ea typeface="宋体" pitchFamily="2" charset="-122"/>
                </a:rPr>
                <a:t>/2)</a:t>
              </a:r>
            </a:p>
          </p:txBody>
        </p:sp>
        <p:sp>
          <p:nvSpPr>
            <p:cNvPr id="12299" name="AutoShape 11"/>
            <p:cNvSpPr>
              <a:spLocks noChangeArrowheads="1"/>
            </p:cNvSpPr>
            <p:nvPr/>
          </p:nvSpPr>
          <p:spPr bwMode="auto">
            <a:xfrm>
              <a:off x="1748" y="3113"/>
              <a:ext cx="1056" cy="92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0"/>
                </a:spcBef>
                <a:buClrTx/>
                <a:buFontTx/>
                <a:buNone/>
                <a:defRPr/>
              </a:pPr>
              <a:r>
                <a:rPr kumimoji="0" lang="en-US" altLang="zh-CN" sz="2400" b="0" i="1" dirty="0">
                  <a:latin typeface="+mn-lt"/>
                  <a:ea typeface="宋体" pitchFamily="2" charset="-122"/>
                </a:rPr>
                <a:t>T</a:t>
              </a:r>
              <a:r>
                <a:rPr kumimoji="0" lang="en-US" altLang="zh-CN" sz="2400" b="0" dirty="0">
                  <a:latin typeface="+mn-lt"/>
                  <a:ea typeface="宋体" pitchFamily="2" charset="-122"/>
                </a:rPr>
                <a:t>(</a:t>
              </a:r>
              <a:r>
                <a:rPr kumimoji="0" lang="en-US" altLang="zh-CN" sz="2400" b="0" i="1" dirty="0">
                  <a:latin typeface="+mn-lt"/>
                  <a:ea typeface="宋体" pitchFamily="2" charset="-122"/>
                </a:rPr>
                <a:t>n</a:t>
              </a:r>
              <a:r>
                <a:rPr kumimoji="0" lang="en-US" altLang="zh-CN" sz="2400" b="0" dirty="0">
                  <a:latin typeface="+mn-lt"/>
                  <a:ea typeface="宋体" pitchFamily="2" charset="-122"/>
                </a:rPr>
                <a:t>/2)</a:t>
              </a:r>
            </a:p>
          </p:txBody>
        </p:sp>
        <p:sp>
          <p:nvSpPr>
            <p:cNvPr id="12300" name="AutoShape 12"/>
            <p:cNvSpPr>
              <a:spLocks noChangeArrowheads="1"/>
            </p:cNvSpPr>
            <p:nvPr/>
          </p:nvSpPr>
          <p:spPr bwMode="auto">
            <a:xfrm>
              <a:off x="3226" y="3113"/>
              <a:ext cx="1056" cy="92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0"/>
                </a:spcBef>
                <a:buClrTx/>
                <a:buFontTx/>
                <a:buNone/>
                <a:defRPr/>
              </a:pPr>
              <a:r>
                <a:rPr kumimoji="0" lang="en-US" altLang="zh-CN" sz="2400" b="0" i="1" dirty="0">
                  <a:latin typeface="+mn-lt"/>
                  <a:ea typeface="宋体" pitchFamily="2" charset="-122"/>
                </a:rPr>
                <a:t>T</a:t>
              </a:r>
              <a:r>
                <a:rPr kumimoji="0" lang="en-US" altLang="zh-CN" sz="2400" b="0" dirty="0">
                  <a:latin typeface="+mn-lt"/>
                  <a:ea typeface="宋体" pitchFamily="2" charset="-122"/>
                </a:rPr>
                <a:t>(</a:t>
              </a:r>
              <a:r>
                <a:rPr kumimoji="0" lang="en-US" altLang="zh-CN" sz="2400" b="0" i="1" dirty="0">
                  <a:latin typeface="+mn-lt"/>
                  <a:ea typeface="宋体" pitchFamily="2" charset="-122"/>
                </a:rPr>
                <a:t>n</a:t>
              </a:r>
              <a:r>
                <a:rPr kumimoji="0" lang="en-US" altLang="zh-CN" sz="2400" b="0" dirty="0">
                  <a:latin typeface="+mn-lt"/>
                  <a:ea typeface="宋体" pitchFamily="2" charset="-122"/>
                </a:rPr>
                <a:t>/2)</a:t>
              </a:r>
            </a:p>
          </p:txBody>
        </p:sp>
        <p:sp>
          <p:nvSpPr>
            <p:cNvPr id="12301" name="AutoShape 13"/>
            <p:cNvSpPr>
              <a:spLocks noChangeArrowheads="1"/>
            </p:cNvSpPr>
            <p:nvPr/>
          </p:nvSpPr>
          <p:spPr bwMode="auto">
            <a:xfrm>
              <a:off x="4704" y="3113"/>
              <a:ext cx="1056" cy="92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0"/>
                </a:spcBef>
                <a:buClrTx/>
                <a:buFontTx/>
                <a:buNone/>
                <a:defRPr/>
              </a:pPr>
              <a:r>
                <a:rPr kumimoji="0" lang="en-US" altLang="zh-CN" sz="2400" b="0" i="1" dirty="0">
                  <a:latin typeface="+mn-lt"/>
                  <a:ea typeface="宋体" pitchFamily="2" charset="-122"/>
                </a:rPr>
                <a:t>T</a:t>
              </a:r>
              <a:r>
                <a:rPr kumimoji="0" lang="en-US" altLang="zh-CN" sz="2400" b="0" dirty="0">
                  <a:latin typeface="+mn-lt"/>
                  <a:ea typeface="宋体" pitchFamily="2" charset="-122"/>
                </a:rPr>
                <a:t>(</a:t>
              </a:r>
              <a:r>
                <a:rPr kumimoji="0" lang="en-US" altLang="zh-CN" sz="2400" b="0" i="1" dirty="0">
                  <a:latin typeface="+mn-lt"/>
                  <a:ea typeface="宋体" pitchFamily="2" charset="-122"/>
                </a:rPr>
                <a:t>n</a:t>
              </a:r>
              <a:r>
                <a:rPr kumimoji="0" lang="en-US" altLang="zh-CN" sz="2400" b="0" dirty="0">
                  <a:latin typeface="+mn-lt"/>
                  <a:ea typeface="宋体" pitchFamily="2" charset="-122"/>
                </a:rPr>
                <a:t>/2)</a:t>
              </a:r>
            </a:p>
          </p:txBody>
        </p:sp>
        <p:sp>
          <p:nvSpPr>
            <p:cNvPr id="12302" name="AutoShape 14"/>
            <p:cNvSpPr>
              <a:spLocks noChangeArrowheads="1"/>
            </p:cNvSpPr>
            <p:nvPr/>
          </p:nvSpPr>
          <p:spPr bwMode="auto">
            <a:xfrm>
              <a:off x="384" y="2025"/>
              <a:ext cx="816" cy="67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0"/>
                </a:spcBef>
                <a:buClrTx/>
                <a:buFontTx/>
                <a:buNone/>
                <a:defRPr/>
              </a:pPr>
              <a:r>
                <a:rPr kumimoji="0" lang="en-US" altLang="zh-CN" sz="2400" b="0" i="1" dirty="0">
                  <a:latin typeface="+mn-lt"/>
                  <a:ea typeface="宋体" pitchFamily="2" charset="-122"/>
                </a:rPr>
                <a:t>T</a:t>
              </a:r>
              <a:r>
                <a:rPr kumimoji="0" lang="en-US" altLang="zh-CN" sz="2400" b="0" dirty="0">
                  <a:latin typeface="+mn-lt"/>
                  <a:ea typeface="宋体" pitchFamily="2" charset="-122"/>
                </a:rPr>
                <a:t>(</a:t>
              </a:r>
              <a:r>
                <a:rPr kumimoji="0" lang="en-US" altLang="zh-CN" sz="2400" b="0" i="1" dirty="0">
                  <a:latin typeface="+mn-lt"/>
                  <a:ea typeface="宋体" pitchFamily="2" charset="-122"/>
                </a:rPr>
                <a:t>n</a:t>
              </a:r>
              <a:r>
                <a:rPr kumimoji="0" lang="en-US" altLang="zh-CN" sz="2400" b="0" dirty="0">
                  <a:latin typeface="+mn-lt"/>
                  <a:ea typeface="宋体" pitchFamily="2" charset="-122"/>
                </a:rPr>
                <a:t>)</a:t>
              </a:r>
            </a:p>
          </p:txBody>
        </p:sp>
        <p:sp>
          <p:nvSpPr>
            <p:cNvPr id="12303" name="Text Box 15"/>
            <p:cNvSpPr txBox="1">
              <a:spLocks noChangeArrowheads="1"/>
            </p:cNvSpPr>
            <p:nvPr/>
          </p:nvSpPr>
          <p:spPr bwMode="auto">
            <a:xfrm>
              <a:off x="1824" y="2236"/>
              <a:ext cx="672" cy="4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buClrTx/>
                <a:buFontTx/>
                <a:buNone/>
                <a:defRPr/>
              </a:pPr>
              <a:r>
                <a:rPr kumimoji="0" lang="zh-CN" altLang="en-US" sz="2400" b="0" dirty="0">
                  <a:latin typeface="+mn-lt"/>
                  <a:ea typeface="宋体" pitchFamily="2" charset="-122"/>
                </a:rPr>
                <a:t>=</a:t>
              </a:r>
            </a:p>
          </p:txBody>
        </p:sp>
      </p:grpSp>
      <p:sp>
        <p:nvSpPr>
          <p:cNvPr id="15364" name="Rectangle 17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</a:rPr>
              <a:t>动态规划法的基本思想 (1)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952500" y="2057400"/>
            <a:ext cx="7890335" cy="368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w"/>
            </a:pPr>
            <a:r>
              <a:rPr lang="zh-CN" altLang="en-US" sz="2000" b="0" dirty="0">
                <a:latin typeface="黑体" pitchFamily="2" charset="-122"/>
              </a:rPr>
              <a:t>经分解得到的</a:t>
            </a:r>
            <a:r>
              <a:rPr lang="zh-CN" altLang="en-US" sz="2000" b="0" dirty="0">
                <a:solidFill>
                  <a:srgbClr val="FF0000"/>
                </a:solidFill>
                <a:latin typeface="黑体" pitchFamily="2" charset="-122"/>
              </a:rPr>
              <a:t>子问题往往不是互相独立的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w"/>
            </a:pPr>
            <a:r>
              <a:rPr lang="zh-CN" altLang="en-US" sz="2000" b="0" dirty="0">
                <a:solidFill>
                  <a:srgbClr val="FF0000"/>
                </a:solidFill>
                <a:latin typeface="黑体" pitchFamily="2" charset="-122"/>
              </a:rPr>
              <a:t>不同子问题的数目常常只有多项式数量级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w"/>
            </a:pPr>
            <a:r>
              <a:rPr lang="zh-CN" altLang="en-US" sz="2000" b="0" dirty="0">
                <a:latin typeface="黑体" pitchFamily="2" charset="-122"/>
              </a:rPr>
              <a:t>在用分治法求解时，有些子问题被重复计算了许多次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endParaRPr lang="zh-CN" altLang="en-US" sz="4400" b="0">
              <a:solidFill>
                <a:schemeClr val="tx2"/>
              </a:solidFill>
            </a:endParaRPr>
          </a:p>
        </p:txBody>
      </p:sp>
      <p:grpSp>
        <p:nvGrpSpPr>
          <p:cNvPr id="16388" name="Group 4"/>
          <p:cNvGrpSpPr>
            <a:grpSpLocks/>
          </p:cNvGrpSpPr>
          <p:nvPr/>
        </p:nvGrpSpPr>
        <p:grpSpPr bwMode="auto">
          <a:xfrm>
            <a:off x="143321" y="3290913"/>
            <a:ext cx="8893175" cy="2946399"/>
            <a:chOff x="158" y="2198"/>
            <a:chExt cx="5602" cy="1856"/>
          </a:xfrm>
        </p:grpSpPr>
        <p:sp>
          <p:nvSpPr>
            <p:cNvPr id="16390" name="Oval 5"/>
            <p:cNvSpPr>
              <a:spLocks noChangeArrowheads="1"/>
            </p:cNvSpPr>
            <p:nvPr/>
          </p:nvSpPr>
          <p:spPr bwMode="auto">
            <a:xfrm>
              <a:off x="2699" y="2205"/>
              <a:ext cx="504" cy="384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zh-CN" sz="2400" b="0" i="1" dirty="0">
                  <a:ea typeface="宋体" pitchFamily="2" charset="-122"/>
                  <a:cs typeface="Times New Roman" pitchFamily="18" charset="0"/>
                </a:rPr>
                <a:t>n</a:t>
              </a:r>
            </a:p>
          </p:txBody>
        </p:sp>
        <p:cxnSp>
          <p:nvCxnSpPr>
            <p:cNvPr id="16391" name="AutoShape 6"/>
            <p:cNvCxnSpPr>
              <a:cxnSpLocks noChangeShapeType="1"/>
              <a:stCxn id="16390" idx="4"/>
            </p:cNvCxnSpPr>
            <p:nvPr/>
          </p:nvCxnSpPr>
          <p:spPr bwMode="auto">
            <a:xfrm>
              <a:off x="2951" y="2589"/>
              <a:ext cx="2288" cy="564"/>
            </a:xfrm>
            <a:prstGeom prst="straightConnector1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</p:spPr>
        </p:cxnSp>
        <p:cxnSp>
          <p:nvCxnSpPr>
            <p:cNvPr id="16392" name="AutoShape 7"/>
            <p:cNvCxnSpPr>
              <a:cxnSpLocks noChangeShapeType="1"/>
              <a:stCxn id="16390" idx="4"/>
              <a:endCxn id="16428" idx="0"/>
            </p:cNvCxnSpPr>
            <p:nvPr/>
          </p:nvCxnSpPr>
          <p:spPr bwMode="auto">
            <a:xfrm flipH="1">
              <a:off x="812" y="2589"/>
              <a:ext cx="2139" cy="569"/>
            </a:xfrm>
            <a:prstGeom prst="straightConnector1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</p:spPr>
        </p:cxnSp>
        <p:cxnSp>
          <p:nvCxnSpPr>
            <p:cNvPr id="16393" name="AutoShape 8"/>
            <p:cNvCxnSpPr>
              <a:cxnSpLocks noChangeShapeType="1"/>
              <a:stCxn id="16390" idx="4"/>
              <a:endCxn id="16419" idx="0"/>
            </p:cNvCxnSpPr>
            <p:nvPr/>
          </p:nvCxnSpPr>
          <p:spPr bwMode="auto">
            <a:xfrm flipH="1">
              <a:off x="2309" y="2589"/>
              <a:ext cx="642" cy="569"/>
            </a:xfrm>
            <a:prstGeom prst="straightConnector1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</p:spPr>
        </p:cxnSp>
        <p:cxnSp>
          <p:nvCxnSpPr>
            <p:cNvPr id="16394" name="AutoShape 9"/>
            <p:cNvCxnSpPr>
              <a:cxnSpLocks noChangeShapeType="1"/>
              <a:stCxn id="16390" idx="4"/>
              <a:endCxn id="16410" idx="0"/>
            </p:cNvCxnSpPr>
            <p:nvPr/>
          </p:nvCxnSpPr>
          <p:spPr bwMode="auto">
            <a:xfrm>
              <a:off x="2951" y="2589"/>
              <a:ext cx="810" cy="569"/>
            </a:xfrm>
            <a:prstGeom prst="straightConnector1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</p:spPr>
        </p:cxnSp>
        <p:sp>
          <p:nvSpPr>
            <p:cNvPr id="16395" name="AutoShape 10"/>
            <p:cNvSpPr>
              <a:spLocks noChangeArrowheads="1"/>
            </p:cNvSpPr>
            <p:nvPr/>
          </p:nvSpPr>
          <p:spPr bwMode="auto">
            <a:xfrm>
              <a:off x="1290" y="2198"/>
              <a:ext cx="555" cy="56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0"/>
                </a:spcBef>
                <a:buClrTx/>
                <a:buFontTx/>
                <a:buNone/>
              </a:pPr>
              <a:r>
                <a:rPr kumimoji="0" lang="en-US" altLang="zh-CN" sz="2400" b="0" i="1" dirty="0">
                  <a:ea typeface="宋体" pitchFamily="2" charset="-122"/>
                  <a:cs typeface="Times New Roman" pitchFamily="18" charset="0"/>
                </a:rPr>
                <a:t>T</a:t>
              </a:r>
              <a:r>
                <a:rPr kumimoji="0" lang="en-US" altLang="zh-CN" sz="2400" b="0" dirty="0">
                  <a:ea typeface="宋体" pitchFamily="2" charset="-122"/>
                  <a:cs typeface="Times New Roman" pitchFamily="18" charset="0"/>
                </a:rPr>
                <a:t>(</a:t>
              </a:r>
              <a:r>
                <a:rPr kumimoji="0" lang="en-US" altLang="zh-CN" sz="2400" b="0" i="1" dirty="0">
                  <a:ea typeface="宋体" pitchFamily="2" charset="-122"/>
                  <a:cs typeface="Times New Roman" pitchFamily="18" charset="0"/>
                </a:rPr>
                <a:t>n</a:t>
              </a:r>
              <a:r>
                <a:rPr kumimoji="0" lang="en-US" altLang="zh-CN" sz="2400" b="0" dirty="0">
                  <a:ea typeface="宋体" pitchFamily="2" charset="-122"/>
                  <a:cs typeface="Times New Roman" pitchFamily="18" charset="0"/>
                </a:rPr>
                <a:t>)</a:t>
              </a:r>
            </a:p>
          </p:txBody>
        </p:sp>
        <p:sp>
          <p:nvSpPr>
            <p:cNvPr id="16396" name="Text Box 11"/>
            <p:cNvSpPr txBox="1">
              <a:spLocks noChangeArrowheads="1"/>
            </p:cNvSpPr>
            <p:nvPr/>
          </p:nvSpPr>
          <p:spPr bwMode="auto">
            <a:xfrm>
              <a:off x="1824" y="2236"/>
              <a:ext cx="6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buClrTx/>
                <a:buFontTx/>
                <a:buNone/>
              </a:pPr>
              <a:r>
                <a:rPr kumimoji="0" lang="zh-CN" altLang="en-US" sz="3200" b="0">
                  <a:ea typeface="宋体" pitchFamily="2" charset="-122"/>
                  <a:cs typeface="Times New Roman" pitchFamily="18" charset="0"/>
                </a:rPr>
                <a:t>=</a:t>
              </a:r>
            </a:p>
          </p:txBody>
        </p:sp>
        <p:grpSp>
          <p:nvGrpSpPr>
            <p:cNvPr id="16397" name="Group 12"/>
            <p:cNvGrpSpPr>
              <a:grpSpLocks/>
            </p:cNvGrpSpPr>
            <p:nvPr/>
          </p:nvGrpSpPr>
          <p:grpSpPr bwMode="auto">
            <a:xfrm>
              <a:off x="158" y="3158"/>
              <a:ext cx="1248" cy="896"/>
              <a:chOff x="96" y="1296"/>
              <a:chExt cx="1488" cy="1104"/>
            </a:xfrm>
          </p:grpSpPr>
          <p:sp>
            <p:nvSpPr>
              <p:cNvPr id="16428" name="Oval 13"/>
              <p:cNvSpPr>
                <a:spLocks noChangeArrowheads="1"/>
              </p:cNvSpPr>
              <p:nvPr/>
            </p:nvSpPr>
            <p:spPr bwMode="auto">
              <a:xfrm>
                <a:off x="624" y="1296"/>
                <a:ext cx="504" cy="384"/>
              </a:xfrm>
              <a:prstGeom prst="ellipse">
                <a:avLst/>
              </a:prstGeom>
              <a:solidFill>
                <a:schemeClr val="accent1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zh-CN" sz="2400" b="0" i="1" dirty="0">
                    <a:ea typeface="宋体" pitchFamily="2" charset="-122"/>
                    <a:cs typeface="Times New Roman" pitchFamily="18" charset="0"/>
                  </a:rPr>
                  <a:t>n</a:t>
                </a:r>
                <a:r>
                  <a:rPr kumimoji="0" lang="en-US" altLang="zh-CN" sz="2400" b="0" dirty="0">
                    <a:ea typeface="宋体" pitchFamily="2" charset="-122"/>
                    <a:cs typeface="Times New Roman" pitchFamily="18" charset="0"/>
                  </a:rPr>
                  <a:t>/2</a:t>
                </a:r>
              </a:p>
            </p:txBody>
          </p:sp>
          <p:cxnSp>
            <p:nvCxnSpPr>
              <p:cNvPr id="16429" name="AutoShape 14"/>
              <p:cNvCxnSpPr>
                <a:cxnSpLocks noChangeShapeType="1"/>
                <a:stCxn id="16428" idx="4"/>
                <a:endCxn id="16436" idx="0"/>
              </p:cNvCxnSpPr>
              <p:nvPr/>
            </p:nvCxnSpPr>
            <p:spPr bwMode="auto">
              <a:xfrm>
                <a:off x="876" y="1686"/>
                <a:ext cx="576" cy="500"/>
              </a:xfrm>
              <a:prstGeom prst="straightConnector1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6430" name="AutoShape 15"/>
              <p:cNvCxnSpPr>
                <a:cxnSpLocks noChangeShapeType="1"/>
                <a:stCxn id="16428" idx="4"/>
                <a:endCxn id="16433" idx="0"/>
              </p:cNvCxnSpPr>
              <p:nvPr/>
            </p:nvCxnSpPr>
            <p:spPr bwMode="auto">
              <a:xfrm flipH="1">
                <a:off x="228" y="1686"/>
                <a:ext cx="648" cy="500"/>
              </a:xfrm>
              <a:prstGeom prst="straightConnector1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6431" name="AutoShape 16"/>
              <p:cNvCxnSpPr>
                <a:cxnSpLocks noChangeShapeType="1"/>
                <a:stCxn id="16428" idx="4"/>
                <a:endCxn id="16434" idx="0"/>
              </p:cNvCxnSpPr>
              <p:nvPr/>
            </p:nvCxnSpPr>
            <p:spPr bwMode="auto">
              <a:xfrm flipH="1">
                <a:off x="636" y="1686"/>
                <a:ext cx="240" cy="500"/>
              </a:xfrm>
              <a:prstGeom prst="straightConnector1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6432" name="AutoShape 17"/>
              <p:cNvCxnSpPr>
                <a:cxnSpLocks noChangeShapeType="1"/>
                <a:stCxn id="16428" idx="4"/>
                <a:endCxn id="16435" idx="0"/>
              </p:cNvCxnSpPr>
              <p:nvPr/>
            </p:nvCxnSpPr>
            <p:spPr bwMode="auto">
              <a:xfrm>
                <a:off x="876" y="1686"/>
                <a:ext cx="168" cy="500"/>
              </a:xfrm>
              <a:prstGeom prst="straightConnector1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6433" name="AutoShape 18"/>
              <p:cNvSpPr>
                <a:spLocks noChangeArrowheads="1"/>
              </p:cNvSpPr>
              <p:nvPr/>
            </p:nvSpPr>
            <p:spPr bwMode="auto">
              <a:xfrm>
                <a:off x="96" y="2192"/>
                <a:ext cx="264" cy="208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1905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zh-CN" sz="1600" i="1" dirty="0">
                    <a:ea typeface="宋体" pitchFamily="2" charset="-122"/>
                    <a:cs typeface="Times New Roman" pitchFamily="18" charset="0"/>
                  </a:rPr>
                  <a:t>T</a:t>
                </a:r>
                <a:r>
                  <a:rPr kumimoji="0" lang="en-US" altLang="zh-CN" sz="1600" dirty="0">
                    <a:ea typeface="宋体" pitchFamily="2" charset="-122"/>
                    <a:cs typeface="Times New Roman" pitchFamily="18" charset="0"/>
                  </a:rPr>
                  <a:t>(</a:t>
                </a:r>
                <a:r>
                  <a:rPr kumimoji="0" lang="en-US" altLang="zh-CN" sz="1600" i="1" dirty="0">
                    <a:ea typeface="宋体" pitchFamily="2" charset="-122"/>
                    <a:cs typeface="Times New Roman" pitchFamily="18" charset="0"/>
                  </a:rPr>
                  <a:t>n</a:t>
                </a:r>
                <a:r>
                  <a:rPr kumimoji="0" lang="en-US" altLang="zh-CN" sz="1600" dirty="0">
                    <a:ea typeface="宋体" pitchFamily="2" charset="-122"/>
                    <a:cs typeface="Times New Roman" pitchFamily="18" charset="0"/>
                  </a:rPr>
                  <a:t>/4)</a:t>
                </a:r>
              </a:p>
            </p:txBody>
          </p:sp>
          <p:sp>
            <p:nvSpPr>
              <p:cNvPr id="16434" name="AutoShape 19"/>
              <p:cNvSpPr>
                <a:spLocks noChangeArrowheads="1"/>
              </p:cNvSpPr>
              <p:nvPr/>
            </p:nvSpPr>
            <p:spPr bwMode="auto">
              <a:xfrm>
                <a:off x="504" y="2192"/>
                <a:ext cx="264" cy="208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1905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zh-CN" sz="1600" i="1" dirty="0">
                    <a:ea typeface="宋体" pitchFamily="2" charset="-122"/>
                    <a:cs typeface="Times New Roman" pitchFamily="18" charset="0"/>
                  </a:rPr>
                  <a:t>T</a:t>
                </a:r>
                <a:r>
                  <a:rPr kumimoji="0" lang="en-US" altLang="zh-CN" sz="1600" dirty="0">
                    <a:ea typeface="宋体" pitchFamily="2" charset="-122"/>
                    <a:cs typeface="Times New Roman" pitchFamily="18" charset="0"/>
                  </a:rPr>
                  <a:t>(</a:t>
                </a:r>
                <a:r>
                  <a:rPr kumimoji="0" lang="en-US" altLang="zh-CN" sz="1600" i="1" dirty="0">
                    <a:ea typeface="宋体" pitchFamily="2" charset="-122"/>
                    <a:cs typeface="Times New Roman" pitchFamily="18" charset="0"/>
                  </a:rPr>
                  <a:t>n</a:t>
                </a:r>
                <a:r>
                  <a:rPr kumimoji="0" lang="en-US" altLang="zh-CN" sz="1600" dirty="0">
                    <a:ea typeface="宋体" pitchFamily="2" charset="-122"/>
                    <a:cs typeface="Times New Roman" pitchFamily="18" charset="0"/>
                  </a:rPr>
                  <a:t>/4)</a:t>
                </a:r>
              </a:p>
            </p:txBody>
          </p:sp>
          <p:sp>
            <p:nvSpPr>
              <p:cNvPr id="16435" name="AutoShape 20"/>
              <p:cNvSpPr>
                <a:spLocks noChangeArrowheads="1"/>
              </p:cNvSpPr>
              <p:nvPr/>
            </p:nvSpPr>
            <p:spPr bwMode="auto">
              <a:xfrm>
                <a:off x="912" y="2192"/>
                <a:ext cx="264" cy="208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1905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zh-CN" sz="1600" i="1" dirty="0">
                    <a:ea typeface="宋体" pitchFamily="2" charset="-122"/>
                    <a:cs typeface="Times New Roman" pitchFamily="18" charset="0"/>
                  </a:rPr>
                  <a:t>T</a:t>
                </a:r>
                <a:r>
                  <a:rPr kumimoji="0" lang="en-US" altLang="zh-CN" sz="1600" dirty="0">
                    <a:ea typeface="宋体" pitchFamily="2" charset="-122"/>
                    <a:cs typeface="Times New Roman" pitchFamily="18" charset="0"/>
                  </a:rPr>
                  <a:t>(</a:t>
                </a:r>
                <a:r>
                  <a:rPr kumimoji="0" lang="en-US" altLang="zh-CN" sz="1600" i="1" dirty="0">
                    <a:ea typeface="宋体" pitchFamily="2" charset="-122"/>
                    <a:cs typeface="Times New Roman" pitchFamily="18" charset="0"/>
                  </a:rPr>
                  <a:t>n</a:t>
                </a:r>
                <a:r>
                  <a:rPr kumimoji="0" lang="en-US" altLang="zh-CN" sz="1600" dirty="0">
                    <a:ea typeface="宋体" pitchFamily="2" charset="-122"/>
                    <a:cs typeface="Times New Roman" pitchFamily="18" charset="0"/>
                  </a:rPr>
                  <a:t>/4)</a:t>
                </a:r>
              </a:p>
            </p:txBody>
          </p:sp>
          <p:sp>
            <p:nvSpPr>
              <p:cNvPr id="16436" name="AutoShape 21"/>
              <p:cNvSpPr>
                <a:spLocks noChangeArrowheads="1"/>
              </p:cNvSpPr>
              <p:nvPr/>
            </p:nvSpPr>
            <p:spPr bwMode="auto">
              <a:xfrm>
                <a:off x="1320" y="2192"/>
                <a:ext cx="264" cy="208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1905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zh-CN" sz="1600" i="1" dirty="0">
                    <a:ea typeface="宋体" pitchFamily="2" charset="-122"/>
                    <a:cs typeface="Times New Roman" pitchFamily="18" charset="0"/>
                  </a:rPr>
                  <a:t>T</a:t>
                </a:r>
                <a:r>
                  <a:rPr kumimoji="0" lang="en-US" altLang="zh-CN" sz="1600" dirty="0">
                    <a:ea typeface="宋体" pitchFamily="2" charset="-122"/>
                    <a:cs typeface="Times New Roman" pitchFamily="18" charset="0"/>
                  </a:rPr>
                  <a:t>(</a:t>
                </a:r>
                <a:r>
                  <a:rPr kumimoji="0" lang="en-US" altLang="zh-CN" sz="1600" i="1" dirty="0">
                    <a:ea typeface="宋体" pitchFamily="2" charset="-122"/>
                    <a:cs typeface="Times New Roman" pitchFamily="18" charset="0"/>
                  </a:rPr>
                  <a:t>n</a:t>
                </a:r>
                <a:r>
                  <a:rPr kumimoji="0" lang="en-US" altLang="zh-CN" sz="1600" dirty="0">
                    <a:ea typeface="宋体" pitchFamily="2" charset="-122"/>
                    <a:cs typeface="Times New Roman" pitchFamily="18" charset="0"/>
                  </a:rPr>
                  <a:t>/4)</a:t>
                </a:r>
              </a:p>
            </p:txBody>
          </p:sp>
        </p:grpSp>
        <p:grpSp>
          <p:nvGrpSpPr>
            <p:cNvPr id="16398" name="Group 22"/>
            <p:cNvGrpSpPr>
              <a:grpSpLocks/>
            </p:cNvGrpSpPr>
            <p:nvPr/>
          </p:nvGrpSpPr>
          <p:grpSpPr bwMode="auto">
            <a:xfrm>
              <a:off x="1655" y="3158"/>
              <a:ext cx="1248" cy="896"/>
              <a:chOff x="96" y="1296"/>
              <a:chExt cx="1488" cy="1104"/>
            </a:xfrm>
          </p:grpSpPr>
          <p:sp>
            <p:nvSpPr>
              <p:cNvPr id="16419" name="Oval 23"/>
              <p:cNvSpPr>
                <a:spLocks noChangeArrowheads="1"/>
              </p:cNvSpPr>
              <p:nvPr/>
            </p:nvSpPr>
            <p:spPr bwMode="auto">
              <a:xfrm>
                <a:off x="624" y="1296"/>
                <a:ext cx="504" cy="384"/>
              </a:xfrm>
              <a:prstGeom prst="ellipse">
                <a:avLst/>
              </a:prstGeom>
              <a:solidFill>
                <a:schemeClr val="accent1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zh-CN" sz="2400" b="0" i="1" dirty="0">
                    <a:ea typeface="宋体" pitchFamily="2" charset="-122"/>
                    <a:cs typeface="Times New Roman" pitchFamily="18" charset="0"/>
                  </a:rPr>
                  <a:t>n</a:t>
                </a:r>
                <a:r>
                  <a:rPr kumimoji="0" lang="en-US" altLang="zh-CN" sz="2400" b="0" dirty="0">
                    <a:ea typeface="宋体" pitchFamily="2" charset="-122"/>
                    <a:cs typeface="Times New Roman" pitchFamily="18" charset="0"/>
                  </a:rPr>
                  <a:t>/2</a:t>
                </a:r>
              </a:p>
            </p:txBody>
          </p:sp>
          <p:cxnSp>
            <p:nvCxnSpPr>
              <p:cNvPr id="16420" name="AutoShape 24"/>
              <p:cNvCxnSpPr>
                <a:cxnSpLocks noChangeShapeType="1"/>
                <a:stCxn id="16419" idx="4"/>
                <a:endCxn id="16427" idx="0"/>
              </p:cNvCxnSpPr>
              <p:nvPr/>
            </p:nvCxnSpPr>
            <p:spPr bwMode="auto">
              <a:xfrm>
                <a:off x="876" y="1686"/>
                <a:ext cx="576" cy="500"/>
              </a:xfrm>
              <a:prstGeom prst="straightConnector1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6421" name="AutoShape 25"/>
              <p:cNvCxnSpPr>
                <a:cxnSpLocks noChangeShapeType="1"/>
                <a:stCxn id="16419" idx="4"/>
                <a:endCxn id="16424" idx="0"/>
              </p:cNvCxnSpPr>
              <p:nvPr/>
            </p:nvCxnSpPr>
            <p:spPr bwMode="auto">
              <a:xfrm flipH="1">
                <a:off x="228" y="1686"/>
                <a:ext cx="648" cy="500"/>
              </a:xfrm>
              <a:prstGeom prst="straightConnector1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6422" name="AutoShape 26"/>
              <p:cNvCxnSpPr>
                <a:cxnSpLocks noChangeShapeType="1"/>
                <a:stCxn id="16419" idx="4"/>
                <a:endCxn id="16425" idx="0"/>
              </p:cNvCxnSpPr>
              <p:nvPr/>
            </p:nvCxnSpPr>
            <p:spPr bwMode="auto">
              <a:xfrm flipH="1">
                <a:off x="636" y="1686"/>
                <a:ext cx="240" cy="500"/>
              </a:xfrm>
              <a:prstGeom prst="straightConnector1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6423" name="AutoShape 27"/>
              <p:cNvCxnSpPr>
                <a:cxnSpLocks noChangeShapeType="1"/>
                <a:stCxn id="16419" idx="4"/>
                <a:endCxn id="16426" idx="0"/>
              </p:cNvCxnSpPr>
              <p:nvPr/>
            </p:nvCxnSpPr>
            <p:spPr bwMode="auto">
              <a:xfrm>
                <a:off x="876" y="1686"/>
                <a:ext cx="168" cy="500"/>
              </a:xfrm>
              <a:prstGeom prst="straightConnector1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6424" name="AutoShape 28"/>
              <p:cNvSpPr>
                <a:spLocks noChangeArrowheads="1"/>
              </p:cNvSpPr>
              <p:nvPr/>
            </p:nvSpPr>
            <p:spPr bwMode="auto">
              <a:xfrm>
                <a:off x="96" y="2192"/>
                <a:ext cx="264" cy="208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1905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zh-CN" sz="1600" i="1" dirty="0">
                    <a:ea typeface="宋体" pitchFamily="2" charset="-122"/>
                    <a:cs typeface="Times New Roman" pitchFamily="18" charset="0"/>
                  </a:rPr>
                  <a:t>T</a:t>
                </a:r>
                <a:r>
                  <a:rPr kumimoji="0" lang="en-US" altLang="zh-CN" sz="1600" dirty="0">
                    <a:ea typeface="宋体" pitchFamily="2" charset="-122"/>
                    <a:cs typeface="Times New Roman" pitchFamily="18" charset="0"/>
                  </a:rPr>
                  <a:t>(</a:t>
                </a:r>
                <a:r>
                  <a:rPr kumimoji="0" lang="en-US" altLang="zh-CN" sz="1600" i="1" dirty="0">
                    <a:ea typeface="宋体" pitchFamily="2" charset="-122"/>
                    <a:cs typeface="Times New Roman" pitchFamily="18" charset="0"/>
                  </a:rPr>
                  <a:t>n</a:t>
                </a:r>
                <a:r>
                  <a:rPr kumimoji="0" lang="en-US" altLang="zh-CN" sz="1600" dirty="0">
                    <a:ea typeface="宋体" pitchFamily="2" charset="-122"/>
                    <a:cs typeface="Times New Roman" pitchFamily="18" charset="0"/>
                  </a:rPr>
                  <a:t>/4)</a:t>
                </a:r>
              </a:p>
            </p:txBody>
          </p:sp>
          <p:sp>
            <p:nvSpPr>
              <p:cNvPr id="16425" name="AutoShape 29"/>
              <p:cNvSpPr>
                <a:spLocks noChangeArrowheads="1"/>
              </p:cNvSpPr>
              <p:nvPr/>
            </p:nvSpPr>
            <p:spPr bwMode="auto">
              <a:xfrm>
                <a:off x="504" y="2192"/>
                <a:ext cx="264" cy="208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1905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zh-CN" sz="1600" i="1" dirty="0">
                    <a:ea typeface="宋体" pitchFamily="2" charset="-122"/>
                    <a:cs typeface="Times New Roman" pitchFamily="18" charset="0"/>
                  </a:rPr>
                  <a:t>T</a:t>
                </a:r>
                <a:r>
                  <a:rPr kumimoji="0" lang="en-US" altLang="zh-CN" sz="1600" dirty="0">
                    <a:ea typeface="宋体" pitchFamily="2" charset="-122"/>
                    <a:cs typeface="Times New Roman" pitchFamily="18" charset="0"/>
                  </a:rPr>
                  <a:t>(</a:t>
                </a:r>
                <a:r>
                  <a:rPr kumimoji="0" lang="en-US" altLang="zh-CN" sz="1600" i="1" dirty="0">
                    <a:ea typeface="宋体" pitchFamily="2" charset="-122"/>
                    <a:cs typeface="Times New Roman" pitchFamily="18" charset="0"/>
                  </a:rPr>
                  <a:t>n</a:t>
                </a:r>
                <a:r>
                  <a:rPr kumimoji="0" lang="en-US" altLang="zh-CN" sz="1600" dirty="0">
                    <a:ea typeface="宋体" pitchFamily="2" charset="-122"/>
                    <a:cs typeface="Times New Roman" pitchFamily="18" charset="0"/>
                  </a:rPr>
                  <a:t>/4)</a:t>
                </a:r>
              </a:p>
            </p:txBody>
          </p:sp>
          <p:sp>
            <p:nvSpPr>
              <p:cNvPr id="16426" name="AutoShape 30"/>
              <p:cNvSpPr>
                <a:spLocks noChangeArrowheads="1"/>
              </p:cNvSpPr>
              <p:nvPr/>
            </p:nvSpPr>
            <p:spPr bwMode="auto">
              <a:xfrm>
                <a:off x="912" y="2192"/>
                <a:ext cx="264" cy="208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1905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zh-CN" sz="1600" i="1" dirty="0">
                    <a:ea typeface="宋体" pitchFamily="2" charset="-122"/>
                    <a:cs typeface="Times New Roman" pitchFamily="18" charset="0"/>
                  </a:rPr>
                  <a:t>T</a:t>
                </a:r>
                <a:r>
                  <a:rPr kumimoji="0" lang="en-US" altLang="zh-CN" sz="1600" dirty="0">
                    <a:ea typeface="宋体" pitchFamily="2" charset="-122"/>
                    <a:cs typeface="Times New Roman" pitchFamily="18" charset="0"/>
                  </a:rPr>
                  <a:t>(</a:t>
                </a:r>
                <a:r>
                  <a:rPr kumimoji="0" lang="en-US" altLang="zh-CN" sz="1600" i="1" dirty="0">
                    <a:ea typeface="宋体" pitchFamily="2" charset="-122"/>
                    <a:cs typeface="Times New Roman" pitchFamily="18" charset="0"/>
                  </a:rPr>
                  <a:t>n</a:t>
                </a:r>
                <a:r>
                  <a:rPr kumimoji="0" lang="en-US" altLang="zh-CN" sz="1600" dirty="0">
                    <a:ea typeface="宋体" pitchFamily="2" charset="-122"/>
                    <a:cs typeface="Times New Roman" pitchFamily="18" charset="0"/>
                  </a:rPr>
                  <a:t>/4)</a:t>
                </a:r>
              </a:p>
            </p:txBody>
          </p:sp>
          <p:sp>
            <p:nvSpPr>
              <p:cNvPr id="16427" name="AutoShape 31"/>
              <p:cNvSpPr>
                <a:spLocks noChangeArrowheads="1"/>
              </p:cNvSpPr>
              <p:nvPr/>
            </p:nvSpPr>
            <p:spPr bwMode="auto">
              <a:xfrm>
                <a:off x="1320" y="2192"/>
                <a:ext cx="264" cy="208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1905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zh-CN" sz="1600" i="1" dirty="0">
                    <a:ea typeface="宋体" pitchFamily="2" charset="-122"/>
                    <a:cs typeface="Times New Roman" pitchFamily="18" charset="0"/>
                  </a:rPr>
                  <a:t>T</a:t>
                </a:r>
                <a:r>
                  <a:rPr kumimoji="0" lang="en-US" altLang="zh-CN" sz="1600" dirty="0">
                    <a:ea typeface="宋体" pitchFamily="2" charset="-122"/>
                    <a:cs typeface="Times New Roman" pitchFamily="18" charset="0"/>
                  </a:rPr>
                  <a:t>(</a:t>
                </a:r>
                <a:r>
                  <a:rPr kumimoji="0" lang="en-US" altLang="zh-CN" sz="1600" i="1" dirty="0">
                    <a:ea typeface="宋体" pitchFamily="2" charset="-122"/>
                    <a:cs typeface="Times New Roman" pitchFamily="18" charset="0"/>
                  </a:rPr>
                  <a:t>n</a:t>
                </a:r>
                <a:r>
                  <a:rPr kumimoji="0" lang="en-US" altLang="zh-CN" sz="1600" dirty="0">
                    <a:ea typeface="宋体" pitchFamily="2" charset="-122"/>
                    <a:cs typeface="Times New Roman" pitchFamily="18" charset="0"/>
                  </a:rPr>
                  <a:t>/4)</a:t>
                </a:r>
              </a:p>
            </p:txBody>
          </p:sp>
        </p:grpSp>
        <p:grpSp>
          <p:nvGrpSpPr>
            <p:cNvPr id="16399" name="Group 32"/>
            <p:cNvGrpSpPr>
              <a:grpSpLocks/>
            </p:cNvGrpSpPr>
            <p:nvPr/>
          </p:nvGrpSpPr>
          <p:grpSpPr bwMode="auto">
            <a:xfrm>
              <a:off x="3107" y="3158"/>
              <a:ext cx="1248" cy="896"/>
              <a:chOff x="96" y="1296"/>
              <a:chExt cx="1488" cy="1104"/>
            </a:xfrm>
          </p:grpSpPr>
          <p:sp>
            <p:nvSpPr>
              <p:cNvPr id="16410" name="Oval 33"/>
              <p:cNvSpPr>
                <a:spLocks noChangeArrowheads="1"/>
              </p:cNvSpPr>
              <p:nvPr/>
            </p:nvSpPr>
            <p:spPr bwMode="auto">
              <a:xfrm>
                <a:off x="624" y="1296"/>
                <a:ext cx="504" cy="384"/>
              </a:xfrm>
              <a:prstGeom prst="ellipse">
                <a:avLst/>
              </a:prstGeom>
              <a:solidFill>
                <a:schemeClr val="accent1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zh-CN" sz="2400" b="0" i="1" dirty="0">
                    <a:ea typeface="宋体" pitchFamily="2" charset="-122"/>
                    <a:cs typeface="Times New Roman" pitchFamily="18" charset="0"/>
                  </a:rPr>
                  <a:t>n</a:t>
                </a:r>
                <a:r>
                  <a:rPr kumimoji="0" lang="en-US" altLang="zh-CN" sz="2400" b="0" dirty="0">
                    <a:ea typeface="宋体" pitchFamily="2" charset="-122"/>
                    <a:cs typeface="Times New Roman" pitchFamily="18" charset="0"/>
                  </a:rPr>
                  <a:t>/2</a:t>
                </a:r>
              </a:p>
            </p:txBody>
          </p:sp>
          <p:cxnSp>
            <p:nvCxnSpPr>
              <p:cNvPr id="16411" name="AutoShape 34"/>
              <p:cNvCxnSpPr>
                <a:cxnSpLocks noChangeShapeType="1"/>
                <a:stCxn id="16410" idx="4"/>
                <a:endCxn id="16418" idx="0"/>
              </p:cNvCxnSpPr>
              <p:nvPr/>
            </p:nvCxnSpPr>
            <p:spPr bwMode="auto">
              <a:xfrm>
                <a:off x="876" y="1686"/>
                <a:ext cx="576" cy="500"/>
              </a:xfrm>
              <a:prstGeom prst="straightConnector1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6412" name="AutoShape 35"/>
              <p:cNvCxnSpPr>
                <a:cxnSpLocks noChangeShapeType="1"/>
                <a:stCxn id="16410" idx="4"/>
                <a:endCxn id="16415" idx="0"/>
              </p:cNvCxnSpPr>
              <p:nvPr/>
            </p:nvCxnSpPr>
            <p:spPr bwMode="auto">
              <a:xfrm flipH="1">
                <a:off x="228" y="1686"/>
                <a:ext cx="648" cy="500"/>
              </a:xfrm>
              <a:prstGeom prst="straightConnector1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6413" name="AutoShape 36"/>
              <p:cNvCxnSpPr>
                <a:cxnSpLocks noChangeShapeType="1"/>
                <a:stCxn id="16410" idx="4"/>
                <a:endCxn id="16416" idx="0"/>
              </p:cNvCxnSpPr>
              <p:nvPr/>
            </p:nvCxnSpPr>
            <p:spPr bwMode="auto">
              <a:xfrm flipH="1">
                <a:off x="636" y="1686"/>
                <a:ext cx="240" cy="500"/>
              </a:xfrm>
              <a:prstGeom prst="straightConnector1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6414" name="AutoShape 37"/>
              <p:cNvCxnSpPr>
                <a:cxnSpLocks noChangeShapeType="1"/>
                <a:stCxn id="16410" idx="4"/>
                <a:endCxn id="16417" idx="0"/>
              </p:cNvCxnSpPr>
              <p:nvPr/>
            </p:nvCxnSpPr>
            <p:spPr bwMode="auto">
              <a:xfrm>
                <a:off x="876" y="1686"/>
                <a:ext cx="168" cy="500"/>
              </a:xfrm>
              <a:prstGeom prst="straightConnector1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6415" name="AutoShape 38"/>
              <p:cNvSpPr>
                <a:spLocks noChangeArrowheads="1"/>
              </p:cNvSpPr>
              <p:nvPr/>
            </p:nvSpPr>
            <p:spPr bwMode="auto">
              <a:xfrm>
                <a:off x="96" y="2192"/>
                <a:ext cx="264" cy="208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1905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zh-CN" sz="1600" i="1" dirty="0">
                    <a:ea typeface="宋体" pitchFamily="2" charset="-122"/>
                    <a:cs typeface="Times New Roman" pitchFamily="18" charset="0"/>
                  </a:rPr>
                  <a:t>T</a:t>
                </a:r>
                <a:r>
                  <a:rPr kumimoji="0" lang="en-US" altLang="zh-CN" sz="1600" dirty="0">
                    <a:ea typeface="宋体" pitchFamily="2" charset="-122"/>
                    <a:cs typeface="Times New Roman" pitchFamily="18" charset="0"/>
                  </a:rPr>
                  <a:t>(</a:t>
                </a:r>
                <a:r>
                  <a:rPr kumimoji="0" lang="en-US" altLang="zh-CN" sz="1600" i="1" dirty="0">
                    <a:ea typeface="宋体" pitchFamily="2" charset="-122"/>
                    <a:cs typeface="Times New Roman" pitchFamily="18" charset="0"/>
                  </a:rPr>
                  <a:t>n</a:t>
                </a:r>
                <a:r>
                  <a:rPr kumimoji="0" lang="en-US" altLang="zh-CN" sz="1600" dirty="0">
                    <a:ea typeface="宋体" pitchFamily="2" charset="-122"/>
                    <a:cs typeface="Times New Roman" pitchFamily="18" charset="0"/>
                  </a:rPr>
                  <a:t>/4)</a:t>
                </a:r>
              </a:p>
            </p:txBody>
          </p:sp>
          <p:sp>
            <p:nvSpPr>
              <p:cNvPr id="16416" name="AutoShape 39"/>
              <p:cNvSpPr>
                <a:spLocks noChangeArrowheads="1"/>
              </p:cNvSpPr>
              <p:nvPr/>
            </p:nvSpPr>
            <p:spPr bwMode="auto">
              <a:xfrm>
                <a:off x="504" y="2192"/>
                <a:ext cx="264" cy="208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1905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zh-CN" sz="1600" i="1" dirty="0">
                    <a:ea typeface="宋体" pitchFamily="2" charset="-122"/>
                    <a:cs typeface="Times New Roman" pitchFamily="18" charset="0"/>
                  </a:rPr>
                  <a:t>T</a:t>
                </a:r>
                <a:r>
                  <a:rPr kumimoji="0" lang="en-US" altLang="zh-CN" sz="1600" dirty="0">
                    <a:ea typeface="宋体" pitchFamily="2" charset="-122"/>
                    <a:cs typeface="Times New Roman" pitchFamily="18" charset="0"/>
                  </a:rPr>
                  <a:t>(</a:t>
                </a:r>
                <a:r>
                  <a:rPr kumimoji="0" lang="en-US" altLang="zh-CN" sz="1600" i="1" dirty="0">
                    <a:ea typeface="宋体" pitchFamily="2" charset="-122"/>
                    <a:cs typeface="Times New Roman" pitchFamily="18" charset="0"/>
                  </a:rPr>
                  <a:t>n</a:t>
                </a:r>
                <a:r>
                  <a:rPr kumimoji="0" lang="en-US" altLang="zh-CN" sz="1600" dirty="0">
                    <a:ea typeface="宋体" pitchFamily="2" charset="-122"/>
                    <a:cs typeface="Times New Roman" pitchFamily="18" charset="0"/>
                  </a:rPr>
                  <a:t>/4)</a:t>
                </a:r>
              </a:p>
            </p:txBody>
          </p:sp>
          <p:sp>
            <p:nvSpPr>
              <p:cNvPr id="16417" name="AutoShape 40"/>
              <p:cNvSpPr>
                <a:spLocks noChangeArrowheads="1"/>
              </p:cNvSpPr>
              <p:nvPr/>
            </p:nvSpPr>
            <p:spPr bwMode="auto">
              <a:xfrm>
                <a:off x="912" y="2192"/>
                <a:ext cx="264" cy="208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1905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zh-CN" sz="1600" i="1" dirty="0">
                    <a:ea typeface="宋体" pitchFamily="2" charset="-122"/>
                    <a:cs typeface="Times New Roman" pitchFamily="18" charset="0"/>
                  </a:rPr>
                  <a:t>T</a:t>
                </a:r>
                <a:r>
                  <a:rPr kumimoji="0" lang="en-US" altLang="zh-CN" sz="1600" dirty="0">
                    <a:ea typeface="宋体" pitchFamily="2" charset="-122"/>
                    <a:cs typeface="Times New Roman" pitchFamily="18" charset="0"/>
                  </a:rPr>
                  <a:t>(</a:t>
                </a:r>
                <a:r>
                  <a:rPr kumimoji="0" lang="en-US" altLang="zh-CN" sz="1600" i="1" dirty="0">
                    <a:ea typeface="宋体" pitchFamily="2" charset="-122"/>
                    <a:cs typeface="Times New Roman" pitchFamily="18" charset="0"/>
                  </a:rPr>
                  <a:t>n</a:t>
                </a:r>
                <a:r>
                  <a:rPr kumimoji="0" lang="en-US" altLang="zh-CN" sz="1600" dirty="0">
                    <a:ea typeface="宋体" pitchFamily="2" charset="-122"/>
                    <a:cs typeface="Times New Roman" pitchFamily="18" charset="0"/>
                  </a:rPr>
                  <a:t>/4)</a:t>
                </a:r>
              </a:p>
            </p:txBody>
          </p:sp>
          <p:sp>
            <p:nvSpPr>
              <p:cNvPr id="16418" name="AutoShape 41"/>
              <p:cNvSpPr>
                <a:spLocks noChangeArrowheads="1"/>
              </p:cNvSpPr>
              <p:nvPr/>
            </p:nvSpPr>
            <p:spPr bwMode="auto">
              <a:xfrm>
                <a:off x="1320" y="2192"/>
                <a:ext cx="264" cy="208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1905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zh-CN" sz="1600" i="1" dirty="0">
                    <a:ea typeface="宋体" pitchFamily="2" charset="-122"/>
                    <a:cs typeface="Times New Roman" pitchFamily="18" charset="0"/>
                  </a:rPr>
                  <a:t>T</a:t>
                </a:r>
                <a:r>
                  <a:rPr kumimoji="0" lang="en-US" altLang="zh-CN" sz="1600" dirty="0">
                    <a:ea typeface="宋体" pitchFamily="2" charset="-122"/>
                    <a:cs typeface="Times New Roman" pitchFamily="18" charset="0"/>
                  </a:rPr>
                  <a:t>(</a:t>
                </a:r>
                <a:r>
                  <a:rPr kumimoji="0" lang="en-US" altLang="zh-CN" sz="1600" i="1" dirty="0">
                    <a:ea typeface="宋体" pitchFamily="2" charset="-122"/>
                    <a:cs typeface="Times New Roman" pitchFamily="18" charset="0"/>
                  </a:rPr>
                  <a:t>n</a:t>
                </a:r>
                <a:r>
                  <a:rPr kumimoji="0" lang="en-US" altLang="zh-CN" sz="1600" dirty="0">
                    <a:ea typeface="宋体" pitchFamily="2" charset="-122"/>
                    <a:cs typeface="Times New Roman" pitchFamily="18" charset="0"/>
                  </a:rPr>
                  <a:t>/4)</a:t>
                </a:r>
              </a:p>
            </p:txBody>
          </p:sp>
        </p:grpSp>
        <p:grpSp>
          <p:nvGrpSpPr>
            <p:cNvPr id="16400" name="Group 42"/>
            <p:cNvGrpSpPr>
              <a:grpSpLocks/>
            </p:cNvGrpSpPr>
            <p:nvPr/>
          </p:nvGrpSpPr>
          <p:grpSpPr bwMode="auto">
            <a:xfrm>
              <a:off x="4512" y="3158"/>
              <a:ext cx="1248" cy="896"/>
              <a:chOff x="96" y="1296"/>
              <a:chExt cx="1488" cy="1104"/>
            </a:xfrm>
          </p:grpSpPr>
          <p:sp>
            <p:nvSpPr>
              <p:cNvPr id="16401" name="Oval 43"/>
              <p:cNvSpPr>
                <a:spLocks noChangeArrowheads="1"/>
              </p:cNvSpPr>
              <p:nvPr/>
            </p:nvSpPr>
            <p:spPr bwMode="auto">
              <a:xfrm>
                <a:off x="624" y="1296"/>
                <a:ext cx="504" cy="384"/>
              </a:xfrm>
              <a:prstGeom prst="ellipse">
                <a:avLst/>
              </a:prstGeom>
              <a:solidFill>
                <a:schemeClr val="accent1"/>
              </a:solidFill>
              <a:ln w="1905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zh-CN" sz="2400" b="0" i="1" dirty="0">
                    <a:ea typeface="宋体" pitchFamily="2" charset="-122"/>
                    <a:cs typeface="Times New Roman" pitchFamily="18" charset="0"/>
                  </a:rPr>
                  <a:t>n</a:t>
                </a:r>
                <a:r>
                  <a:rPr kumimoji="0" lang="en-US" altLang="zh-CN" sz="2400" b="0" dirty="0">
                    <a:ea typeface="宋体" pitchFamily="2" charset="-122"/>
                    <a:cs typeface="Times New Roman" pitchFamily="18" charset="0"/>
                  </a:rPr>
                  <a:t>/2</a:t>
                </a:r>
              </a:p>
            </p:txBody>
          </p:sp>
          <p:cxnSp>
            <p:nvCxnSpPr>
              <p:cNvPr id="16402" name="AutoShape 44"/>
              <p:cNvCxnSpPr>
                <a:cxnSpLocks noChangeShapeType="1"/>
                <a:stCxn id="16401" idx="4"/>
                <a:endCxn id="16409" idx="0"/>
              </p:cNvCxnSpPr>
              <p:nvPr/>
            </p:nvCxnSpPr>
            <p:spPr bwMode="auto">
              <a:xfrm>
                <a:off x="876" y="1686"/>
                <a:ext cx="576" cy="500"/>
              </a:xfrm>
              <a:prstGeom prst="straightConnector1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6403" name="AutoShape 45"/>
              <p:cNvCxnSpPr>
                <a:cxnSpLocks noChangeShapeType="1"/>
                <a:stCxn id="16401" idx="4"/>
                <a:endCxn id="16406" idx="0"/>
              </p:cNvCxnSpPr>
              <p:nvPr/>
            </p:nvCxnSpPr>
            <p:spPr bwMode="auto">
              <a:xfrm flipH="1">
                <a:off x="228" y="1686"/>
                <a:ext cx="648" cy="500"/>
              </a:xfrm>
              <a:prstGeom prst="straightConnector1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6404" name="AutoShape 46"/>
              <p:cNvCxnSpPr>
                <a:cxnSpLocks noChangeShapeType="1"/>
                <a:stCxn id="16401" idx="4"/>
                <a:endCxn id="16407" idx="0"/>
              </p:cNvCxnSpPr>
              <p:nvPr/>
            </p:nvCxnSpPr>
            <p:spPr bwMode="auto">
              <a:xfrm flipH="1">
                <a:off x="636" y="1686"/>
                <a:ext cx="240" cy="500"/>
              </a:xfrm>
              <a:prstGeom prst="straightConnector1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6405" name="AutoShape 47"/>
              <p:cNvCxnSpPr>
                <a:cxnSpLocks noChangeShapeType="1"/>
                <a:stCxn id="16401" idx="4"/>
                <a:endCxn id="16408" idx="0"/>
              </p:cNvCxnSpPr>
              <p:nvPr/>
            </p:nvCxnSpPr>
            <p:spPr bwMode="auto">
              <a:xfrm>
                <a:off x="876" y="1686"/>
                <a:ext cx="168" cy="500"/>
              </a:xfrm>
              <a:prstGeom prst="straightConnector1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6406" name="AutoShape 48"/>
              <p:cNvSpPr>
                <a:spLocks noChangeArrowheads="1"/>
              </p:cNvSpPr>
              <p:nvPr/>
            </p:nvSpPr>
            <p:spPr bwMode="auto">
              <a:xfrm>
                <a:off x="96" y="2192"/>
                <a:ext cx="264" cy="208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1905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zh-CN" sz="1600" i="1" dirty="0">
                    <a:ea typeface="宋体" pitchFamily="2" charset="-122"/>
                    <a:cs typeface="Times New Roman" pitchFamily="18" charset="0"/>
                  </a:rPr>
                  <a:t>T</a:t>
                </a:r>
                <a:r>
                  <a:rPr kumimoji="0" lang="en-US" altLang="zh-CN" sz="1600" dirty="0">
                    <a:ea typeface="宋体" pitchFamily="2" charset="-122"/>
                    <a:cs typeface="Times New Roman" pitchFamily="18" charset="0"/>
                  </a:rPr>
                  <a:t>(</a:t>
                </a:r>
                <a:r>
                  <a:rPr kumimoji="0" lang="en-US" altLang="zh-CN" sz="1600" i="1" dirty="0">
                    <a:ea typeface="宋体" pitchFamily="2" charset="-122"/>
                    <a:cs typeface="Times New Roman" pitchFamily="18" charset="0"/>
                  </a:rPr>
                  <a:t>n</a:t>
                </a:r>
                <a:r>
                  <a:rPr kumimoji="0" lang="en-US" altLang="zh-CN" sz="1600" dirty="0">
                    <a:ea typeface="宋体" pitchFamily="2" charset="-122"/>
                    <a:cs typeface="Times New Roman" pitchFamily="18" charset="0"/>
                  </a:rPr>
                  <a:t>/4)</a:t>
                </a:r>
              </a:p>
            </p:txBody>
          </p:sp>
          <p:sp>
            <p:nvSpPr>
              <p:cNvPr id="16407" name="AutoShape 49"/>
              <p:cNvSpPr>
                <a:spLocks noChangeArrowheads="1"/>
              </p:cNvSpPr>
              <p:nvPr/>
            </p:nvSpPr>
            <p:spPr bwMode="auto">
              <a:xfrm>
                <a:off x="504" y="2192"/>
                <a:ext cx="264" cy="208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1905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zh-CN" sz="1600" i="1" dirty="0">
                    <a:ea typeface="宋体" pitchFamily="2" charset="-122"/>
                    <a:cs typeface="Times New Roman" pitchFamily="18" charset="0"/>
                  </a:rPr>
                  <a:t>T</a:t>
                </a:r>
                <a:r>
                  <a:rPr kumimoji="0" lang="en-US" altLang="zh-CN" sz="1600" dirty="0">
                    <a:ea typeface="宋体" pitchFamily="2" charset="-122"/>
                    <a:cs typeface="Times New Roman" pitchFamily="18" charset="0"/>
                  </a:rPr>
                  <a:t>(</a:t>
                </a:r>
                <a:r>
                  <a:rPr kumimoji="0" lang="en-US" altLang="zh-CN" sz="1600" i="1" dirty="0">
                    <a:ea typeface="宋体" pitchFamily="2" charset="-122"/>
                    <a:cs typeface="Times New Roman" pitchFamily="18" charset="0"/>
                  </a:rPr>
                  <a:t>n</a:t>
                </a:r>
                <a:r>
                  <a:rPr kumimoji="0" lang="en-US" altLang="zh-CN" sz="1600" dirty="0">
                    <a:ea typeface="宋体" pitchFamily="2" charset="-122"/>
                    <a:cs typeface="Times New Roman" pitchFamily="18" charset="0"/>
                  </a:rPr>
                  <a:t>/4)</a:t>
                </a:r>
              </a:p>
            </p:txBody>
          </p:sp>
          <p:sp>
            <p:nvSpPr>
              <p:cNvPr id="16408" name="AutoShape 50"/>
              <p:cNvSpPr>
                <a:spLocks noChangeArrowheads="1"/>
              </p:cNvSpPr>
              <p:nvPr/>
            </p:nvSpPr>
            <p:spPr bwMode="auto">
              <a:xfrm>
                <a:off x="912" y="2192"/>
                <a:ext cx="264" cy="208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1905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zh-CN" sz="1600" i="1" dirty="0">
                    <a:ea typeface="宋体" pitchFamily="2" charset="-122"/>
                    <a:cs typeface="Times New Roman" pitchFamily="18" charset="0"/>
                  </a:rPr>
                  <a:t>T</a:t>
                </a:r>
                <a:r>
                  <a:rPr kumimoji="0" lang="en-US" altLang="zh-CN" sz="1600" dirty="0">
                    <a:ea typeface="宋体" pitchFamily="2" charset="-122"/>
                    <a:cs typeface="Times New Roman" pitchFamily="18" charset="0"/>
                  </a:rPr>
                  <a:t>(</a:t>
                </a:r>
                <a:r>
                  <a:rPr kumimoji="0" lang="en-US" altLang="zh-CN" sz="1600" i="1" dirty="0">
                    <a:ea typeface="宋体" pitchFamily="2" charset="-122"/>
                    <a:cs typeface="Times New Roman" pitchFamily="18" charset="0"/>
                  </a:rPr>
                  <a:t>n</a:t>
                </a:r>
                <a:r>
                  <a:rPr kumimoji="0" lang="en-US" altLang="zh-CN" sz="1600" dirty="0">
                    <a:ea typeface="宋体" pitchFamily="2" charset="-122"/>
                    <a:cs typeface="Times New Roman" pitchFamily="18" charset="0"/>
                  </a:rPr>
                  <a:t>/4)</a:t>
                </a:r>
              </a:p>
            </p:txBody>
          </p:sp>
          <p:sp>
            <p:nvSpPr>
              <p:cNvPr id="16409" name="AutoShape 51"/>
              <p:cNvSpPr>
                <a:spLocks noChangeArrowheads="1"/>
              </p:cNvSpPr>
              <p:nvPr/>
            </p:nvSpPr>
            <p:spPr bwMode="auto">
              <a:xfrm>
                <a:off x="1320" y="2192"/>
                <a:ext cx="264" cy="208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1905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0"/>
                  </a:spcBef>
                  <a:buClrTx/>
                  <a:buFontTx/>
                  <a:buNone/>
                </a:pPr>
                <a:r>
                  <a:rPr kumimoji="0" lang="en-US" altLang="zh-CN" sz="1600" i="1" dirty="0">
                    <a:ea typeface="宋体" pitchFamily="2" charset="-122"/>
                    <a:cs typeface="Times New Roman" pitchFamily="18" charset="0"/>
                  </a:rPr>
                  <a:t>T</a:t>
                </a:r>
                <a:r>
                  <a:rPr kumimoji="0" lang="en-US" altLang="zh-CN" sz="1600" dirty="0">
                    <a:ea typeface="宋体" pitchFamily="2" charset="-122"/>
                    <a:cs typeface="Times New Roman" pitchFamily="18" charset="0"/>
                  </a:rPr>
                  <a:t>(</a:t>
                </a:r>
                <a:r>
                  <a:rPr kumimoji="0" lang="en-US" altLang="zh-CN" sz="1600" i="1" dirty="0">
                    <a:ea typeface="宋体" pitchFamily="2" charset="-122"/>
                    <a:cs typeface="Times New Roman" pitchFamily="18" charset="0"/>
                  </a:rPr>
                  <a:t>n</a:t>
                </a:r>
                <a:r>
                  <a:rPr kumimoji="0" lang="en-US" altLang="zh-CN" sz="1600" dirty="0">
                    <a:ea typeface="宋体" pitchFamily="2" charset="-122"/>
                    <a:cs typeface="Times New Roman" pitchFamily="18" charset="0"/>
                  </a:rPr>
                  <a:t>/4)</a:t>
                </a:r>
              </a:p>
            </p:txBody>
          </p:sp>
        </p:grpSp>
      </p:grpSp>
      <p:sp>
        <p:nvSpPr>
          <p:cNvPr id="16389" name="Rectangle 52"/>
          <p:cNvSpPr>
            <a:spLocks noGrp="1" noChangeArrowheads="1"/>
          </p:cNvSpPr>
          <p:nvPr>
            <p:ph type="title" idx="4294967295"/>
          </p:nvPr>
        </p:nvSpPr>
        <p:spPr>
          <a:xfrm>
            <a:off x="1295400" y="609600"/>
            <a:ext cx="7378700" cy="1143000"/>
          </a:xfrm>
        </p:spPr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</a:rPr>
              <a:t>动态规划法的基本思想 (2)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684213" y="2019300"/>
            <a:ext cx="8459787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ts val="27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w"/>
            </a:pPr>
            <a:r>
              <a:rPr lang="zh-CN" altLang="en-US" sz="2000" b="0" dirty="0">
                <a:latin typeface="黑体" pitchFamily="2" charset="-122"/>
              </a:rPr>
              <a:t>保存已解决的子问题的答案，在需要时再找出已求得的答案</a:t>
            </a:r>
          </a:p>
          <a:p>
            <a:pPr marL="342900" indent="-342900">
              <a:lnSpc>
                <a:spcPts val="27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w"/>
            </a:pPr>
            <a:r>
              <a:rPr lang="zh-CN" altLang="en-US" sz="2000" b="0" dirty="0">
                <a:latin typeface="黑体" pitchFamily="2" charset="-122"/>
              </a:rPr>
              <a:t>利用已得到的小规模问题的答案构造待求解的大规模问题的答案</a:t>
            </a:r>
          </a:p>
          <a:p>
            <a:pPr marL="342900" indent="-342900">
              <a:lnSpc>
                <a:spcPts val="27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w"/>
            </a:pPr>
            <a:r>
              <a:rPr lang="zh-CN" altLang="en-US" sz="2000" b="0" dirty="0">
                <a:latin typeface="黑体" pitchFamily="2" charset="-122"/>
              </a:rPr>
              <a:t>可以避免大量重复计算，从而得到多项式时间算法</a:t>
            </a:r>
          </a:p>
        </p:txBody>
      </p:sp>
      <p:sp>
        <p:nvSpPr>
          <p:cNvPr id="14379" name="Text Box 43"/>
          <p:cNvSpPr txBox="1">
            <a:spLocks noChangeArrowheads="1"/>
          </p:cNvSpPr>
          <p:nvPr/>
        </p:nvSpPr>
        <p:spPr bwMode="auto">
          <a:xfrm>
            <a:off x="684213" y="3334244"/>
            <a:ext cx="8353425" cy="1938992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  <a:defRPr/>
            </a:pPr>
            <a:r>
              <a:rPr kumimoji="0" lang="en-US" altLang="zh-CN" sz="2000" b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楷体_GB2312" pitchFamily="49" charset="-122"/>
              </a:rPr>
              <a:t>Those who cannot remember the past are doomed to repeat it. </a:t>
            </a:r>
          </a:p>
          <a:p>
            <a:pPr algn="r">
              <a:spcBef>
                <a:spcPct val="0"/>
              </a:spcBef>
              <a:buClrTx/>
              <a:buFontTx/>
              <a:buNone/>
              <a:defRPr/>
            </a:pPr>
            <a:r>
              <a:rPr kumimoji="0" lang="en-US" altLang="zh-CN" sz="20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楷体_GB2312" pitchFamily="49" charset="-122"/>
              </a:rPr>
              <a:t>——George Santayana, </a:t>
            </a:r>
          </a:p>
          <a:p>
            <a:pPr algn="r">
              <a:spcBef>
                <a:spcPct val="0"/>
              </a:spcBef>
              <a:buClrTx/>
              <a:buFontTx/>
              <a:buNone/>
              <a:defRPr/>
            </a:pPr>
            <a:r>
              <a:rPr kumimoji="0" lang="en-US" altLang="zh-CN" sz="20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楷体_GB2312" pitchFamily="49" charset="-122"/>
              </a:rPr>
              <a:t>The life of Reason</a:t>
            </a:r>
            <a:r>
              <a:rPr kumimoji="0" lang="en-US" altLang="zh-CN" sz="20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华文行楷" pitchFamily="2" charset="-122"/>
              </a:rPr>
              <a:t>, </a:t>
            </a:r>
          </a:p>
          <a:p>
            <a:pPr algn="r">
              <a:spcBef>
                <a:spcPct val="0"/>
              </a:spcBef>
              <a:buClrTx/>
              <a:buFontTx/>
              <a:buNone/>
              <a:defRPr/>
            </a:pPr>
            <a:r>
              <a:rPr kumimoji="0" lang="en-US" altLang="zh-CN" sz="20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华文行楷" pitchFamily="2" charset="-122"/>
              </a:rPr>
              <a:t>Book I: Introduction and </a:t>
            </a:r>
          </a:p>
          <a:p>
            <a:pPr algn="r">
              <a:spcBef>
                <a:spcPct val="0"/>
              </a:spcBef>
              <a:buClrTx/>
              <a:buFontTx/>
              <a:buNone/>
              <a:defRPr/>
            </a:pPr>
            <a:r>
              <a:rPr kumimoji="0" lang="en-US" altLang="zh-CN" sz="20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华文行楷" pitchFamily="2" charset="-122"/>
              </a:rPr>
              <a:t>Reason in Common </a:t>
            </a:r>
          </a:p>
          <a:p>
            <a:pPr algn="r">
              <a:spcBef>
                <a:spcPct val="0"/>
              </a:spcBef>
              <a:buClrTx/>
              <a:buFontTx/>
              <a:buNone/>
              <a:defRPr/>
            </a:pPr>
            <a:r>
              <a:rPr kumimoji="0" lang="en-US" altLang="zh-CN" sz="20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华文行楷" pitchFamily="2" charset="-122"/>
              </a:rPr>
              <a:t>Sense (1905)</a:t>
            </a:r>
            <a:endParaRPr kumimoji="0" lang="zh-CN" altLang="en-US" sz="2000" b="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华文行楷" pitchFamily="2" charset="-122"/>
            </a:endParaRPr>
          </a:p>
        </p:txBody>
      </p:sp>
      <p:sp>
        <p:nvSpPr>
          <p:cNvPr id="17414" name="Rectangle 4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</a:rPr>
              <a:t>动态规划法的基本思想 (3)</a:t>
            </a:r>
            <a:endParaRPr lang="zh-CN" altLang="en-US" dirty="0"/>
          </a:p>
        </p:txBody>
      </p:sp>
      <p:sp>
        <p:nvSpPr>
          <p:cNvPr id="2" name="矩形 1"/>
          <p:cNvSpPr/>
          <p:nvPr/>
        </p:nvSpPr>
        <p:spPr>
          <a:xfrm>
            <a:off x="623337" y="5459678"/>
            <a:ext cx="845219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0" dirty="0">
                <a:solidFill>
                  <a:srgbClr val="FF0000"/>
                </a:solidFill>
              </a:rPr>
              <a:t>思想，就像幽灵一样</a:t>
            </a:r>
            <a:r>
              <a:rPr lang="en-US" altLang="zh-CN" sz="2000" b="0" dirty="0">
                <a:solidFill>
                  <a:srgbClr val="FF0000"/>
                </a:solidFill>
              </a:rPr>
              <a:t>……</a:t>
            </a:r>
            <a:r>
              <a:rPr lang="zh-CN" altLang="en-US" sz="2000" b="0" dirty="0">
                <a:solidFill>
                  <a:srgbClr val="FF0000"/>
                </a:solidFill>
              </a:rPr>
              <a:t>在它自己解释自己之前，必须先告诉它些什么</a:t>
            </a:r>
            <a:endParaRPr lang="en-US" altLang="zh-CN" sz="2000" b="0" dirty="0">
              <a:solidFill>
                <a:srgbClr val="FF0000"/>
              </a:solidFill>
            </a:endParaRPr>
          </a:p>
          <a:p>
            <a:pPr algn="r"/>
            <a:r>
              <a:rPr lang="en-US" altLang="zh-CN" sz="2000" b="0" dirty="0"/>
              <a:t>——</a:t>
            </a:r>
            <a:r>
              <a:rPr lang="zh-CN" altLang="en-US" sz="2000" b="0" dirty="0"/>
              <a:t>查尔斯</a:t>
            </a:r>
            <a:r>
              <a:rPr lang="en-US" altLang="zh-CN" sz="2000" b="0" dirty="0"/>
              <a:t>.</a:t>
            </a:r>
            <a:r>
              <a:rPr lang="zh-CN" altLang="en-US" sz="2000" b="0" dirty="0"/>
              <a:t>狄更斯</a:t>
            </a:r>
            <a:r>
              <a:rPr lang="en-US" altLang="zh-CN" sz="2000" b="0" dirty="0"/>
              <a:t>《</a:t>
            </a:r>
            <a:r>
              <a:rPr lang="zh-CN" altLang="en-US" sz="2000" b="0" dirty="0"/>
              <a:t>董贝父子</a:t>
            </a:r>
            <a:r>
              <a:rPr lang="en-US" altLang="zh-CN" sz="2000" b="0" dirty="0"/>
              <a:t>》</a:t>
            </a:r>
            <a:endParaRPr lang="zh-CN" altLang="en-US" sz="2000" b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79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ea typeface="黑体" pitchFamily="2" charset="-122"/>
              </a:rPr>
              <a:t>提纲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4600" y="2214563"/>
            <a:ext cx="6253163" cy="3881437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solidFill>
                  <a:srgbClr val="002060"/>
                </a:solidFill>
                <a:ea typeface="黑体" pitchFamily="2" charset="-122"/>
              </a:rPr>
              <a:t>引例</a:t>
            </a:r>
          </a:p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solidFill>
                  <a:srgbClr val="002060"/>
                </a:solidFill>
                <a:ea typeface="黑体" pitchFamily="2" charset="-122"/>
              </a:rPr>
              <a:t>动态规划法的基本思想</a:t>
            </a:r>
          </a:p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solidFill>
                  <a:srgbClr val="FF0000"/>
                </a:solidFill>
                <a:ea typeface="黑体" pitchFamily="2" charset="-122"/>
              </a:rPr>
              <a:t>动态规划法的适用条件</a:t>
            </a:r>
            <a:endParaRPr lang="en-US" altLang="zh-CN" sz="2200" dirty="0">
              <a:solidFill>
                <a:srgbClr val="FF0000"/>
              </a:solidFill>
              <a:ea typeface="黑体" pitchFamily="2" charset="-122"/>
            </a:endParaRPr>
          </a:p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矩阵连乘问题</a:t>
            </a:r>
            <a:endParaRPr lang="en-US" altLang="zh-CN" sz="2200" dirty="0">
              <a:ea typeface="黑体" pitchFamily="2" charset="-122"/>
            </a:endParaRPr>
          </a:p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0-1背包问题</a:t>
            </a:r>
          </a:p>
          <a:p>
            <a:pPr eaLnBrk="1" hangingPunct="1">
              <a:spcAft>
                <a:spcPts val="600"/>
              </a:spcAft>
            </a:pPr>
            <a:r>
              <a:rPr lang="zh-CN" altLang="en-US" sz="2200" dirty="0">
                <a:ea typeface="黑体" pitchFamily="2" charset="-122"/>
              </a:rPr>
              <a:t>总结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2">
      <a:dk1>
        <a:srgbClr val="003366"/>
      </a:dk1>
      <a:lt1>
        <a:srgbClr val="FFFFFF"/>
      </a:lt1>
      <a:dk2>
        <a:srgbClr val="003366"/>
      </a:dk2>
      <a:lt2>
        <a:srgbClr val="E3E2C7"/>
      </a:lt2>
      <a:accent1>
        <a:srgbClr val="CCCC99"/>
      </a:accent1>
      <a:accent2>
        <a:srgbClr val="003366"/>
      </a:accent2>
      <a:accent3>
        <a:srgbClr val="FFFFFF"/>
      </a:accent3>
      <a:accent4>
        <a:srgbClr val="002A56"/>
      </a:accent4>
      <a:accent5>
        <a:srgbClr val="E2E2CA"/>
      </a:accent5>
      <a:accent6>
        <a:srgbClr val="002D5C"/>
      </a:accent6>
      <a:hlink>
        <a:srgbClr val="003366"/>
      </a:hlink>
      <a:folHlink>
        <a:srgbClr val="800000"/>
      </a:folHlink>
    </a:clrScheme>
    <a:fontScheme name="Straight Edge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None/>
          <a:tabLst/>
          <a:defRPr kumimoji="1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黑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None/>
          <a:tabLst/>
          <a:defRPr kumimoji="1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黑体" pitchFamily="2" charset="-122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1948</TotalTime>
  <Words>3025</Words>
  <Application>Microsoft Office PowerPoint</Application>
  <PresentationFormat>全屏显示(4:3)</PresentationFormat>
  <Paragraphs>441</Paragraphs>
  <Slides>30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4</vt:i4>
      </vt:variant>
      <vt:variant>
        <vt:lpstr>幻灯片标题</vt:lpstr>
      </vt:variant>
      <vt:variant>
        <vt:i4>30</vt:i4>
      </vt:variant>
    </vt:vector>
  </HeadingPairs>
  <TitlesOfParts>
    <vt:vector size="44" baseType="lpstr">
      <vt:lpstr>黑体</vt:lpstr>
      <vt:lpstr>华文行楷</vt:lpstr>
      <vt:lpstr>楷体_GB2312</vt:lpstr>
      <vt:lpstr>宋体</vt:lpstr>
      <vt:lpstr>Arial</vt:lpstr>
      <vt:lpstr>Symbol</vt:lpstr>
      <vt:lpstr>Times New Roman</vt:lpstr>
      <vt:lpstr>Verdana</vt:lpstr>
      <vt:lpstr>Wingdings</vt:lpstr>
      <vt:lpstr>Straight Edge</vt:lpstr>
      <vt:lpstr>Equation</vt:lpstr>
      <vt:lpstr>数式</vt:lpstr>
      <vt:lpstr>位图图像</vt:lpstr>
      <vt:lpstr>公式</vt:lpstr>
      <vt:lpstr>第5章 动态规划法 </vt:lpstr>
      <vt:lpstr>提纲</vt:lpstr>
      <vt:lpstr>引例 (1)</vt:lpstr>
      <vt:lpstr>引例 (2)</vt:lpstr>
      <vt:lpstr>提纲</vt:lpstr>
      <vt:lpstr>动态规划法的基本思想 (1)</vt:lpstr>
      <vt:lpstr>动态规划法的基本思想 (2)</vt:lpstr>
      <vt:lpstr>动态规划法的基本思想 (3)</vt:lpstr>
      <vt:lpstr>提纲</vt:lpstr>
      <vt:lpstr>动态规划的适用条件 (1)</vt:lpstr>
      <vt:lpstr>动态规划法的适用条件 (2)</vt:lpstr>
      <vt:lpstr>动态规划法的基本步骤</vt:lpstr>
      <vt:lpstr>提纲</vt:lpstr>
      <vt:lpstr>矩阵连乘问题 (1)</vt:lpstr>
      <vt:lpstr>矩阵连乘问题 (2)</vt:lpstr>
      <vt:lpstr>矩阵连乘问题 (3)</vt:lpstr>
      <vt:lpstr>矩阵连乘问题 (4)</vt:lpstr>
      <vt:lpstr>矩阵连乘问题 (5)</vt:lpstr>
      <vt:lpstr>矩阵连乘问题 (6)</vt:lpstr>
      <vt:lpstr>矩阵连乘问题 (7)</vt:lpstr>
      <vt:lpstr>提纲</vt:lpstr>
      <vt:lpstr>0-1背包问题 (1)</vt:lpstr>
      <vt:lpstr>0-1背包问题 (2)</vt:lpstr>
      <vt:lpstr>0-1背包问题 (3)</vt:lpstr>
      <vt:lpstr>0-1背包问题 (4)</vt:lpstr>
      <vt:lpstr>0-1背包问题 (5)</vt:lpstr>
      <vt:lpstr>0-1背包问题 (6)</vt:lpstr>
      <vt:lpstr>提纲</vt:lpstr>
      <vt:lpstr>总结</vt:lpstr>
      <vt:lpstr>结语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Kun Yue</dc:creator>
  <cp:lastModifiedBy>Kun Yue</cp:lastModifiedBy>
  <cp:revision>153</cp:revision>
  <dcterms:created xsi:type="dcterms:W3CDTF">1601-01-01T00:00:00Z</dcterms:created>
  <dcterms:modified xsi:type="dcterms:W3CDTF">2022-07-19T01:19:47Z</dcterms:modified>
</cp:coreProperties>
</file>