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64" r:id="rId6"/>
    <p:sldId id="265" r:id="rId7"/>
    <p:sldId id="306" r:id="rId8"/>
    <p:sldId id="266" r:id="rId9"/>
    <p:sldId id="267" r:id="rId10"/>
    <p:sldId id="268" r:id="rId11"/>
    <p:sldId id="269" r:id="rId12"/>
    <p:sldId id="270" r:id="rId13"/>
    <p:sldId id="271" r:id="rId14"/>
    <p:sldId id="307" r:id="rId15"/>
    <p:sldId id="272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87" r:id="rId25"/>
    <p:sldId id="311" r:id="rId26"/>
    <p:sldId id="313" r:id="rId27"/>
    <p:sldId id="312" r:id="rId28"/>
    <p:sldId id="286" r:id="rId29"/>
    <p:sldId id="304" r:id="rId30"/>
    <p:sldId id="305" r:id="rId3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86435" autoAdjust="0"/>
  </p:normalViewPr>
  <p:slideViewPr>
    <p:cSldViewPr>
      <p:cViewPr varScale="1">
        <p:scale>
          <a:sx n="67" d="100"/>
          <a:sy n="67" d="100"/>
        </p:scale>
        <p:origin x="1056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1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1.xml"/><Relationship Id="rId3" Type="http://schemas.openxmlformats.org/officeDocument/2006/relationships/slide" Target="slides/slide3.xml"/><Relationship Id="rId21" Type="http://schemas.openxmlformats.org/officeDocument/2006/relationships/slide" Target="slides/slide25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20" Type="http://schemas.openxmlformats.org/officeDocument/2006/relationships/slide" Target="slides/slide2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24" Type="http://schemas.openxmlformats.org/officeDocument/2006/relationships/slide" Target="slides/slide30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23" Type="http://schemas.openxmlformats.org/officeDocument/2006/relationships/slide" Target="slides/slide29.xml"/><Relationship Id="rId10" Type="http://schemas.openxmlformats.org/officeDocument/2006/relationships/slide" Target="slides/slide12.xml"/><Relationship Id="rId19" Type="http://schemas.openxmlformats.org/officeDocument/2006/relationships/slide" Target="slides/slide23.xml"/><Relationship Id="rId4" Type="http://schemas.openxmlformats.org/officeDocument/2006/relationships/slide" Target="slides/slide5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13C4AE-414A-4067-BBB3-BAAFBBC47F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3149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100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4101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7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1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2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3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5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6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7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8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9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0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1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2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5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6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7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3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4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5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6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7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8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9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0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1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2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3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4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5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6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7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8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9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0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1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2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3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4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5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6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7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8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9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0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1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2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3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4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5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6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7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8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69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0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1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2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3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4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5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6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7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8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79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0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1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2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3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4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5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6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7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8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89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0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1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2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3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4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5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6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7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98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4199" name="Rectangle 103"/>
          <p:cNvSpPr>
            <a:spLocks noGrp="1" noChangeArrowheads="1"/>
          </p:cNvSpPr>
          <p:nvPr>
            <p:ph type="dt" sz="half" idx="2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200" name="Rectangle 104"/>
          <p:cNvSpPr>
            <a:spLocks noGrp="1" noChangeArrowheads="1"/>
          </p:cNvSpPr>
          <p:nvPr>
            <p:ph type="ftr" sz="quarter" idx="3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4201" name="Rectangle 10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fld id="{8A8E65E0-F647-4F7C-B351-5D695762E5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204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4205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" grpId="0" animBg="1" autoUpdateAnimBg="0"/>
      <p:bldP spid="4205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0B30-04D3-47F4-B4B9-FAB51FCF909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79001-E389-428B-A814-C610F02AEC5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0F846-8BC4-4DE8-8C8B-F1B25AE356E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19BCB-02E6-48D7-8784-E42B04F48DF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E7B-9DB8-4457-9AA5-C641C1BB665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55AFA-763D-4D55-B7D8-291F0FC88AF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17135-925C-46AF-B1C8-1AEF43D86F4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B65A1-991C-49AF-925A-FD0D321B0A1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2EEBE-FADF-4D6B-B82C-5D239FD0CFC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142B1-E0FA-4D8C-810C-4CB29377C2E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3075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3076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8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29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0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1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2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3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4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5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6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7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8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9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0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1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2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3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4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5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6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7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8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9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0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1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2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3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4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5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6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7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8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59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0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1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2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3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4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5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6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7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8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9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0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1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2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3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174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3175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6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7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8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3179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folHlink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folHlink"/>
                </a:solidFill>
              </a:defRPr>
            </a:lvl1pPr>
          </a:lstStyle>
          <a:p>
            <a:r>
              <a:rPr lang="en-US" altLang="zh-CN"/>
              <a:t>递归与分治</a:t>
            </a:r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folHlink"/>
                </a:solidFill>
              </a:defRPr>
            </a:lvl1pPr>
          </a:lstStyle>
          <a:p>
            <a:fld id="{526C14E0-50D6-417F-BE14-6E49847D564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183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第</a:t>
            </a:r>
            <a:r>
              <a:rPr lang="en-US" altLang="zh-CN" dirty="0">
                <a:ea typeface="黑体" pitchFamily="2" charset="-122"/>
              </a:rPr>
              <a:t>2</a:t>
            </a:r>
            <a:r>
              <a:rPr lang="zh-CN" altLang="en-US" dirty="0">
                <a:ea typeface="黑体" pitchFamily="2" charset="-122"/>
              </a:rPr>
              <a:t>章</a:t>
            </a:r>
            <a:r>
              <a:rPr lang="en-US" altLang="zh-CN" dirty="0">
                <a:ea typeface="黑体" pitchFamily="2" charset="-122"/>
              </a:rPr>
              <a:t> </a:t>
            </a:r>
            <a:r>
              <a:rPr lang="zh-CN" altLang="en-US" dirty="0">
                <a:ea typeface="黑体" pitchFamily="2" charset="-122"/>
              </a:rPr>
              <a:t>分治法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pPr>
              <a:lnSpc>
                <a:spcPts val="1200"/>
              </a:lnSpc>
              <a:spcBef>
                <a:spcPts val="0"/>
              </a:spcBef>
            </a:pPr>
            <a:endParaRPr lang="en-US" altLang="zh-CN" dirty="0">
              <a:ea typeface="黑体" pitchFamily="2" charset="-122"/>
            </a:endParaRPr>
          </a:p>
          <a:p>
            <a:pPr eaLnBrk="1" hangingPunct="1"/>
            <a:r>
              <a:rPr lang="en-US" altLang="zh-CN" sz="4000" b="1" dirty="0">
                <a:ea typeface="黑体" panose="02010609060101010101" pitchFamily="49" charset="-122"/>
              </a:rPr>
              <a:t>《</a:t>
            </a:r>
            <a:r>
              <a:rPr lang="zh-CN" altLang="en-US" sz="4000" b="1" dirty="0">
                <a:ea typeface="黑体" panose="02010609060101010101" pitchFamily="49" charset="-122"/>
              </a:rPr>
              <a:t>人工智能算法</a:t>
            </a:r>
            <a:r>
              <a:rPr lang="en-US" altLang="zh-CN" sz="4000" b="1" dirty="0">
                <a:ea typeface="黑体" panose="02010609060101010101" pitchFamily="49" charset="-122"/>
              </a:rPr>
              <a:t>》</a:t>
            </a:r>
          </a:p>
          <a:p>
            <a:pPr eaLnBrk="1" hangingPunct="1"/>
            <a:endParaRPr lang="en-US" altLang="zh-CN" sz="2800" b="1" dirty="0">
              <a:ea typeface="黑体" panose="02010609060101010101" pitchFamily="49" charset="-122"/>
            </a:endParaRPr>
          </a:p>
          <a:p>
            <a:pPr eaLnBrk="1" hangingPunct="1"/>
            <a:r>
              <a:rPr lang="zh-CN" altLang="en-US" sz="2800" b="1" dirty="0">
                <a:ea typeface="黑体" panose="02010609060101010101" pitchFamily="49" charset="-122"/>
              </a:rPr>
              <a:t>清华大学出版社</a:t>
            </a:r>
            <a:endParaRPr lang="en-US" altLang="zh-CN" sz="2800" b="1" dirty="0">
              <a:ea typeface="黑体" panose="02010609060101010101" pitchFamily="49" charset="-122"/>
            </a:endParaRPr>
          </a:p>
          <a:p>
            <a:pPr eaLnBrk="1" hangingPunct="1"/>
            <a:r>
              <a:rPr lang="en-US" altLang="zh-CN" sz="2800" b="1" dirty="0">
                <a:ea typeface="黑体" panose="02010609060101010101" pitchFamily="49" charset="-122"/>
              </a:rPr>
              <a:t>2022</a:t>
            </a:r>
            <a:r>
              <a:rPr lang="zh-CN" altLang="en-US" sz="2800" b="1" dirty="0">
                <a:ea typeface="黑体" panose="02010609060101010101" pitchFamily="49" charset="-122"/>
              </a:rPr>
              <a:t>年</a:t>
            </a:r>
            <a:r>
              <a:rPr lang="en-US" altLang="zh-CN" sz="2800" b="1" dirty="0">
                <a:ea typeface="黑体" panose="02010609060101010101" pitchFamily="49" charset="-122"/>
              </a:rPr>
              <a:t>7</a:t>
            </a:r>
            <a:r>
              <a:rPr lang="zh-CN" altLang="en-US" sz="2800" b="1" dirty="0">
                <a:ea typeface="黑体" panose="02010609060101010101" pitchFamily="49" charset="-122"/>
              </a:rPr>
              <a:t>月</a:t>
            </a:r>
            <a:endParaRPr lang="en-US" altLang="zh-CN" sz="28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分治法的适用条件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该问题的规模缩小到一定的程度就可以容易地解决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该问题具有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最优子结构性质</a:t>
            </a:r>
            <a:r>
              <a:rPr lang="en-US" altLang="zh-CN" sz="2200" dirty="0">
                <a:ea typeface="黑体" pitchFamily="2" charset="-122"/>
              </a:rPr>
              <a:t>: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itchFamily="2" charset="-122"/>
              </a:rPr>
              <a:t>     - </a:t>
            </a:r>
            <a:r>
              <a:rPr lang="zh-CN" altLang="en-US" sz="2000" dirty="0">
                <a:ea typeface="黑体" pitchFamily="2" charset="-122"/>
              </a:rPr>
              <a:t>该问题可以分解为若干个规模较小的相同问题</a:t>
            </a:r>
            <a:endParaRPr lang="en-US" altLang="zh-CN" sz="2000" dirty="0">
              <a:ea typeface="黑体" pitchFamily="2" charset="-122"/>
            </a:endParaRP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itchFamily="2" charset="-122"/>
              </a:rPr>
              <a:t>     - </a:t>
            </a:r>
            <a:r>
              <a:rPr lang="zh-CN" altLang="en-US" sz="2000" dirty="0">
                <a:ea typeface="黑体" pitchFamily="2" charset="-122"/>
              </a:rPr>
              <a:t>该问题的最优解包含着其子问题的最优解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</a:t>
            </a: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利用该问题分解出的子问题的解可以合并为该问题的解</a:t>
            </a:r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该问题所分解出的各个子问题是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相互独立</a:t>
            </a:r>
            <a:r>
              <a:rPr lang="zh-CN" altLang="en-US" sz="2200" dirty="0">
                <a:ea typeface="黑体" pitchFamily="2" charset="-122"/>
              </a:rPr>
              <a:t>的，即子问题之间不包含公共的子问题，并不重复计算公共子问题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418556" y="5733256"/>
            <a:ext cx="5284788" cy="609600"/>
          </a:xfrm>
          <a:prstGeom prst="cloudCallout">
            <a:avLst>
              <a:gd name="adj1" fmla="val -30803"/>
              <a:gd name="adj2" fmla="val -1164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zh-CN" altLang="en-US" sz="2000">
                <a:solidFill>
                  <a:srgbClr val="006600"/>
                </a:solidFill>
                <a:ea typeface="黑体" pitchFamily="2" charset="-122"/>
              </a:rPr>
              <a:t>若子问题不独立，如何处理？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5100" y="2214563"/>
            <a:ext cx="5795963" cy="3159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应用背景和动机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分治法的基本思想和一般步骤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分治法的适用条件 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分治法的复杂度分析方法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合并排序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分治法的复杂度分析方法 </a:t>
            </a:r>
            <a:r>
              <a:rPr lang="en-US" altLang="zh-CN" dirty="0">
                <a:ea typeface="黑体" pitchFamily="2" charset="-122"/>
              </a:rPr>
              <a:t>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3312580"/>
            <a:ext cx="7958138" cy="2935820"/>
          </a:xfrm>
        </p:spPr>
        <p:txBody>
          <a:bodyPr/>
          <a:lstStyle/>
          <a:p>
            <a:pPr>
              <a:spcBef>
                <a:spcPct val="40000"/>
              </a:spcBef>
              <a:buFont typeface="Wingdings" pitchFamily="2" charset="2"/>
              <a:buNone/>
            </a:pPr>
            <a:r>
              <a:rPr lang="en-US" altLang="zh-CN" sz="2000" i="1" dirty="0">
                <a:solidFill>
                  <a:srgbClr val="000000"/>
                </a:solidFill>
              </a:rPr>
              <a:t>                           </a:t>
            </a:r>
            <a:r>
              <a:rPr lang="en-US" altLang="zh-CN" sz="2000" i="1" dirty="0" err="1">
                <a:solidFill>
                  <a:srgbClr val="000000"/>
                </a:solidFill>
              </a:rPr>
              <a:t>Adhoc</a:t>
            </a:r>
            <a:r>
              <a:rPr lang="en-US" altLang="zh-CN" sz="2000" dirty="0">
                <a:solidFill>
                  <a:srgbClr val="000000"/>
                </a:solidFill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</a:rPr>
              <a:t>S</a:t>
            </a:r>
            <a:r>
              <a:rPr lang="en-US" altLang="zh-CN" sz="2000" dirty="0">
                <a:solidFill>
                  <a:srgbClr val="000000"/>
                </a:solidFill>
              </a:rPr>
              <a:t>),                                      </a:t>
            </a:r>
            <a:r>
              <a:rPr lang="en-US" altLang="zh-CN" sz="2000" i="1" dirty="0">
                <a:solidFill>
                  <a:srgbClr val="000000"/>
                </a:solidFill>
              </a:rPr>
              <a:t>|S|&lt;n</a:t>
            </a:r>
            <a:r>
              <a:rPr lang="en-US" altLang="zh-CN" sz="2000" baseline="-25000" dirty="0">
                <a:solidFill>
                  <a:srgbClr val="000000"/>
                </a:solidFill>
              </a:rPr>
              <a:t>0</a:t>
            </a:r>
          </a:p>
          <a:p>
            <a:r>
              <a:rPr lang="en-US" altLang="zh-CN" sz="2000" i="1" dirty="0">
                <a:solidFill>
                  <a:srgbClr val="000000"/>
                </a:solidFill>
              </a:rPr>
              <a:t>DAC</a:t>
            </a:r>
            <a:r>
              <a:rPr lang="en-US" altLang="zh-CN" sz="2000" dirty="0">
                <a:solidFill>
                  <a:srgbClr val="000000"/>
                </a:solidFill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</a:rPr>
              <a:t>S</a:t>
            </a:r>
            <a:r>
              <a:rPr lang="en-US" altLang="zh-CN" sz="2000" dirty="0">
                <a:solidFill>
                  <a:srgbClr val="000000"/>
                </a:solidFill>
              </a:rPr>
              <a:t>)=</a:t>
            </a:r>
          </a:p>
          <a:p>
            <a:pPr>
              <a:spcAft>
                <a:spcPct val="25000"/>
              </a:spcAft>
              <a:buFont typeface="Wingdings" pitchFamily="2" charset="2"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                          </a:t>
            </a:r>
            <a:r>
              <a:rPr lang="en-US" altLang="zh-CN" sz="2000" i="1" dirty="0">
                <a:solidFill>
                  <a:srgbClr val="000000"/>
                </a:solidFill>
              </a:rPr>
              <a:t>DIV</a:t>
            </a:r>
            <a:r>
              <a:rPr lang="en-US" altLang="zh-CN" sz="2000" dirty="0">
                <a:solidFill>
                  <a:srgbClr val="000000"/>
                </a:solidFill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</a:rPr>
              <a:t>S</a:t>
            </a:r>
            <a:r>
              <a:rPr lang="en-US" altLang="zh-CN" sz="2000" dirty="0">
                <a:solidFill>
                  <a:srgbClr val="000000"/>
                </a:solidFill>
              </a:rPr>
              <a:t>) +                                      ,   else</a:t>
            </a:r>
          </a:p>
          <a:p>
            <a:endParaRPr lang="en-US" altLang="zh-CN" dirty="0"/>
          </a:p>
        </p:txBody>
      </p:sp>
      <p:sp>
        <p:nvSpPr>
          <p:cNvPr id="18436" name="AutoShape 4"/>
          <p:cNvSpPr>
            <a:spLocks/>
          </p:cNvSpPr>
          <p:nvPr/>
        </p:nvSpPr>
        <p:spPr bwMode="auto">
          <a:xfrm>
            <a:off x="2261320" y="3365376"/>
            <a:ext cx="304800" cy="990600"/>
          </a:xfrm>
          <a:prstGeom prst="leftBrace">
            <a:avLst>
              <a:gd name="adj1" fmla="val 2708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525907"/>
              </p:ext>
            </p:extLst>
          </p:nvPr>
        </p:nvGraphicFramePr>
        <p:xfrm>
          <a:off x="3485456" y="3933056"/>
          <a:ext cx="2287588" cy="656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0" name="Equation" r:id="rId3" imgW="1612800" imgH="444240" progId="Equation.DSMT4">
                  <p:embed/>
                </p:oleObj>
              </mc:Choice>
              <mc:Fallback>
                <p:oleObj name="Equation" r:id="rId3" imgW="161280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5456" y="3933056"/>
                        <a:ext cx="2287588" cy="65693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804814" y="2098850"/>
            <a:ext cx="8153400" cy="1213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28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   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分治算法时间复杂度分析不直观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57188" indent="-357188">
              <a:lnSpc>
                <a:spcPts val="28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若将分治法映射到四个步骤，且已知每个步骤的计算时间，则分治法的时间复杂度可使用递推关系（</a:t>
            </a: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Recurrence relation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）进行分析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006551" y="4657328"/>
            <a:ext cx="3452192" cy="17434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u="sng" dirty="0" err="1">
                <a:solidFill>
                  <a:srgbClr val="000000"/>
                </a:solidFill>
                <a:latin typeface="+mn-lt"/>
              </a:rPr>
              <a:t>int</a:t>
            </a:r>
            <a:r>
              <a:rPr lang="en-US" altLang="zh-CN" sz="2000" u="sng" dirty="0">
                <a:solidFill>
                  <a:srgbClr val="000000"/>
                </a:solidFill>
                <a:latin typeface="+mn-lt"/>
              </a:rPr>
              <a:t> factorial(</a:t>
            </a:r>
            <a:r>
              <a:rPr lang="en-US" altLang="zh-CN" sz="2000" u="sng" dirty="0" err="1">
                <a:solidFill>
                  <a:srgbClr val="000000"/>
                </a:solidFill>
                <a:latin typeface="+mn-lt"/>
              </a:rPr>
              <a:t>int</a:t>
            </a:r>
            <a:r>
              <a:rPr lang="en-US" altLang="zh-CN" sz="2000" u="sng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2000" i="1" u="sng" dirty="0">
                <a:solidFill>
                  <a:srgbClr val="000000"/>
                </a:solidFill>
                <a:latin typeface="+mn-lt"/>
              </a:rPr>
              <a:t>n</a:t>
            </a:r>
            <a:r>
              <a:rPr lang="en-US" altLang="zh-CN" sz="2000" u="sng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{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  if(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</a:rPr>
              <a:t>n</a:t>
            </a:r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=0) return 1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  return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</a:rPr>
              <a:t>n</a:t>
            </a:r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*factorial(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</a:rPr>
              <a:t>n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sym typeface="Symbol" panose="05050102010706020507" pitchFamily="18" charset="2"/>
              </a:rPr>
              <a:t></a:t>
            </a:r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1)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}</a:t>
            </a:r>
          </a:p>
        </p:txBody>
      </p: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4561385" y="4657724"/>
            <a:ext cx="3808413" cy="1470025"/>
            <a:chOff x="2832" y="2838"/>
            <a:chExt cx="2399" cy="926"/>
          </a:xfrm>
        </p:grpSpPr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2832" y="3168"/>
              <a:ext cx="229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844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6332694"/>
                </p:ext>
              </p:extLst>
            </p:nvPr>
          </p:nvGraphicFramePr>
          <p:xfrm>
            <a:off x="3247" y="3237"/>
            <a:ext cx="1920" cy="5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61" name="Equation" r:id="rId5" imgW="1612800" imgH="457200" progId="Equation.DSMT4">
                    <p:embed/>
                  </p:oleObj>
                </mc:Choice>
                <mc:Fallback>
                  <p:oleObj name="Equation" r:id="rId5" imgW="1612800" imgH="4572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7" y="3237"/>
                          <a:ext cx="1920" cy="5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3167" y="2838"/>
              <a:ext cx="20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000" dirty="0">
                  <a:latin typeface="+mn-lt"/>
                  <a:ea typeface="黑体" panose="02010609060101010101" pitchFamily="49" charset="-122"/>
                </a:rPr>
                <a:t>以乘法（</a:t>
              </a:r>
              <a:r>
                <a:rPr lang="en-US" altLang="zh-CN" sz="2000" dirty="0">
                  <a:latin typeface="+mn-lt"/>
                  <a:ea typeface="黑体" panose="02010609060101010101" pitchFamily="49" charset="-122"/>
                </a:rPr>
                <a:t>*</a:t>
              </a:r>
              <a:r>
                <a:rPr lang="zh-CN" altLang="en-US" sz="2000" dirty="0">
                  <a:latin typeface="+mn-lt"/>
                  <a:ea typeface="黑体" panose="02010609060101010101" pitchFamily="49" charset="-122"/>
                </a:rPr>
                <a:t>）作为基本操作</a:t>
              </a:r>
              <a:endParaRPr lang="en-US" altLang="zh-CN" sz="2000" dirty="0">
                <a:latin typeface="+mn-lt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分治法的复杂度分析方法 </a:t>
            </a:r>
            <a:r>
              <a:rPr lang="en-US" altLang="zh-CN" dirty="0">
                <a:ea typeface="黑体" pitchFamily="2" charset="-122"/>
              </a:rPr>
              <a:t>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5" y="2204864"/>
            <a:ext cx="7652147" cy="3891136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平衡子问题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</a:t>
            </a: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子问题规模大致相同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</a:t>
            </a: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若</a:t>
            </a:r>
            <a:r>
              <a:rPr lang="en-US" altLang="zh-CN" sz="2000" dirty="0">
                <a:ea typeface="黑体" pitchFamily="2" charset="-122"/>
              </a:rPr>
              <a:t>|</a:t>
            </a:r>
            <a:r>
              <a:rPr lang="en-US" altLang="zh-CN" sz="2000" i="1" dirty="0">
                <a:ea typeface="黑体" pitchFamily="2" charset="-122"/>
              </a:rPr>
              <a:t>S</a:t>
            </a:r>
            <a:r>
              <a:rPr lang="en-US" altLang="zh-CN" sz="2000" dirty="0">
                <a:ea typeface="黑体" pitchFamily="2" charset="-122"/>
              </a:rPr>
              <a:t>|=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, </a:t>
            </a:r>
            <a:r>
              <a:rPr lang="zh-CN" altLang="en-US" sz="2000" dirty="0">
                <a:ea typeface="黑体" pitchFamily="2" charset="-122"/>
              </a:rPr>
              <a:t>分解为个</a:t>
            </a:r>
            <a:r>
              <a:rPr lang="en-US" altLang="zh-CN" sz="2000" i="1" dirty="0">
                <a:ea typeface="黑体" pitchFamily="2" charset="-122"/>
              </a:rPr>
              <a:t>k</a:t>
            </a:r>
            <a:r>
              <a:rPr lang="zh-CN" altLang="en-US" sz="2000" dirty="0">
                <a:ea typeface="黑体" pitchFamily="2" charset="-122"/>
              </a:rPr>
              <a:t>个规模为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/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zh-CN" altLang="en-US" sz="2000" dirty="0">
                <a:ea typeface="黑体" pitchFamily="2" charset="-122"/>
              </a:rPr>
              <a:t>的子问题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</a:t>
            </a: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en-US" altLang="zh-CN" sz="2000" i="1" dirty="0">
                <a:ea typeface="黑体" pitchFamily="2" charset="-122"/>
              </a:rPr>
              <a:t>f </a:t>
            </a:r>
            <a:r>
              <a:rPr lang="en-US" altLang="zh-CN" sz="2000" dirty="0">
                <a:ea typeface="黑体" pitchFamily="2" charset="-122"/>
              </a:rPr>
              <a:t>(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时间将</a:t>
            </a:r>
            <a:r>
              <a:rPr lang="en-US" altLang="zh-CN" sz="2000" i="1" dirty="0">
                <a:ea typeface="黑体" pitchFamily="2" charset="-122"/>
              </a:rPr>
              <a:t>k</a:t>
            </a:r>
            <a:r>
              <a:rPr lang="zh-CN" altLang="en-US" sz="2000" dirty="0">
                <a:ea typeface="黑体" pitchFamily="2" charset="-122"/>
              </a:rPr>
              <a:t>个子问题合并为原问题的解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计算时间</a:t>
            </a:r>
            <a:r>
              <a:rPr lang="en-US" altLang="zh-CN" sz="2000" i="1" dirty="0">
                <a:ea typeface="黑体" pitchFamily="2" charset="-122"/>
              </a:rPr>
              <a:t>T </a:t>
            </a:r>
            <a:r>
              <a:rPr lang="en-US" altLang="zh-CN" sz="2000" dirty="0">
                <a:ea typeface="黑体" pitchFamily="2" charset="-122"/>
              </a:rPr>
              <a:t>(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用递推关系表示为：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415824"/>
              </p:ext>
            </p:extLst>
          </p:nvPr>
        </p:nvGraphicFramePr>
        <p:xfrm>
          <a:off x="2843808" y="4725144"/>
          <a:ext cx="36655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3" imgW="2019240" imgH="457200" progId="Equation.DSMT4">
                  <p:embed/>
                </p:oleObj>
              </mc:Choice>
              <mc:Fallback>
                <p:oleObj name="Equation" r:id="rId3" imgW="201924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725144"/>
                        <a:ext cx="366553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分治法的复杂度分析方法 </a:t>
            </a:r>
            <a:r>
              <a:rPr lang="en-US" altLang="zh-CN" dirty="0">
                <a:ea typeface="黑体" pitchFamily="2" charset="-122"/>
              </a:rPr>
              <a:t>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2132856"/>
            <a:ext cx="7958138" cy="3809429"/>
          </a:xfrm>
        </p:spPr>
        <p:txBody>
          <a:bodyPr/>
          <a:lstStyle/>
          <a:p>
            <a:pPr marL="274638" lvl="2" indent="-274638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u"/>
              <a:defRPr/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  <a:cs typeface="+mn-cs"/>
              </a:rPr>
              <a:t>分治法运算时间的</a:t>
            </a:r>
            <a:r>
              <a:rPr lang="zh-CN" altLang="en-US" sz="2200" b="1" dirty="0">
                <a:solidFill>
                  <a:srgbClr val="FF0000"/>
                </a:solidFill>
                <a:ea typeface="黑体" pitchFamily="2" charset="-122"/>
                <a:cs typeface="+mn-cs"/>
              </a:rPr>
              <a:t>通用分治递推式</a:t>
            </a:r>
            <a:r>
              <a:rPr lang="zh-CN" altLang="en-US" sz="2200" dirty="0">
                <a:solidFill>
                  <a:srgbClr val="0000FF"/>
                </a:solidFill>
                <a:ea typeface="黑体" pitchFamily="2" charset="-122"/>
                <a:cs typeface="+mn-cs"/>
              </a:rPr>
              <a:t>：</a:t>
            </a:r>
          </a:p>
          <a:p>
            <a:pPr marL="352425" lvl="2" indent="-169863">
              <a:lnSpc>
                <a:spcPts val="3100"/>
              </a:lnSpc>
              <a:buNone/>
              <a:defRPr/>
            </a:pPr>
            <a:r>
              <a:rPr lang="zh-CN" altLang="en-US" sz="2000" dirty="0"/>
              <a:t>   </a:t>
            </a:r>
            <a:r>
              <a:rPr lang="zh-CN" altLang="en-US" sz="2000" dirty="0">
                <a:ea typeface="黑体" pitchFamily="2" charset="-122"/>
              </a:rPr>
              <a:t>一个规模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zh-CN" altLang="en-US" sz="2000" dirty="0">
                <a:ea typeface="黑体" pitchFamily="2" charset="-122"/>
              </a:rPr>
              <a:t>的问题，每次被分为</a:t>
            </a:r>
            <a:r>
              <a:rPr lang="en-US" altLang="zh-CN" sz="2000" i="1" dirty="0">
                <a:ea typeface="黑体" pitchFamily="2" charset="-122"/>
              </a:rPr>
              <a:t>a</a:t>
            </a:r>
            <a:r>
              <a:rPr lang="zh-CN" altLang="en-US" sz="2000" dirty="0">
                <a:ea typeface="黑体" pitchFamily="2" charset="-122"/>
              </a:rPr>
              <a:t>个子问题，每个子问题规模 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/</a:t>
            </a:r>
            <a:r>
              <a:rPr lang="en-US" altLang="zh-CN" sz="2000" i="1" dirty="0">
                <a:ea typeface="黑体" pitchFamily="2" charset="-122"/>
              </a:rPr>
              <a:t>b</a:t>
            </a:r>
            <a:r>
              <a:rPr lang="zh-CN" altLang="en-US" sz="2000" dirty="0">
                <a:ea typeface="黑体" pitchFamily="2" charset="-122"/>
              </a:rPr>
              <a:t>（为简化分析，假设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=</a:t>
            </a:r>
            <a:r>
              <a:rPr lang="en-US" altLang="zh-CN" sz="2000" i="1" dirty="0" err="1">
                <a:ea typeface="黑体" pitchFamily="2" charset="-122"/>
              </a:rPr>
              <a:t>b</a:t>
            </a:r>
            <a:r>
              <a:rPr lang="en-US" altLang="zh-CN" sz="2000" i="1" baseline="30000" dirty="0" err="1">
                <a:ea typeface="黑体" pitchFamily="2" charset="-122"/>
              </a:rPr>
              <a:t>k</a:t>
            </a:r>
            <a:r>
              <a:rPr lang="zh-CN" altLang="en-US" sz="2000" dirty="0">
                <a:ea typeface="黑体" pitchFamily="2" charset="-122"/>
              </a:rPr>
              <a:t>，</a:t>
            </a:r>
            <a:r>
              <a:rPr lang="en-US" altLang="zh-CN" sz="2000" i="1" dirty="0">
                <a:ea typeface="黑体" pitchFamily="2" charset="-122"/>
              </a:rPr>
              <a:t>k</a:t>
            </a:r>
            <a:r>
              <a:rPr lang="en-US" altLang="zh-CN" sz="2000" dirty="0">
                <a:ea typeface="黑体" pitchFamily="2" charset="-122"/>
              </a:rPr>
              <a:t>=1, 2, 3, ...</a:t>
            </a:r>
            <a:r>
              <a:rPr lang="zh-CN" altLang="en-US" sz="2000" dirty="0">
                <a:ea typeface="黑体" pitchFamily="2" charset="-122"/>
              </a:rPr>
              <a:t>）</a:t>
            </a:r>
            <a:endParaRPr lang="en-US" altLang="zh-CN" sz="2000" dirty="0">
              <a:ea typeface="黑体" pitchFamily="2" charset="-122"/>
            </a:endParaRPr>
          </a:p>
          <a:p>
            <a:pPr lvl="2">
              <a:lnSpc>
                <a:spcPts val="3000"/>
              </a:lnSpc>
              <a:buNone/>
              <a:defRPr/>
            </a:pPr>
            <a:endParaRPr lang="zh-CN" altLang="en-US" sz="2000" dirty="0">
              <a:ea typeface="黑体" pitchFamily="2" charset="-122"/>
            </a:endParaRPr>
          </a:p>
          <a:p>
            <a:pPr lvl="2">
              <a:lnSpc>
                <a:spcPts val="3000"/>
              </a:lnSpc>
              <a:buNone/>
              <a:defRPr/>
            </a:pPr>
            <a:endParaRPr lang="zh-CN" altLang="en-US" sz="2000" dirty="0">
              <a:ea typeface="黑体" pitchFamily="2" charset="-122"/>
            </a:endParaRPr>
          </a:p>
          <a:p>
            <a:pPr marL="182563" lvl="2" indent="-57150">
              <a:lnSpc>
                <a:spcPts val="3000"/>
              </a:lnSpc>
              <a:buNone/>
              <a:defRPr/>
            </a:pPr>
            <a:r>
              <a:rPr lang="zh-CN" altLang="en-US" sz="2000" dirty="0">
                <a:ea typeface="黑体" pitchFamily="2" charset="-122"/>
              </a:rPr>
              <a:t>    </a:t>
            </a:r>
            <a:r>
              <a:rPr lang="en-US" altLang="zh-CN" sz="20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c</a:t>
            </a:r>
            <a:r>
              <a:rPr lang="zh-CN" altLang="en-US" sz="2000" dirty="0">
                <a:ea typeface="黑体" pitchFamily="2" charset="-122"/>
              </a:rPr>
              <a:t>：直接求解子问题（规模为 </a:t>
            </a:r>
            <a:r>
              <a:rPr lang="en-US" altLang="zh-CN" sz="2000" i="1" dirty="0">
                <a:ea typeface="黑体" pitchFamily="2" charset="-122"/>
              </a:rPr>
              <a:t>t</a:t>
            </a:r>
            <a:r>
              <a:rPr lang="en-US" altLang="zh-CN" sz="2000" i="1" baseline="-25000" dirty="0">
                <a:ea typeface="黑体" pitchFamily="2" charset="-122"/>
              </a:rPr>
              <a:t>r </a:t>
            </a:r>
            <a:r>
              <a:rPr lang="zh-CN" altLang="en-US" sz="2000" dirty="0">
                <a:ea typeface="黑体" pitchFamily="2" charset="-122"/>
              </a:rPr>
              <a:t>）时间（常量）</a:t>
            </a:r>
            <a:endParaRPr lang="en-US" altLang="zh-CN" sz="2000" dirty="0">
              <a:ea typeface="黑体" pitchFamily="2" charset="-122"/>
            </a:endParaRPr>
          </a:p>
          <a:p>
            <a:pPr marL="182563" lvl="2" indent="-57150">
              <a:lnSpc>
                <a:spcPts val="3000"/>
              </a:lnSpc>
              <a:buNone/>
              <a:defRPr/>
            </a:pPr>
            <a:r>
              <a:rPr lang="zh-CN" altLang="en-US" sz="2000" dirty="0">
                <a:ea typeface="黑体" pitchFamily="2" charset="-122"/>
              </a:rPr>
              <a:t>    </a:t>
            </a:r>
            <a:r>
              <a:rPr lang="en-US" altLang="zh-CN" sz="20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f </a:t>
            </a:r>
            <a:r>
              <a:rPr lang="en-US" altLang="zh-CN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sz="20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n</a:t>
            </a:r>
            <a:r>
              <a:rPr lang="en-US" altLang="zh-CN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：子问题分解和子问题解合并的时间</a:t>
            </a:r>
          </a:p>
        </p:txBody>
      </p:sp>
      <p:graphicFrame>
        <p:nvGraphicFramePr>
          <p:cNvPr id="593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048117"/>
              </p:ext>
            </p:extLst>
          </p:nvPr>
        </p:nvGraphicFramePr>
        <p:xfrm>
          <a:off x="2184400" y="3471863"/>
          <a:ext cx="38211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3" name="Equation" r:id="rId3" imgW="2095200" imgH="482400" progId="Equation.DSMT4">
                  <p:embed/>
                </p:oleObj>
              </mc:Choice>
              <mc:Fallback>
                <p:oleObj name="Equation" r:id="rId3" imgW="209520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471863"/>
                        <a:ext cx="38211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2205038"/>
            <a:ext cx="6634163" cy="33845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应用背景和动机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分治法的基本思想和一般步骤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分治法的适用条件 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分治法的复杂度分析方法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合并排序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(1)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958138" cy="4267200"/>
          </a:xfrm>
          <a:noFill/>
          <a:ln/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引例：</a:t>
            </a:r>
            <a:r>
              <a:rPr lang="zh-CN" altLang="en-US" sz="22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合并两个有序子列表</a:t>
            </a:r>
            <a:endParaRPr lang="en-US" altLang="zh-CN" sz="220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dirty="0"/>
              <a:t>       {</a:t>
            </a:r>
            <a:r>
              <a:rPr lang="en-US" altLang="zh-CN" sz="2000" dirty="0">
                <a:solidFill>
                  <a:srgbClr val="006600"/>
                </a:solidFill>
              </a:rPr>
              <a:t>179, 285, 351</a:t>
            </a:r>
            <a:r>
              <a:rPr lang="en-US" altLang="zh-CN" sz="2000" dirty="0"/>
              <a:t>}, {</a:t>
            </a:r>
            <a:r>
              <a:rPr lang="en-US" altLang="zh-CN" sz="2000" dirty="0">
                <a:solidFill>
                  <a:srgbClr val="000000"/>
                </a:solidFill>
              </a:rPr>
              <a:t>310, 312, 652, 800</a:t>
            </a:r>
            <a:r>
              <a:rPr lang="en-US" altLang="zh-CN" sz="2000" dirty="0"/>
              <a:t>}</a:t>
            </a:r>
          </a:p>
          <a:p>
            <a:pPr>
              <a:buFont typeface="Wingdings" pitchFamily="2" charset="2"/>
              <a:buNone/>
            </a:pPr>
            <a:r>
              <a:rPr lang="en-US" altLang="zh-CN" sz="2000" dirty="0"/>
              <a:t>       </a:t>
            </a:r>
          </a:p>
          <a:p>
            <a:pPr>
              <a:buFont typeface="Wingdings" pitchFamily="2" charset="2"/>
              <a:buNone/>
            </a:pPr>
            <a:endParaRPr lang="en-US" altLang="zh-CN" sz="2000" dirty="0"/>
          </a:p>
          <a:p>
            <a:pPr>
              <a:buFont typeface="Wingdings" pitchFamily="2" charset="2"/>
              <a:buNone/>
            </a:pPr>
            <a:endParaRPr lang="en-US" altLang="zh-CN" sz="2000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143000" y="3124200"/>
            <a:ext cx="2743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/>
              <a:t>(1) 179&lt;310: {179}</a:t>
            </a:r>
            <a:endParaRPr lang="en-US" altLang="zh-CN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143000" y="3505200"/>
            <a:ext cx="2743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/>
              <a:t>(2) 285&lt;310: {179, 285}</a:t>
            </a:r>
            <a:endParaRPr lang="en-US" altLang="zh-CN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143000" y="38862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/>
              <a:t>(3) 351</a:t>
            </a:r>
            <a:r>
              <a:rPr lang="en-US" altLang="zh-CN" sz="2000" b="1">
                <a:solidFill>
                  <a:schemeClr val="folHlink"/>
                </a:solidFill>
              </a:rPr>
              <a:t>&gt;</a:t>
            </a:r>
            <a:r>
              <a:rPr lang="en-US" altLang="zh-CN" sz="2000"/>
              <a:t>310: {179, 285, 310}</a:t>
            </a:r>
            <a:endParaRPr lang="en-US" altLang="zh-CN" sz="24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143000" y="4953000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/>
              <a:t>(4) 312&lt;351: {179, 285, 310, 312}</a:t>
            </a:r>
            <a:endParaRPr lang="en-US" altLang="zh-CN" sz="2400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143000" y="53340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/>
              <a:t>(5) 652</a:t>
            </a:r>
            <a:r>
              <a:rPr lang="en-US" altLang="zh-CN" sz="2000">
                <a:solidFill>
                  <a:schemeClr val="folHlink"/>
                </a:solidFill>
              </a:rPr>
              <a:t>&gt;</a:t>
            </a:r>
            <a:r>
              <a:rPr lang="en-US" altLang="zh-CN" sz="2000"/>
              <a:t>351: {179, 285, 310, 312, 351, 652}</a:t>
            </a:r>
            <a:endParaRPr lang="en-US" altLang="zh-CN" sz="2400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1447800" y="28194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V="1">
            <a:off x="3200400" y="2819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914400" y="4343400"/>
            <a:ext cx="403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000"/>
              <a:t>       {</a:t>
            </a:r>
            <a:r>
              <a:rPr lang="en-US" altLang="zh-CN" sz="2000">
                <a:solidFill>
                  <a:srgbClr val="006600"/>
                </a:solidFill>
              </a:rPr>
              <a:t>179, 285, 351</a:t>
            </a:r>
            <a:r>
              <a:rPr lang="en-US" altLang="zh-CN" sz="2000"/>
              <a:t>}, {</a:t>
            </a:r>
            <a:r>
              <a:rPr lang="en-US" altLang="zh-CN" sz="2000">
                <a:solidFill>
                  <a:srgbClr val="000000"/>
                </a:solidFill>
              </a:rPr>
              <a:t>310, 312, 652, 800</a:t>
            </a:r>
            <a:r>
              <a:rPr lang="en-US" altLang="zh-CN" sz="2000"/>
              <a:t>}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2514600" y="46482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V="1">
            <a:off x="3733800" y="4648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066800" y="5791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000"/>
              <a:t>{</a:t>
            </a:r>
            <a:r>
              <a:rPr lang="en-US" altLang="zh-CN" sz="2000">
                <a:solidFill>
                  <a:srgbClr val="006600"/>
                </a:solidFill>
              </a:rPr>
              <a:t>179, 285, 351</a:t>
            </a:r>
            <a:r>
              <a:rPr lang="en-US" altLang="zh-CN" sz="2000"/>
              <a:t>}, {</a:t>
            </a:r>
            <a:r>
              <a:rPr lang="en-US" altLang="zh-CN" sz="2000">
                <a:solidFill>
                  <a:srgbClr val="000000"/>
                </a:solidFill>
              </a:rPr>
              <a:t>310, 312, 652,800</a:t>
            </a:r>
            <a:r>
              <a:rPr lang="en-US" altLang="zh-CN" sz="2000"/>
              <a:t>}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4724400" y="6096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utoUpdateAnimBg="0"/>
      <p:bldP spid="25607" grpId="0" autoUpdateAnimBg="0"/>
      <p:bldP spid="25608" grpId="0" autoUpdateAnimBg="0"/>
      <p:bldP spid="25609" grpId="0" autoUpdateAnimBg="0"/>
      <p:bldP spid="25610" grpId="0" autoUpdateAnimBg="0"/>
      <p:bldP spid="25611" grpId="0" animBg="1"/>
      <p:bldP spid="25612" grpId="0" animBg="1"/>
      <p:bldP spid="25613" grpId="0" autoUpdateAnimBg="0"/>
      <p:bldP spid="25614" grpId="0" animBg="1"/>
      <p:bldP spid="25615" grpId="0" animBg="1"/>
      <p:bldP spid="25616" grpId="0" autoUpdateAnimBg="0"/>
      <p:bldP spid="256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(2)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58138" cy="4343400"/>
          </a:xfrm>
          <a:noFill/>
          <a:ln/>
        </p:spPr>
        <p:txBody>
          <a:bodyPr/>
          <a:lstStyle/>
          <a:p>
            <a:pPr>
              <a:lnSpc>
                <a:spcPts val="2800"/>
              </a:lnSpc>
              <a:spcAft>
                <a:spcPts val="0"/>
              </a:spcAft>
            </a:pPr>
            <a:r>
              <a:rPr lang="zh-CN" altLang="en-US" sz="2000" dirty="0">
                <a:ea typeface="黑体" panose="02010609060101010101" pitchFamily="49" charset="-122"/>
              </a:rPr>
              <a:t>合并两个有序子列表能高效地完成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zh-CN" altLang="en-US" sz="2000" dirty="0">
                <a:ea typeface="黑体" panose="02010609060101010101" pitchFamily="49" charset="-122"/>
              </a:rPr>
              <a:t>只包含一个元素的列表是有序的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zh-CN" altLang="en-US" sz="2000" dirty="0">
                <a:solidFill>
                  <a:srgbClr val="0000FF"/>
                </a:solidFill>
                <a:ea typeface="黑体" panose="02010609060101010101" pitchFamily="49" charset="-122"/>
              </a:rPr>
              <a:t>自顶向下</a:t>
            </a:r>
            <a:r>
              <a:rPr lang="zh-CN" altLang="en-US" sz="2000" dirty="0">
                <a:ea typeface="黑体" panose="02010609060101010101" pitchFamily="49" charset="-122"/>
              </a:rPr>
              <a:t>将列表划分为只含一个元素的片段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 marL="0" indent="0">
              <a:lnSpc>
                <a:spcPts val="2800"/>
              </a:lnSpc>
              <a:spcAft>
                <a:spcPts val="0"/>
              </a:spcAft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   </a:t>
            </a:r>
            <a:r>
              <a:rPr lang="zh-CN" altLang="en-US" sz="2000" dirty="0">
                <a:solidFill>
                  <a:srgbClr val="0000FF"/>
                </a:solidFill>
                <a:ea typeface="黑体" panose="02010609060101010101" pitchFamily="49" charset="-122"/>
              </a:rPr>
              <a:t>自底向上</a:t>
            </a:r>
            <a:r>
              <a:rPr lang="zh-CN" altLang="en-US" sz="2000" dirty="0">
                <a:ea typeface="黑体" panose="02010609060101010101" pitchFamily="49" charset="-122"/>
              </a:rPr>
              <a:t>将有序子列表两两合并起来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zh-CN" altLang="en-US" sz="2000" dirty="0">
                <a:ea typeface="黑体" panose="02010609060101010101" pitchFamily="49" charset="-122"/>
              </a:rPr>
              <a:t>将列表</a:t>
            </a:r>
            <a:r>
              <a:rPr lang="en-US" altLang="zh-CN" sz="2000" dirty="0">
                <a:ea typeface="黑体" panose="02010609060101010101" pitchFamily="49" charset="-122"/>
              </a:rPr>
              <a:t>{</a:t>
            </a:r>
            <a:r>
              <a:rPr lang="en-US" altLang="zh-CN" sz="2000" i="1" dirty="0">
                <a:ea typeface="黑体" panose="02010609060101010101" pitchFamily="49" charset="-122"/>
              </a:rPr>
              <a:t>first</a:t>
            </a:r>
            <a:r>
              <a:rPr lang="en-US" altLang="zh-CN" sz="2000" dirty="0">
                <a:ea typeface="黑体" panose="02010609060101010101" pitchFamily="49" charset="-122"/>
              </a:rPr>
              <a:t>, …,</a:t>
            </a:r>
            <a:r>
              <a:rPr lang="en-US" altLang="zh-CN" sz="2000" i="1" dirty="0">
                <a:ea typeface="黑体" panose="02010609060101010101" pitchFamily="49" charset="-122"/>
              </a:rPr>
              <a:t> last</a:t>
            </a:r>
            <a:r>
              <a:rPr lang="en-US" altLang="zh-CN" sz="2000" dirty="0">
                <a:ea typeface="黑体" panose="02010609060101010101" pitchFamily="49" charset="-122"/>
              </a:rPr>
              <a:t>}</a:t>
            </a:r>
            <a:r>
              <a:rPr lang="zh-CN" altLang="en-US" sz="2000" dirty="0">
                <a:ea typeface="黑体" panose="02010609060101010101" pitchFamily="49" charset="-122"/>
              </a:rPr>
              <a:t>中两个有序子列表合并的递归思想：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 marL="0" indent="0">
              <a:lnSpc>
                <a:spcPts val="2800"/>
              </a:lnSpc>
              <a:spcAft>
                <a:spcPts val="0"/>
              </a:spcAft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 - </a:t>
            </a:r>
            <a:r>
              <a:rPr lang="zh-CN" altLang="en-US" sz="2000" dirty="0">
                <a:ea typeface="黑体" panose="02010609060101010101" pitchFamily="49" charset="-122"/>
              </a:rPr>
              <a:t>若</a:t>
            </a:r>
            <a:r>
              <a:rPr lang="en-US" altLang="zh-CN" sz="2000" i="1" dirty="0">
                <a:ea typeface="黑体" panose="02010609060101010101" pitchFamily="49" charset="-122"/>
              </a:rPr>
              <a:t>first</a:t>
            </a:r>
            <a:r>
              <a:rPr lang="zh-CN" altLang="en-US" sz="2000" dirty="0">
                <a:ea typeface="黑体" panose="02010609060101010101" pitchFamily="49" charset="-122"/>
              </a:rPr>
              <a:t>小于</a:t>
            </a:r>
            <a:r>
              <a:rPr lang="en-US" altLang="zh-CN" sz="2000" i="1" dirty="0">
                <a:ea typeface="黑体" panose="02010609060101010101" pitchFamily="49" charset="-122"/>
              </a:rPr>
              <a:t>last</a:t>
            </a:r>
            <a:r>
              <a:rPr lang="zh-CN" altLang="en-US" sz="2000" dirty="0">
                <a:ea typeface="黑体" panose="02010609060101010101" pitchFamily="49" charset="-122"/>
              </a:rPr>
              <a:t>，则将其从中间位置划分为两个子列表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 marL="0" indent="0">
              <a:lnSpc>
                <a:spcPts val="2800"/>
              </a:lnSpc>
              <a:spcAft>
                <a:spcPts val="0"/>
              </a:spcAft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 - </a:t>
            </a:r>
            <a:r>
              <a:rPr lang="zh-CN" altLang="en-US" sz="2000" dirty="0">
                <a:ea typeface="黑体" panose="02010609060101010101" pitchFamily="49" charset="-122"/>
              </a:rPr>
              <a:t>当</a:t>
            </a:r>
            <a:r>
              <a:rPr lang="en-US" altLang="zh-CN" sz="2000" i="1" dirty="0">
                <a:ea typeface="黑体" panose="02010609060101010101" pitchFamily="49" charset="-122"/>
              </a:rPr>
              <a:t>first</a:t>
            </a:r>
            <a:r>
              <a:rPr lang="en-US" altLang="zh-CN" sz="2000" dirty="0">
                <a:ea typeface="黑体" panose="02010609060101010101" pitchFamily="49" charset="-122"/>
              </a:rPr>
              <a:t>=</a:t>
            </a:r>
            <a:r>
              <a:rPr lang="en-US" altLang="zh-CN" sz="2000" i="1" dirty="0">
                <a:ea typeface="黑体" panose="02010609060101010101" pitchFamily="49" charset="-122"/>
              </a:rPr>
              <a:t>last</a:t>
            </a:r>
            <a:r>
              <a:rPr lang="zh-CN" altLang="en-US" sz="2000" dirty="0">
                <a:ea typeface="黑体" panose="02010609060101010101" pitchFamily="49" charset="-122"/>
              </a:rPr>
              <a:t>时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zh-CN" altLang="en-US" sz="2000" dirty="0">
                <a:ea typeface="黑体" panose="02010609060101010101" pitchFamily="49" charset="-122"/>
              </a:rPr>
              <a:t>子列表中只含一个元素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 marL="0" indent="0">
              <a:lnSpc>
                <a:spcPts val="2800"/>
              </a:lnSpc>
              <a:spcAft>
                <a:spcPts val="0"/>
              </a:spcAft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 - </a:t>
            </a:r>
            <a:r>
              <a:rPr lang="zh-CN" altLang="en-US" sz="2000" dirty="0">
                <a:ea typeface="黑体" panose="02010609060101010101" pitchFamily="49" charset="-122"/>
              </a:rPr>
              <a:t>将子列表合并起来，大小分别为</a:t>
            </a:r>
            <a:r>
              <a:rPr lang="en-US" altLang="zh-CN" sz="2000" dirty="0">
                <a:ea typeface="黑体" panose="02010609060101010101" pitchFamily="49" charset="-122"/>
              </a:rPr>
              <a:t>1</a:t>
            </a:r>
            <a:r>
              <a:rPr lang="zh-CN" altLang="en-US" sz="2000" dirty="0">
                <a:ea typeface="黑体" panose="02010609060101010101" pitchFamily="49" charset="-122"/>
              </a:rPr>
              <a:t>、</a:t>
            </a:r>
            <a:r>
              <a:rPr lang="en-US" altLang="zh-CN" sz="2000" dirty="0">
                <a:ea typeface="黑体" panose="02010609060101010101" pitchFamily="49" charset="-122"/>
              </a:rPr>
              <a:t>2</a:t>
            </a:r>
            <a:r>
              <a:rPr lang="zh-CN" altLang="en-US" sz="2000" dirty="0">
                <a:ea typeface="黑体" panose="02010609060101010101" pitchFamily="49" charset="-122"/>
              </a:rPr>
              <a:t>、</a:t>
            </a:r>
            <a:r>
              <a:rPr lang="en-US" altLang="zh-CN" sz="2000" dirty="0">
                <a:ea typeface="黑体" panose="02010609060101010101" pitchFamily="49" charset="-122"/>
              </a:rPr>
              <a:t>4</a:t>
            </a:r>
            <a:r>
              <a:rPr lang="zh-CN" altLang="en-US" sz="2000" dirty="0">
                <a:ea typeface="黑体" panose="02010609060101010101" pitchFamily="49" charset="-122"/>
              </a:rPr>
              <a:t>、</a:t>
            </a:r>
            <a:r>
              <a:rPr lang="en-US" altLang="zh-CN" sz="2000" dirty="0">
                <a:ea typeface="黑体" panose="02010609060101010101" pitchFamily="49" charset="-122"/>
              </a:rPr>
              <a:t> …,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(3)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9632" y="2060848"/>
            <a:ext cx="7454082" cy="4419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lIns="72000" rIns="0"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200" b="1" dirty="0">
                <a:solidFill>
                  <a:srgbClr val="0000FF"/>
                </a:solidFill>
                <a:ea typeface="黑体" panose="02010609060101010101" pitchFamily="49" charset="-122"/>
              </a:rPr>
              <a:t>算法</a:t>
            </a:r>
            <a:r>
              <a:rPr lang="en-US" altLang="zh-CN" sz="2200" u="sng" dirty="0" err="1">
                <a:solidFill>
                  <a:srgbClr val="000000"/>
                </a:solidFill>
                <a:ea typeface="黑体" panose="02010609060101010101" pitchFamily="49" charset="-122"/>
              </a:rPr>
              <a:t>MergeSort</a:t>
            </a:r>
            <a:r>
              <a:rPr lang="en-US" altLang="zh-CN" sz="2200" u="sng" dirty="0">
                <a:solidFill>
                  <a:srgbClr val="0000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200" i="1" u="sng" dirty="0">
                <a:solidFill>
                  <a:srgbClr val="000000"/>
                </a:solidFill>
                <a:ea typeface="黑体" panose="02010609060101010101" pitchFamily="49" charset="-122"/>
              </a:rPr>
              <a:t>list</a:t>
            </a:r>
            <a:r>
              <a:rPr lang="en-US" altLang="zh-CN" sz="2200" u="sng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u="sng" dirty="0">
                <a:solidFill>
                  <a:srgbClr val="000000"/>
                </a:solidFill>
                <a:ea typeface="黑体" panose="02010609060101010101" pitchFamily="49" charset="-122"/>
              </a:rPr>
              <a:t>first</a:t>
            </a:r>
            <a:r>
              <a:rPr lang="en-US" altLang="zh-CN" sz="2200" u="sng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u="sng" dirty="0">
                <a:solidFill>
                  <a:srgbClr val="000000"/>
                </a:solidFill>
                <a:ea typeface="黑体" panose="02010609060101010101" pitchFamily="49" charset="-122"/>
              </a:rPr>
              <a:t>last</a:t>
            </a:r>
            <a:r>
              <a:rPr lang="en-US" altLang="zh-CN" sz="2200" u="sng" dirty="0">
                <a:solidFill>
                  <a:srgbClr val="000000"/>
                </a:solidFill>
                <a:ea typeface="黑体" panose="02010609060101010101" pitchFamily="49" charset="-122"/>
              </a:rPr>
              <a:t>)</a:t>
            </a:r>
          </a:p>
          <a:p>
            <a:pPr>
              <a:lnSpc>
                <a:spcPts val="1000"/>
              </a:lnSpc>
              <a:spcBef>
                <a:spcPct val="0"/>
              </a:spcBef>
              <a:buClrTx/>
              <a:buFontTx/>
              <a:buNone/>
            </a:pPr>
            <a:endParaRPr lang="en-US" altLang="zh-CN" sz="2200" dirty="0">
              <a:solidFill>
                <a:srgbClr val="000000"/>
              </a:solidFill>
              <a:ea typeface="黑体" panose="02010609060101010101" pitchFamily="49" charset="-122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if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first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&lt;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last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middle</a:t>
            </a:r>
            <a:r>
              <a:rPr kumimoji="0"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 ← 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first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 +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last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)/2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2200" dirty="0" err="1">
                <a:solidFill>
                  <a:srgbClr val="000000"/>
                </a:solidFill>
                <a:ea typeface="黑体" panose="02010609060101010101" pitchFamily="49" charset="-122"/>
              </a:rPr>
              <a:t>MergeSort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list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first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middle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  MergeSort(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list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middle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+1,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last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2200" dirty="0" err="1">
                <a:solidFill>
                  <a:srgbClr val="000000"/>
                </a:solidFill>
                <a:ea typeface="黑体" panose="02010609060101010101" pitchFamily="49" charset="-122"/>
              </a:rPr>
              <a:t>MergeLists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list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first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middle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middle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+1, </a:t>
            </a:r>
            <a:r>
              <a:rPr lang="en-US" altLang="zh-CN" sz="2200" i="1" dirty="0">
                <a:solidFill>
                  <a:srgbClr val="000000"/>
                </a:solidFill>
                <a:ea typeface="黑体" panose="02010609060101010101" pitchFamily="49" charset="-122"/>
              </a:rPr>
              <a:t>last</a:t>
            </a: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200" dirty="0">
                <a:solidFill>
                  <a:srgbClr val="000000"/>
                </a:solidFill>
                <a:ea typeface="黑体" panose="02010609060101010101" pitchFamily="49" charset="-122"/>
              </a:rPr>
              <a:t>end if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zh-CN" sz="2200" dirty="0">
              <a:solidFill>
                <a:srgbClr val="000000"/>
              </a:solidFill>
              <a:ea typeface="黑体" panose="02010609060101010101" pitchFamily="49" charset="-122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292036" y="2708920"/>
            <a:ext cx="944260" cy="381000"/>
          </a:xfrm>
          <a:prstGeom prst="wedgeRoundRectCallout">
            <a:avLst>
              <a:gd name="adj1" fmla="val -177399"/>
              <a:gd name="adj2" fmla="val 17619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bIns="82800"/>
          <a:lstStyle/>
          <a:p>
            <a:pPr algn="ctr"/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递归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5940540" y="3239653"/>
            <a:ext cx="1070604" cy="304800"/>
            <a:chOff x="3696" y="2263"/>
            <a:chExt cx="720" cy="192"/>
          </a:xfrm>
        </p:grpSpPr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3696" y="2400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zh-CN" altLang="en-US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4176" y="2263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 dirty="0">
                  <a:latin typeface="+mn-lt"/>
                  <a:ea typeface="黑体" panose="02010609060101010101" pitchFamily="49" charset="-122"/>
                </a:rPr>
                <a:t>A</a:t>
              </a:r>
            </a:p>
          </p:txBody>
        </p:sp>
      </p:grpSp>
      <p:grpSp>
        <p:nvGrpSpPr>
          <p:cNvPr id="27657" name="Group 9"/>
          <p:cNvGrpSpPr>
            <a:grpSpLocks/>
          </p:cNvGrpSpPr>
          <p:nvPr/>
        </p:nvGrpSpPr>
        <p:grpSpPr bwMode="auto">
          <a:xfrm>
            <a:off x="5940540" y="3677843"/>
            <a:ext cx="1070604" cy="304800"/>
            <a:chOff x="3696" y="2496"/>
            <a:chExt cx="720" cy="192"/>
          </a:xfrm>
        </p:grpSpPr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3696" y="2592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zh-CN" altLang="en-US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4176" y="24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>
                  <a:latin typeface="+mn-lt"/>
                  <a:ea typeface="黑体" panose="02010609060101010101" pitchFamily="49" charset="-122"/>
                </a:rPr>
                <a:t>B</a:t>
              </a:r>
            </a:p>
          </p:txBody>
        </p:sp>
      </p:grp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3559201" y="5157192"/>
            <a:ext cx="2854944" cy="1066800"/>
          </a:xfrm>
          <a:prstGeom prst="cloudCallout">
            <a:avLst>
              <a:gd name="adj1" fmla="val -40935"/>
              <a:gd name="adj2" fmla="val -9226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en-US" altLang="zh-CN" sz="2000" dirty="0" err="1">
                <a:latin typeface="+mn-lt"/>
                <a:ea typeface="黑体" panose="02010609060101010101" pitchFamily="49" charset="-122"/>
              </a:rPr>
              <a:t>MergeLists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什么时候首次执行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 autoUpdateAnimBg="0"/>
      <p:bldP spid="2766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(4)</a:t>
            </a:r>
          </a:p>
        </p:txBody>
      </p:sp>
      <p:sp>
        <p:nvSpPr>
          <p:cNvPr id="2869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809624" y="2057400"/>
            <a:ext cx="8298879" cy="43434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示例：</a:t>
            </a:r>
            <a:r>
              <a:rPr lang="zh-CN" altLang="en-US" sz="2000" dirty="0">
                <a:ea typeface="黑体" panose="02010609060101010101" pitchFamily="49" charset="-122"/>
              </a:rPr>
              <a:t>列给定表</a:t>
            </a:r>
            <a:r>
              <a:rPr lang="en-US" altLang="zh-CN" sz="2000" dirty="0">
                <a:ea typeface="黑体" panose="02010609060101010101" pitchFamily="49" charset="-122"/>
              </a:rPr>
              <a:t>{310, 285, 179, 254, 351, 423, 861, 139, 450, 520}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1447800" y="2590800"/>
            <a:ext cx="2819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将列表从中间划分为两个子列表</a:t>
            </a:r>
            <a:endParaRPr lang="en-US" altLang="zh-CN" sz="20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1066800" y="2971800"/>
            <a:ext cx="556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000">
                <a:latin typeface="+mn-lt"/>
                <a:ea typeface="黑体" panose="02010609060101010101" pitchFamily="49" charset="-122"/>
              </a:rPr>
              <a:t>310   285   179   254   351   423   861   254   450   520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3810000" y="29718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667000" y="29718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2133600" y="29718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1524000" y="29718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1104900" y="3471862"/>
            <a:ext cx="228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合并两个有序子列表</a:t>
            </a:r>
            <a:endParaRPr lang="en-US" altLang="zh-CN" sz="20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1143000" y="3810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(1) A={310}, B={285}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1447800" y="41910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C={285, 310}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1143000" y="4724400"/>
            <a:ext cx="327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(2) A={285, 310}, B={179}</a:t>
            </a:r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 flipV="1">
            <a:off x="2209800" y="50292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1447800" y="53340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C={179}</a:t>
            </a:r>
          </a:p>
        </p:txBody>
      </p:sp>
      <p:sp>
        <p:nvSpPr>
          <p:cNvPr id="28710" name="AutoShape 38"/>
          <p:cNvSpPr>
            <a:spLocks noChangeArrowheads="1"/>
          </p:cNvSpPr>
          <p:nvPr/>
        </p:nvSpPr>
        <p:spPr bwMode="auto">
          <a:xfrm>
            <a:off x="2819400" y="5410200"/>
            <a:ext cx="609600" cy="3048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3429000" y="53340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C={179, 285, 310}</a:t>
            </a:r>
          </a:p>
        </p:txBody>
      </p:sp>
      <p:sp>
        <p:nvSpPr>
          <p:cNvPr id="28712" name="AutoShape 40"/>
          <p:cNvSpPr>
            <a:spLocks noChangeArrowheads="1"/>
          </p:cNvSpPr>
          <p:nvPr/>
        </p:nvSpPr>
        <p:spPr bwMode="auto">
          <a:xfrm>
            <a:off x="4800600" y="4343400"/>
            <a:ext cx="3083768" cy="762000"/>
          </a:xfrm>
          <a:prstGeom prst="wedgeRoundRectCallout">
            <a:avLst>
              <a:gd name="adj1" fmla="val -50199"/>
              <a:gd name="adj2" fmla="val 78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ts val="200"/>
              </a:spcBef>
              <a:buFontTx/>
              <a:buChar char="-"/>
            </a:pP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当列表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B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中已无元素</a:t>
            </a:r>
          </a:p>
          <a:p>
            <a:pPr>
              <a:spcBef>
                <a:spcPts val="200"/>
              </a:spcBef>
              <a:buFontTx/>
              <a:buChar char="-"/>
            </a:pP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 将剩余元素放到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C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的末尾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3733800" y="5943600"/>
            <a:ext cx="3646512" cy="533400"/>
          </a:xfrm>
          <a:prstGeom prst="cloudCallout">
            <a:avLst>
              <a:gd name="adj1" fmla="val -75134"/>
              <a:gd name="adj2" fmla="val -12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下一步执行什么操作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8" grpId="0" animBg="1"/>
      <p:bldP spid="28699" grpId="0" animBg="1"/>
      <p:bldP spid="28700" grpId="0" animBg="1"/>
      <p:bldP spid="28701" grpId="0" animBg="1"/>
      <p:bldP spid="28702" grpId="0" autoUpdateAnimBg="0"/>
      <p:bldP spid="28703" grpId="0" autoUpdateAnimBg="0"/>
      <p:bldP spid="28705" grpId="0" autoUpdateAnimBg="0"/>
      <p:bldP spid="28706" grpId="0" autoUpdateAnimBg="0"/>
      <p:bldP spid="28707" grpId="0" animBg="1"/>
      <p:bldP spid="28708" grpId="0" animBg="1"/>
      <p:bldP spid="28709" grpId="0" autoUpdateAnimBg="0"/>
      <p:bldP spid="28710" grpId="0" animBg="1"/>
      <p:bldP spid="28711" grpId="0" autoUpdateAnimBg="0"/>
      <p:bldP spid="28712" grpId="0" animBg="1" autoUpdateAnimBg="0"/>
      <p:bldP spid="2871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2204864"/>
            <a:ext cx="6100763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应用背景和动机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分治法的基本思想和一般步骤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分治法的适用条件 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分治法的复杂度分析方法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合并排序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(5)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914401" y="2057400"/>
            <a:ext cx="993304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划分：</a:t>
            </a:r>
            <a:endParaRPr lang="en-US" altLang="zh-CN" sz="20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135441" y="2438400"/>
            <a:ext cx="5380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310   285   179   254   351   423   861   139   450   520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3769634" y="24384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672054" y="24384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123728" y="24384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526843" y="2438400"/>
            <a:ext cx="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203848" y="2438400"/>
            <a:ext cx="0" cy="38100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889425" y="2924174"/>
            <a:ext cx="109176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合并：</a:t>
            </a:r>
            <a:endParaRPr lang="en-US" altLang="zh-CN" sz="20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889425" y="3228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(3) A={254}, B={351}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194225" y="3609975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C={254, 351}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3657600" y="3581400"/>
            <a:ext cx="2786608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之前的结果</a:t>
            </a:r>
            <a:r>
              <a:rPr lang="en-US" altLang="zh-CN" sz="1800" dirty="0">
                <a:latin typeface="+mn-lt"/>
                <a:ea typeface="黑体" panose="02010609060101010101" pitchFamily="49" charset="-122"/>
              </a:rPr>
              <a:t> {179, 285, 310}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914400" y="40386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(4) A={179, 285, 310}, B={254, 351}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V="1">
            <a:off x="1981200" y="43434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V="1">
            <a:off x="4038600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715000" y="41910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C={179}</a:t>
            </a:r>
          </a:p>
        </p:txBody>
      </p:sp>
      <p:sp>
        <p:nvSpPr>
          <p:cNvPr id="29717" name="AutoShape 21"/>
          <p:cNvSpPr>
            <a:spLocks noChangeArrowheads="1"/>
          </p:cNvSpPr>
          <p:nvPr/>
        </p:nvSpPr>
        <p:spPr bwMode="auto">
          <a:xfrm>
            <a:off x="5029200" y="4267200"/>
            <a:ext cx="609600" cy="3048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295400" y="44958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A={179, 285, 310}, B={254, 351}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 flipV="1">
            <a:off x="2514600" y="48006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21" name="AutoShape 25"/>
          <p:cNvSpPr>
            <a:spLocks noChangeArrowheads="1"/>
          </p:cNvSpPr>
          <p:nvPr/>
        </p:nvSpPr>
        <p:spPr bwMode="auto">
          <a:xfrm>
            <a:off x="5029200" y="4724400"/>
            <a:ext cx="609600" cy="3048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638800" y="46482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C={179, 254}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1295400" y="49530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A={179, 285, 310}, B={254, 351}</a:t>
            </a:r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 flipV="1">
            <a:off x="2514600" y="52578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 flipV="1">
            <a:off x="4572000" y="5257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26" name="AutoShape 30"/>
          <p:cNvSpPr>
            <a:spLocks noChangeArrowheads="1"/>
          </p:cNvSpPr>
          <p:nvPr/>
        </p:nvSpPr>
        <p:spPr bwMode="auto">
          <a:xfrm>
            <a:off x="5029200" y="5105400"/>
            <a:ext cx="609600" cy="3048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638800" y="51054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C={179, 254, 285}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295400" y="54102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A={179, 285, 310}, B={254, 351}</a:t>
            </a:r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3048000" y="57150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V="1">
            <a:off x="4572000" y="5715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31" name="AutoShape 35"/>
          <p:cNvSpPr>
            <a:spLocks noChangeArrowheads="1"/>
          </p:cNvSpPr>
          <p:nvPr/>
        </p:nvSpPr>
        <p:spPr bwMode="auto">
          <a:xfrm>
            <a:off x="5029200" y="5562600"/>
            <a:ext cx="609600" cy="3048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5638800" y="55626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C={179, 254, 285, 310}</a:t>
            </a: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1295400" y="5867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A={179, 285, 310}, B={254, 351}</a:t>
            </a:r>
          </a:p>
        </p:txBody>
      </p:sp>
      <p:sp>
        <p:nvSpPr>
          <p:cNvPr id="29734" name="AutoShape 38"/>
          <p:cNvSpPr>
            <a:spLocks noChangeArrowheads="1"/>
          </p:cNvSpPr>
          <p:nvPr/>
        </p:nvSpPr>
        <p:spPr bwMode="auto">
          <a:xfrm>
            <a:off x="5029200" y="6019800"/>
            <a:ext cx="609600" cy="3048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 flipV="1">
            <a:off x="4572000" y="6172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/>
          <a:lstStyle/>
          <a:p>
            <a:endParaRPr lang="zh-CN" altLang="en-US" sz="200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5638800" y="59436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>
                <a:latin typeface="+mn-lt"/>
                <a:ea typeface="黑体" panose="02010609060101010101" pitchFamily="49" charset="-122"/>
              </a:rPr>
              <a:t> C={179, 254, 285, 310, 351}</a:t>
            </a:r>
          </a:p>
        </p:txBody>
      </p:sp>
      <p:sp>
        <p:nvSpPr>
          <p:cNvPr id="29737" name="AutoShape 41"/>
          <p:cNvSpPr>
            <a:spLocks noChangeArrowheads="1"/>
          </p:cNvSpPr>
          <p:nvPr/>
        </p:nvSpPr>
        <p:spPr bwMode="auto">
          <a:xfrm>
            <a:off x="1676404" y="6388372"/>
            <a:ext cx="1887481" cy="344760"/>
          </a:xfrm>
          <a:prstGeom prst="wedgeRoundRectCallout">
            <a:avLst>
              <a:gd name="adj1" fmla="val -56466"/>
              <a:gd name="adj2" fmla="val -8795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/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列表</a:t>
            </a:r>
            <a:r>
              <a:rPr lang="en-US" altLang="zh-CN" sz="1800" dirty="0">
                <a:latin typeface="+mn-lt"/>
                <a:ea typeface="黑体" panose="02010609060101010101" pitchFamily="49" charset="-122"/>
              </a:rPr>
              <a:t>A</a:t>
            </a:r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中已无元素</a:t>
            </a:r>
            <a:endParaRPr lang="en-US" altLang="zh-CN" sz="1800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80B8772-52E6-4B5E-85DA-A9344A6F32C1}"/>
              </a:ext>
            </a:extLst>
          </p:cNvPr>
          <p:cNvSpPr/>
          <p:nvPr/>
        </p:nvSpPr>
        <p:spPr>
          <a:xfrm>
            <a:off x="6697732" y="2301436"/>
            <a:ext cx="2301736" cy="1288173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txBody>
          <a:bodyPr wrap="square" lIns="72000" rIns="0">
            <a:spAutoFit/>
          </a:bodyPr>
          <a:lstStyle/>
          <a:p>
            <a:pPr>
              <a:lnSpc>
                <a:spcPts val="2280"/>
              </a:lnSpc>
              <a:spcAft>
                <a:spcPts val="300"/>
              </a:spcAft>
              <a:buFontTx/>
              <a:buChar char="•"/>
            </a:pPr>
            <a:r>
              <a:rPr lang="en-US" altLang="zh-CN" sz="1800" dirty="0">
                <a:ea typeface="黑体" panose="02010609060101010101" pitchFamily="49" charset="-122"/>
              </a:rPr>
              <a:t> </a:t>
            </a:r>
            <a:r>
              <a:rPr lang="zh-CN" altLang="en-US" sz="1800" dirty="0">
                <a:ea typeface="黑体" panose="02010609060101010101" pitchFamily="49" charset="-122"/>
              </a:rPr>
              <a:t>一个隐含二叉树所表示的一系列递归调用</a:t>
            </a:r>
          </a:p>
          <a:p>
            <a:pPr>
              <a:lnSpc>
                <a:spcPts val="2280"/>
              </a:lnSpc>
              <a:spcAft>
                <a:spcPts val="300"/>
              </a:spcAft>
              <a:buFontTx/>
              <a:buChar char="•"/>
            </a:pPr>
            <a:r>
              <a:rPr lang="zh-CN" altLang="en-US" sz="1800" dirty="0">
                <a:ea typeface="黑体" panose="02010609060101010101" pitchFamily="49" charset="-122"/>
              </a:rPr>
              <a:t> 栈存储每次调用过程的局部数据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 animBg="1"/>
      <p:bldP spid="29712" grpId="0" animBg="1" autoUpdateAnimBg="0"/>
      <p:bldP spid="29713" grpId="0" autoUpdateAnimBg="0"/>
      <p:bldP spid="29714" grpId="0" animBg="1"/>
      <p:bldP spid="29715" grpId="0" animBg="1"/>
      <p:bldP spid="29716" grpId="0" autoUpdateAnimBg="0"/>
      <p:bldP spid="29717" grpId="0" animBg="1"/>
      <p:bldP spid="29718" grpId="0" autoUpdateAnimBg="0"/>
      <p:bldP spid="29719" grpId="0" animBg="1"/>
      <p:bldP spid="29720" grpId="0" animBg="1"/>
      <p:bldP spid="29721" grpId="0" animBg="1"/>
      <p:bldP spid="29722" grpId="0" autoUpdateAnimBg="0"/>
      <p:bldP spid="29723" grpId="0" autoUpdateAnimBg="0"/>
      <p:bldP spid="29724" grpId="0" animBg="1"/>
      <p:bldP spid="29725" grpId="0" animBg="1"/>
      <p:bldP spid="29726" grpId="0" animBg="1"/>
      <p:bldP spid="29727" grpId="0" autoUpdateAnimBg="0"/>
      <p:bldP spid="29728" grpId="0" autoUpdateAnimBg="0"/>
      <p:bldP spid="29729" grpId="0" animBg="1"/>
      <p:bldP spid="29730" grpId="0" animBg="1"/>
      <p:bldP spid="29731" grpId="0" animBg="1"/>
      <p:bldP spid="29732" grpId="0" autoUpdateAnimBg="0"/>
      <p:bldP spid="29733" grpId="0" autoUpdateAnimBg="0"/>
      <p:bldP spid="29734" grpId="0" animBg="1"/>
      <p:bldP spid="29735" grpId="0" animBg="1"/>
      <p:bldP spid="29736" grpId="0" autoUpdateAnimBg="0"/>
      <p:bldP spid="2973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(6)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958138" cy="44196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u="sng" dirty="0" err="1">
                <a:ea typeface="黑体" panose="02010609060101010101" pitchFamily="49" charset="-122"/>
              </a:rPr>
              <a:t>MergeLists</a:t>
            </a:r>
            <a:r>
              <a:rPr lang="en-US" altLang="zh-CN" sz="2000" u="sng" dirty="0">
                <a:ea typeface="黑体" panose="02010609060101010101" pitchFamily="49" charset="-122"/>
              </a:rPr>
              <a:t>(</a:t>
            </a:r>
            <a:r>
              <a:rPr lang="en-US" altLang="zh-CN" sz="2000" i="1" u="sng" dirty="0">
                <a:ea typeface="黑体" panose="02010609060101010101" pitchFamily="49" charset="-122"/>
              </a:rPr>
              <a:t>list</a:t>
            </a:r>
            <a:r>
              <a:rPr lang="en-US" altLang="zh-CN" sz="2000" u="sng" dirty="0">
                <a:ea typeface="黑体" panose="02010609060101010101" pitchFamily="49" charset="-122"/>
              </a:rPr>
              <a:t>, </a:t>
            </a:r>
            <a:r>
              <a:rPr lang="en-US" altLang="zh-CN" sz="2000" i="1" u="sng" dirty="0">
                <a:ea typeface="黑体" panose="02010609060101010101" pitchFamily="49" charset="-122"/>
              </a:rPr>
              <a:t>start</a:t>
            </a:r>
            <a:r>
              <a:rPr lang="en-US" altLang="zh-CN" sz="2000" u="sng" dirty="0">
                <a:ea typeface="黑体" panose="02010609060101010101" pitchFamily="49" charset="-122"/>
              </a:rPr>
              <a:t>1, </a:t>
            </a:r>
            <a:r>
              <a:rPr lang="en-US" altLang="zh-CN" sz="2000" i="1" u="sng" dirty="0">
                <a:ea typeface="黑体" panose="02010609060101010101" pitchFamily="49" charset="-122"/>
              </a:rPr>
              <a:t>end</a:t>
            </a:r>
            <a:r>
              <a:rPr lang="en-US" altLang="zh-CN" sz="2000" u="sng" dirty="0">
                <a:ea typeface="黑体" panose="02010609060101010101" pitchFamily="49" charset="-122"/>
              </a:rPr>
              <a:t>1, </a:t>
            </a:r>
            <a:r>
              <a:rPr lang="en-US" altLang="zh-CN" sz="2000" i="1" u="sng" dirty="0">
                <a:ea typeface="黑体" panose="02010609060101010101" pitchFamily="49" charset="-122"/>
              </a:rPr>
              <a:t>start</a:t>
            </a:r>
            <a:r>
              <a:rPr lang="en-US" altLang="zh-CN" sz="2000" u="sng" dirty="0">
                <a:ea typeface="黑体" panose="02010609060101010101" pitchFamily="49" charset="-122"/>
              </a:rPr>
              <a:t>2, </a:t>
            </a:r>
            <a:r>
              <a:rPr lang="en-US" altLang="zh-CN" sz="2000" i="1" u="sng" dirty="0">
                <a:ea typeface="黑体" panose="02010609060101010101" pitchFamily="49" charset="-122"/>
              </a:rPr>
              <a:t>end</a:t>
            </a:r>
            <a:r>
              <a:rPr lang="en-US" altLang="zh-CN" sz="2000" u="sng" dirty="0">
                <a:ea typeface="黑体" panose="02010609060101010101" pitchFamily="49" charset="-122"/>
              </a:rPr>
              <a:t>2)</a:t>
            </a:r>
          </a:p>
          <a:p>
            <a:pPr>
              <a:buFont typeface="Wingdings" pitchFamily="2" charset="2"/>
              <a:buNone/>
            </a:pPr>
            <a:r>
              <a:rPr lang="en-US" altLang="zh-CN" sz="1800" dirty="0">
                <a:ea typeface="黑体" panose="02010609060101010101" pitchFamily="49" charset="-122"/>
              </a:rPr>
              <a:t>       (1) 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014736" y="2564904"/>
            <a:ext cx="5471120" cy="31424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1,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finalStart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1,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finalEnd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</a:t>
            </a:r>
          </a:p>
          <a:p>
            <a:pPr>
              <a:lnSpc>
                <a:spcPct val="30000"/>
              </a:lnSpc>
            </a:pPr>
            <a:endParaRPr lang="en-US" altLang="zh-CN" sz="16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while (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1≤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1) and (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2≤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2) do</a:t>
            </a:r>
          </a:p>
          <a:p>
            <a:pPr>
              <a:lnSpc>
                <a:spcPct val="35000"/>
              </a:lnSpc>
            </a:pPr>
            <a:endParaRPr lang="en-US" altLang="zh-CN" sz="16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if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1] &lt;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2] then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result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16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1]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1+1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else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result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16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2]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2+1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end if</a:t>
            </a:r>
          </a:p>
          <a:p>
            <a:pPr>
              <a:lnSpc>
                <a:spcPct val="30000"/>
              </a:lnSpc>
            </a:pPr>
            <a:endParaRPr lang="en-US" altLang="zh-CN" sz="16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kumimoji="0"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16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+1</a:t>
            </a:r>
          </a:p>
          <a:p>
            <a:pPr>
              <a:lnSpc>
                <a:spcPct val="30000"/>
              </a:lnSpc>
            </a:pPr>
            <a:endParaRPr lang="en-US" altLang="zh-CN" sz="1600" dirty="0">
              <a:solidFill>
                <a:srgbClr val="000000"/>
              </a:solidFill>
              <a:latin typeface="+mn-lt"/>
              <a:ea typeface="黑体" panose="02010609060101010101" pitchFamily="49" charset="-122"/>
            </a:endParaRPr>
          </a:p>
          <a:p>
            <a:r>
              <a:rPr lang="en-US" altLang="zh-CN" sz="16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 while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860032" y="3685034"/>
            <a:ext cx="1224136" cy="762000"/>
          </a:xfrm>
          <a:prstGeom prst="wedgeRoundRectCallout">
            <a:avLst>
              <a:gd name="adj1" fmla="val -56398"/>
              <a:gd name="adj2" fmla="val -835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列表</a:t>
            </a:r>
            <a:r>
              <a:rPr lang="en-US" altLang="zh-CN" sz="1800" dirty="0">
                <a:latin typeface="+mn-lt"/>
                <a:ea typeface="黑体" panose="02010609060101010101" pitchFamily="49" charset="-122"/>
              </a:rPr>
              <a:t>A</a:t>
            </a:r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中元素值更小</a:t>
            </a:r>
            <a:endParaRPr lang="en-US" altLang="zh-CN" sz="1800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838200" y="3284984"/>
            <a:ext cx="1176536" cy="762000"/>
          </a:xfrm>
          <a:prstGeom prst="wedgeRoundRectCallout">
            <a:avLst>
              <a:gd name="adj1" fmla="val 60870"/>
              <a:gd name="adj2" fmla="val 70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列表</a:t>
            </a:r>
            <a:r>
              <a:rPr lang="en-US" altLang="zh-CN" sz="1800" dirty="0">
                <a:latin typeface="+mn-lt"/>
                <a:ea typeface="黑体" panose="02010609060101010101" pitchFamily="49" charset="-122"/>
              </a:rPr>
              <a:t>B</a:t>
            </a:r>
            <a:r>
              <a:rPr lang="zh-CN" altLang="en-US" sz="1800" dirty="0">
                <a:latin typeface="+mn-lt"/>
                <a:ea typeface="黑体" panose="02010609060101010101" pitchFamily="49" charset="-122"/>
              </a:rPr>
              <a:t>中元素值更小</a:t>
            </a:r>
            <a:endParaRPr lang="en-US" altLang="zh-CN" sz="1800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4419600" y="5562600"/>
            <a:ext cx="2816696" cy="838200"/>
          </a:xfrm>
          <a:prstGeom prst="cloudCallout">
            <a:avLst>
              <a:gd name="adj1" fmla="val -88954"/>
              <a:gd name="adj2" fmla="val -1060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r>
              <a:rPr lang="en-US" altLang="zh-CN" sz="1800" b="1" dirty="0">
                <a:latin typeface="+mn-lt"/>
                <a:ea typeface="黑体" panose="02010609060101010101" pitchFamily="49" charset="-122"/>
              </a:rPr>
              <a:t>While</a:t>
            </a:r>
            <a:r>
              <a:rPr lang="zh-CN" altLang="en-US" sz="1800" b="1" dirty="0">
                <a:latin typeface="+mn-lt"/>
                <a:ea typeface="黑体" panose="02010609060101010101" pitchFamily="49" charset="-122"/>
              </a:rPr>
              <a:t>循环什么时候停止执行</a:t>
            </a:r>
            <a:r>
              <a:rPr lang="en-US" altLang="zh-CN" sz="1800" dirty="0">
                <a:latin typeface="+mn-lt"/>
                <a:ea typeface="黑体" panose="02010609060101010101" pitchFamily="49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 autoUpdateAnimBg="0"/>
      <p:bldP spid="31751" grpId="0" animBg="1" autoUpdateAnimBg="0"/>
      <p:bldP spid="31752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(7)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377652" y="2207568"/>
            <a:ext cx="7372648" cy="421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 (2) 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移动剩余元素                        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(3) 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将结果从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C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中填回原列表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55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      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377652" y="2708920"/>
            <a:ext cx="3363416" cy="30494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if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1≤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 then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for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 to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 do 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result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+1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end for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else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for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start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 to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 do 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result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 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+1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end for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817268" y="2708920"/>
            <a:ext cx="3473152" cy="30494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1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for </a:t>
            </a:r>
            <a:r>
              <a:rPr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</a:t>
            </a:r>
            <a:r>
              <a:rPr kumimoji="0"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finalStart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to </a:t>
            </a:r>
            <a:r>
              <a:rPr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finalEnd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do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list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result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[</a:t>
            </a:r>
            <a:r>
              <a:rPr lang="en-US" altLang="zh-CN" sz="2000" i="1" dirty="0" err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]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 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kumimoji="0"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←</a:t>
            </a:r>
            <a:r>
              <a:rPr lang="en-US" altLang="zh-CN" sz="2000" i="1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indexC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+1</a:t>
            </a:r>
          </a:p>
          <a:p>
            <a:r>
              <a:rPr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end for</a:t>
            </a: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4546004" y="6181328"/>
            <a:ext cx="2209800" cy="381000"/>
          </a:xfrm>
          <a:prstGeom prst="wedgeRoundRectCallout">
            <a:avLst>
              <a:gd name="adj1" fmla="val -70063"/>
              <a:gd name="adj2" fmla="val -1455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154800"/>
          <a:lstStyle/>
          <a:p>
            <a:pPr algn="ctr"/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无需比较操作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(8)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1072" y="2132855"/>
            <a:ext cx="4464496" cy="45105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sz="2200" b="1" dirty="0" err="1">
                <a:solidFill>
                  <a:srgbClr val="0000FF"/>
                </a:solidFill>
                <a:ea typeface="黑体" panose="02010609060101010101" pitchFamily="49" charset="-122"/>
              </a:rPr>
              <a:t>MergeLists</a:t>
            </a:r>
            <a:r>
              <a:rPr lang="zh-CN" altLang="en-US" sz="2200" b="1" dirty="0">
                <a:solidFill>
                  <a:srgbClr val="0000FF"/>
                </a:solidFill>
                <a:ea typeface="黑体" panose="02010609060101010101" pitchFamily="49" charset="-122"/>
              </a:rPr>
              <a:t>的最优情况</a:t>
            </a:r>
            <a:endParaRPr lang="en-US" altLang="zh-CN" sz="22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 </a:t>
            </a:r>
            <a:r>
              <a:rPr lang="zh-CN" altLang="en-US" sz="2000" dirty="0">
                <a:ea typeface="黑体" panose="02010609060101010101" pitchFamily="49" charset="-122"/>
              </a:rPr>
              <a:t>列表</a:t>
            </a:r>
            <a:r>
              <a:rPr lang="en-US" altLang="zh-CN" sz="2000" dirty="0">
                <a:ea typeface="黑体" panose="02010609060101010101" pitchFamily="49" charset="-122"/>
              </a:rPr>
              <a:t>A</a:t>
            </a:r>
            <a:r>
              <a:rPr lang="zh-CN" altLang="en-US" sz="2000" dirty="0">
                <a:ea typeface="黑体" panose="02010609060101010101" pitchFamily="49" charset="-122"/>
              </a:rPr>
              <a:t>中所有元素都不大于</a:t>
            </a:r>
            <a:r>
              <a:rPr lang="en-US" altLang="zh-CN" sz="2000" dirty="0">
                <a:ea typeface="黑体" panose="02010609060101010101" pitchFamily="49" charset="-122"/>
              </a:rPr>
              <a:t>B</a:t>
            </a:r>
            <a:r>
              <a:rPr lang="zh-CN" altLang="en-US" sz="2000" dirty="0">
                <a:ea typeface="黑体" panose="02010609060101010101" pitchFamily="49" charset="-122"/>
              </a:rPr>
              <a:t>中最小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</a:t>
            </a:r>
            <a:r>
              <a:rPr lang="en-US" altLang="zh-CN" sz="2000" b="1" i="1" dirty="0" err="1">
                <a:solidFill>
                  <a:srgbClr val="FF0000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000" b="1" i="1" baseline="-25000" dirty="0" err="1">
                <a:solidFill>
                  <a:srgbClr val="FF0000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2000" b="1" dirty="0">
                <a:solidFill>
                  <a:schemeClr val="folHlink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000" dirty="0">
                <a:ea typeface="黑体" panose="02010609060101010101" pitchFamily="49" charset="-122"/>
              </a:rPr>
              <a:t>次比较</a:t>
            </a:r>
            <a:r>
              <a:rPr lang="en-US" altLang="zh-CN" sz="2000" dirty="0">
                <a:ea typeface="黑体" panose="02010609060101010101" pitchFamily="49" charset="-122"/>
              </a:rPr>
              <a:t> (</a:t>
            </a:r>
            <a:r>
              <a:rPr lang="en-US" altLang="zh-CN" sz="2000" i="1" dirty="0">
                <a:solidFill>
                  <a:srgbClr val="FF0000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000" dirty="0">
                <a:solidFill>
                  <a:srgbClr val="FF0000"/>
                </a:solidFill>
                <a:ea typeface="黑体" panose="02010609060101010101" pitchFamily="49" charset="-122"/>
              </a:rPr>
              <a:t>/2</a:t>
            </a:r>
            <a:r>
              <a:rPr lang="en-US" altLang="zh-CN" sz="2000" dirty="0">
                <a:ea typeface="黑体" panose="02010609060101010101" pitchFamily="49" charset="-122"/>
              </a:rPr>
              <a:t>)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</a:t>
            </a:r>
            <a:r>
              <a:rPr lang="zh-CN" altLang="en-US" sz="2000" dirty="0">
                <a:ea typeface="黑体" panose="02010609060101010101" pitchFamily="49" charset="-122"/>
              </a:rPr>
              <a:t>例如：</a:t>
            </a:r>
            <a:r>
              <a:rPr lang="en-US" altLang="zh-CN" sz="2000" dirty="0">
                <a:ea typeface="黑体" panose="02010609060101010101" pitchFamily="49" charset="-122"/>
              </a:rPr>
              <a:t>A={1, 2, 3}, B={4, 5 ,6}</a:t>
            </a:r>
          </a:p>
          <a:p>
            <a:pPr>
              <a:spcAft>
                <a:spcPts val="600"/>
              </a:spcAft>
            </a:pPr>
            <a:r>
              <a:rPr lang="en-US" altLang="zh-CN" sz="2200" b="1" dirty="0" err="1">
                <a:solidFill>
                  <a:srgbClr val="0000FF"/>
                </a:solidFill>
                <a:ea typeface="黑体" panose="02010609060101010101" pitchFamily="49" charset="-122"/>
              </a:rPr>
              <a:t>MergeLists</a:t>
            </a:r>
            <a:r>
              <a:rPr lang="zh-CN" altLang="en-US" sz="2200" b="1" dirty="0">
                <a:solidFill>
                  <a:srgbClr val="0000FF"/>
                </a:solidFill>
                <a:ea typeface="黑体" panose="02010609060101010101" pitchFamily="49" charset="-122"/>
              </a:rPr>
              <a:t>的最坏情况</a:t>
            </a:r>
            <a:endParaRPr lang="en-US" altLang="zh-CN" sz="22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</a:t>
            </a:r>
            <a:r>
              <a:rPr lang="zh-CN" altLang="en-US" sz="2000" dirty="0">
                <a:ea typeface="黑体" panose="02010609060101010101" pitchFamily="49" charset="-122"/>
              </a:rPr>
              <a:t>列表</a:t>
            </a:r>
            <a:r>
              <a:rPr lang="en-US" altLang="zh-CN" sz="2000" dirty="0">
                <a:ea typeface="黑体" panose="02010609060101010101" pitchFamily="49" charset="-122"/>
              </a:rPr>
              <a:t>A</a:t>
            </a:r>
            <a:r>
              <a:rPr lang="zh-CN" altLang="en-US" sz="2000" dirty="0">
                <a:ea typeface="黑体" panose="02010609060101010101" pitchFamily="49" charset="-122"/>
              </a:rPr>
              <a:t>列表</a:t>
            </a:r>
            <a:r>
              <a:rPr lang="en-US" altLang="zh-CN" sz="2000" dirty="0">
                <a:ea typeface="黑体" panose="02010609060101010101" pitchFamily="49" charset="-122"/>
              </a:rPr>
              <a:t> B</a:t>
            </a:r>
            <a:r>
              <a:rPr lang="zh-CN" altLang="en-US" sz="2000" dirty="0">
                <a:ea typeface="黑体" panose="02010609060101010101" pitchFamily="49" charset="-122"/>
              </a:rPr>
              <a:t>中元素交叉排列时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lnSpc>
                <a:spcPts val="26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</a:t>
            </a:r>
            <a:r>
              <a:rPr lang="zh-CN" altLang="en-US" sz="2000" dirty="0">
                <a:ea typeface="黑体" panose="02010609060101010101" pitchFamily="49" charset="-122"/>
              </a:rPr>
              <a:t>每执行一次比较操作，将</a:t>
            </a:r>
            <a:r>
              <a:rPr lang="en-US" altLang="zh-CN" sz="2000" dirty="0">
                <a:ea typeface="黑体" panose="02010609060101010101" pitchFamily="49" charset="-122"/>
              </a:rPr>
              <a:t>A</a:t>
            </a:r>
            <a:r>
              <a:rPr lang="zh-CN" altLang="en-US" sz="2000" dirty="0">
                <a:ea typeface="黑体" panose="02010609060101010101" pitchFamily="49" charset="-122"/>
              </a:rPr>
              <a:t>或</a:t>
            </a:r>
            <a:r>
              <a:rPr lang="en-US" altLang="zh-CN" sz="2000" dirty="0">
                <a:ea typeface="黑体" panose="02010609060101010101" pitchFamily="49" charset="-122"/>
              </a:rPr>
              <a:t>B</a:t>
            </a:r>
            <a:r>
              <a:rPr lang="zh-CN" altLang="en-US" sz="2000" dirty="0">
                <a:ea typeface="黑体" panose="02010609060101010101" pitchFamily="49" charset="-122"/>
              </a:rPr>
              <a:t>中的一个元素移到列表</a:t>
            </a:r>
            <a:r>
              <a:rPr lang="en-US" altLang="zh-CN" sz="2000" dirty="0">
                <a:ea typeface="黑体" panose="02010609060101010101" pitchFamily="49" charset="-122"/>
              </a:rPr>
              <a:t>C</a:t>
            </a:r>
            <a:r>
              <a:rPr lang="zh-CN" altLang="en-US" sz="2000" dirty="0">
                <a:ea typeface="黑体" panose="02010609060101010101" pitchFamily="49" charset="-122"/>
              </a:rPr>
              <a:t>中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spcAft>
                <a:spcPts val="600"/>
              </a:spcAft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</a:t>
            </a:r>
            <a:r>
              <a:rPr lang="en-US" altLang="zh-CN" sz="2000" b="1" i="1" dirty="0" err="1">
                <a:solidFill>
                  <a:srgbClr val="FF0000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000" b="1" i="1" baseline="-25000" dirty="0" err="1">
                <a:solidFill>
                  <a:srgbClr val="FF0000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2000" b="1" dirty="0">
                <a:solidFill>
                  <a:srgbClr val="FF0000"/>
                </a:solidFill>
                <a:ea typeface="黑体" panose="02010609060101010101" pitchFamily="49" charset="-122"/>
              </a:rPr>
              <a:t> + </a:t>
            </a:r>
            <a:r>
              <a:rPr lang="en-US" altLang="zh-CN" sz="2000" b="1" i="1" dirty="0" err="1">
                <a:solidFill>
                  <a:srgbClr val="FF0000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000" b="1" i="1" baseline="-25000" dirty="0" err="1">
                <a:solidFill>
                  <a:srgbClr val="FF0000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2000" b="1" i="1" baseline="-25000" dirty="0">
                <a:solidFill>
                  <a:srgbClr val="FF0000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000" i="1" dirty="0">
                <a:solidFill>
                  <a:srgbClr val="FF0000"/>
                </a:solidFill>
                <a:ea typeface="黑体" panose="02010609060101010101" pitchFamily="49" charset="-122"/>
              </a:rPr>
              <a:t>–</a:t>
            </a:r>
            <a:r>
              <a:rPr lang="en-US" altLang="zh-CN" sz="2000" b="1" dirty="0">
                <a:solidFill>
                  <a:srgbClr val="FF0000"/>
                </a:solidFill>
                <a:ea typeface="黑体" panose="02010609060101010101" pitchFamily="49" charset="-122"/>
              </a:rPr>
              <a:t>1</a:t>
            </a:r>
            <a:r>
              <a:rPr lang="zh-CN" altLang="en-US" sz="2000" dirty="0">
                <a:ea typeface="黑体" panose="02010609060101010101" pitchFamily="49" charset="-122"/>
              </a:rPr>
              <a:t>次比较</a:t>
            </a:r>
            <a:r>
              <a:rPr lang="en-US" altLang="zh-CN" sz="2000" dirty="0">
                <a:ea typeface="黑体" panose="02010609060101010101" pitchFamily="49" charset="-122"/>
              </a:rPr>
              <a:t> (</a:t>
            </a:r>
            <a:r>
              <a:rPr lang="en-US" altLang="zh-CN" sz="2000" i="1" dirty="0">
                <a:solidFill>
                  <a:srgbClr val="FF0000"/>
                </a:solidFill>
                <a:ea typeface="黑体" panose="02010609060101010101" pitchFamily="49" charset="-122"/>
              </a:rPr>
              <a:t>n–</a:t>
            </a:r>
            <a:r>
              <a:rPr lang="en-US" altLang="zh-CN" sz="2000" dirty="0">
                <a:solidFill>
                  <a:srgbClr val="FF0000"/>
                </a:solidFill>
                <a:ea typeface="黑体" panose="02010609060101010101" pitchFamily="49" charset="-122"/>
              </a:rPr>
              <a:t>1</a:t>
            </a:r>
            <a:r>
              <a:rPr lang="en-US" altLang="zh-CN" sz="2000" dirty="0">
                <a:ea typeface="黑体" panose="02010609060101010101" pitchFamily="49" charset="-122"/>
              </a:rPr>
              <a:t>)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anose="02010609060101010101" pitchFamily="49" charset="-122"/>
              </a:rPr>
              <a:t>  - </a:t>
            </a:r>
            <a:r>
              <a:rPr lang="zh-CN" altLang="en-US" sz="2000" dirty="0">
                <a:ea typeface="黑体" panose="02010609060101010101" pitchFamily="49" charset="-122"/>
              </a:rPr>
              <a:t>例如：</a:t>
            </a:r>
            <a:r>
              <a:rPr lang="en-US" altLang="zh-CN" sz="2000" dirty="0">
                <a:ea typeface="黑体" panose="02010609060101010101" pitchFamily="49" charset="-122"/>
              </a:rPr>
              <a:t>A={1, 3, 5}, B={2, 4, 6}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endParaRPr lang="en-US" altLang="zh-CN" sz="2000" dirty="0">
              <a:ea typeface="黑体" panose="02010609060101010101" pitchFamily="49" charset="-122"/>
            </a:endParaRPr>
          </a:p>
        </p:txBody>
      </p:sp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5183561" y="2113980"/>
            <a:ext cx="3633788" cy="1693863"/>
            <a:chOff x="3072" y="2208"/>
            <a:chExt cx="2289" cy="1067"/>
          </a:xfrm>
        </p:grpSpPr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3072" y="2208"/>
              <a:ext cx="228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</a:pPr>
              <a:r>
                <a:rPr lang="en-US" altLang="zh-CN" b="1" dirty="0" err="1">
                  <a:solidFill>
                    <a:srgbClr val="0000FF"/>
                  </a:solidFill>
                  <a:latin typeface="+mn-lt"/>
                  <a:ea typeface="黑体" panose="02010609060101010101" pitchFamily="49" charset="-122"/>
                </a:rPr>
                <a:t>MergeSort</a:t>
              </a:r>
              <a:r>
                <a:rPr lang="zh-CN" altLang="en-US" b="1" dirty="0">
                  <a:solidFill>
                    <a:srgbClr val="0000FF"/>
                  </a:solidFill>
                  <a:latin typeface="+mn-lt"/>
                  <a:ea typeface="黑体" panose="02010609060101010101" pitchFamily="49" charset="-122"/>
                </a:rPr>
                <a:t>算法的执行时间</a:t>
              </a:r>
              <a:endParaRPr lang="en-US" altLang="zh-CN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graphicFrame>
          <p:nvGraphicFramePr>
            <p:cNvPr id="337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6719098"/>
                </p:ext>
              </p:extLst>
            </p:nvPr>
          </p:nvGraphicFramePr>
          <p:xfrm>
            <a:off x="3231" y="2485"/>
            <a:ext cx="2040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03" name="Equation" r:id="rId3" imgW="1904760" imgH="457200" progId="Equation.DSMT4">
                    <p:embed/>
                  </p:oleObj>
                </mc:Choice>
                <mc:Fallback>
                  <p:oleObj name="Equation" r:id="rId3" imgW="1904760" imgH="4572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1" y="2485"/>
                          <a:ext cx="2040" cy="49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7534498"/>
                </p:ext>
              </p:extLst>
            </p:nvPr>
          </p:nvGraphicFramePr>
          <p:xfrm>
            <a:off x="3299" y="3048"/>
            <a:ext cx="734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04" name="Equation" r:id="rId5" imgW="660240" imgH="203040" progId="Equation.DSMT4">
                    <p:embed/>
                  </p:oleObj>
                </mc:Choice>
                <mc:Fallback>
                  <p:oleObj name="Equation" r:id="rId5" imgW="66024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9" y="3048"/>
                          <a:ext cx="734" cy="22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327576" y="3933056"/>
            <a:ext cx="3816424" cy="164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200"/>
              </a:spcAft>
              <a:buFontTx/>
              <a:buChar char="•"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  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以元素比较为基本操作的排序问题下界为</a:t>
            </a:r>
            <a:r>
              <a:rPr lang="el-GR" altLang="zh-CN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Θ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(</a:t>
            </a:r>
            <a:r>
              <a:rPr lang="en-US" altLang="zh-CN" sz="2000" i="1" dirty="0" err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n</a:t>
            </a:r>
            <a:r>
              <a:rPr lang="en-US" altLang="zh-CN" sz="2000" dirty="0" err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log</a:t>
            </a:r>
            <a:r>
              <a:rPr lang="en-US" altLang="zh-CN" sz="2000" i="1" dirty="0" err="1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n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)</a:t>
            </a:r>
          </a:p>
          <a:p>
            <a:pPr>
              <a:lnSpc>
                <a:spcPts val="2800"/>
              </a:lnSpc>
              <a:spcAft>
                <a:spcPts val="1200"/>
              </a:spcAft>
              <a:buFontTx/>
              <a:buChar char="•"/>
            </a:pP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  合并排序最坏情况下比较次数接近以上下界，最优的排序算法</a:t>
            </a:r>
            <a:endParaRPr lang="en-US" altLang="zh-CN" sz="2000" dirty="0">
              <a:solidFill>
                <a:srgbClr val="FF0000"/>
              </a:solidFill>
              <a:latin typeface="+mn-lt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(9)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zh-CN" altLang="en-US" sz="2000" dirty="0">
                <a:ea typeface="黑体" pitchFamily="2" charset="-122"/>
              </a:rPr>
              <a:t>上述的递推式对于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zh-CN" altLang="en-US" sz="2000" dirty="0">
                <a:ea typeface="黑体" pitchFamily="2" charset="-122"/>
              </a:rPr>
              <a:t>是</a:t>
            </a:r>
            <a:r>
              <a:rPr lang="en-US" altLang="zh-CN" sz="2000" dirty="0">
                <a:ea typeface="黑体" pitchFamily="2" charset="-122"/>
              </a:rPr>
              <a:t>2</a:t>
            </a:r>
            <a:r>
              <a:rPr lang="zh-CN" altLang="en-US" sz="2000" dirty="0">
                <a:ea typeface="黑体" pitchFamily="2" charset="-122"/>
              </a:rPr>
              <a:t>的幂的时候成立，如果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zh-CN" altLang="en-US" sz="2000" dirty="0">
                <a:ea typeface="黑体" pitchFamily="2" charset="-122"/>
              </a:rPr>
              <a:t>是任意的整数（不是</a:t>
            </a:r>
            <a:r>
              <a:rPr lang="en-US" altLang="zh-CN" sz="2000" dirty="0">
                <a:ea typeface="黑体" pitchFamily="2" charset="-122"/>
              </a:rPr>
              <a:t>2</a:t>
            </a:r>
            <a:r>
              <a:rPr lang="zh-CN" altLang="en-US" sz="2000" dirty="0">
                <a:ea typeface="黑体" pitchFamily="2" charset="-122"/>
              </a:rPr>
              <a:t>的幂）呢？</a:t>
            </a:r>
          </a:p>
        </p:txBody>
      </p:sp>
      <p:grpSp>
        <p:nvGrpSpPr>
          <p:cNvPr id="35853" name="Group 13"/>
          <p:cNvGrpSpPr>
            <a:grpSpLocks/>
          </p:cNvGrpSpPr>
          <p:nvPr/>
        </p:nvGrpSpPr>
        <p:grpSpPr bwMode="auto">
          <a:xfrm>
            <a:off x="838200" y="3124200"/>
            <a:ext cx="6245225" cy="1268413"/>
            <a:chOff x="528" y="1968"/>
            <a:chExt cx="3934" cy="799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528" y="1968"/>
              <a:ext cx="10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</a:pPr>
              <a:r>
                <a:rPr lang="en-US" altLang="zh-CN" sz="2000" dirty="0">
                  <a:solidFill>
                    <a:srgbClr val="0000FF"/>
                  </a:solidFill>
                  <a:latin typeface="黑体" pitchFamily="2" charset="-122"/>
                  <a:ea typeface="黑体" pitchFamily="2" charset="-122"/>
                </a:rPr>
                <a:t> </a:t>
              </a:r>
              <a:r>
                <a:rPr lang="zh-CN" altLang="en-US" sz="2000" b="1" dirty="0">
                  <a:solidFill>
                    <a:srgbClr val="0000FF"/>
                  </a:solidFill>
                  <a:latin typeface="黑体" pitchFamily="2" charset="-122"/>
                  <a:ea typeface="黑体" pitchFamily="2" charset="-122"/>
                </a:rPr>
                <a:t>递推关系</a:t>
              </a:r>
              <a:r>
                <a:rPr lang="en-US" altLang="zh-CN" sz="2000" b="1" dirty="0">
                  <a:solidFill>
                    <a:srgbClr val="0000FF"/>
                  </a:solidFill>
                  <a:latin typeface="黑体" pitchFamily="2" charset="-122"/>
                  <a:ea typeface="黑体" pitchFamily="2" charset="-122"/>
                </a:rPr>
                <a:t>:</a:t>
              </a:r>
            </a:p>
          </p:txBody>
        </p:sp>
        <p:graphicFrame>
          <p:nvGraphicFramePr>
            <p:cNvPr id="3584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3244678"/>
                </p:ext>
              </p:extLst>
            </p:nvPr>
          </p:nvGraphicFramePr>
          <p:xfrm>
            <a:off x="839" y="2242"/>
            <a:ext cx="2585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2" name="Equation" r:id="rId3" imgW="2501640" imgH="507960" progId="Equation.DSMT4">
                    <p:embed/>
                  </p:oleObj>
                </mc:Choice>
                <mc:Fallback>
                  <p:oleObj name="Equation" r:id="rId3" imgW="2501640" imgH="50796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" y="2242"/>
                          <a:ext cx="2585" cy="5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343401"/>
                </p:ext>
              </p:extLst>
            </p:nvPr>
          </p:nvGraphicFramePr>
          <p:xfrm>
            <a:off x="3787" y="2436"/>
            <a:ext cx="675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3" name="Equation" r:id="rId5" imgW="660240" imgH="203040" progId="Equation.DSMT4">
                    <p:embed/>
                  </p:oleObj>
                </mc:Choice>
                <mc:Fallback>
                  <p:oleObj name="Equation" r:id="rId5" imgW="660240" imgH="20304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7" y="2436"/>
                          <a:ext cx="675" cy="20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91332" y="4528413"/>
            <a:ext cx="7994724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zh-CN" sz="2000" b="1" dirty="0">
                <a:solidFill>
                  <a:srgbClr val="0000FF"/>
                </a:solidFill>
              </a:rPr>
              <a:t>  </a:t>
            </a: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</a:rPr>
              <a:t>结论</a:t>
            </a:r>
            <a:r>
              <a:rPr lang="en-US" altLang="zh-CN" sz="2000" b="1" dirty="0">
                <a:solidFill>
                  <a:srgbClr val="0000FF"/>
                </a:solidFill>
              </a:rPr>
              <a:t>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  - 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算法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MergeSort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对一个</a:t>
            </a:r>
            <a:r>
              <a:rPr lang="en-US" altLang="zh-CN" sz="2000" i="1" dirty="0">
                <a:solidFill>
                  <a:srgbClr val="FF0000"/>
                </a:solidFill>
                <a:latin typeface="+mn-lt"/>
                <a:ea typeface="黑体" pitchFamily="2" charset="-122"/>
              </a:rPr>
              <a:t>n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个元素的数组排序所需的时间是</a:t>
            </a:r>
            <a:r>
              <a:rPr lang="en-US" altLang="zh-CN" sz="2000" i="1" dirty="0">
                <a:solidFill>
                  <a:srgbClr val="FF0000"/>
                </a:solidFill>
                <a:latin typeface="+mn-lt"/>
                <a:ea typeface="黑体" pitchFamily="2" charset="-122"/>
              </a:rPr>
              <a:t>O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(</a:t>
            </a:r>
            <a:r>
              <a:rPr lang="en-US" altLang="zh-CN" sz="2000" i="1" dirty="0" err="1">
                <a:solidFill>
                  <a:srgbClr val="FF0000"/>
                </a:solidFill>
                <a:latin typeface="+mn-lt"/>
                <a:ea typeface="黑体" pitchFamily="2" charset="-122"/>
              </a:rPr>
              <a:t>n</a:t>
            </a:r>
            <a:r>
              <a:rPr lang="en-US" altLang="zh-CN" sz="2000" dirty="0" err="1">
                <a:solidFill>
                  <a:srgbClr val="FF0000"/>
                </a:solidFill>
                <a:latin typeface="+mn-lt"/>
                <a:ea typeface="黑体" pitchFamily="2" charset="-122"/>
              </a:rPr>
              <a:t>log</a:t>
            </a:r>
            <a:r>
              <a:rPr lang="en-US" altLang="zh-CN" sz="2000" i="1" dirty="0" err="1">
                <a:solidFill>
                  <a:srgbClr val="FF0000"/>
                </a:solidFill>
                <a:latin typeface="+mn-lt"/>
                <a:ea typeface="黑体" pitchFamily="2" charset="-122"/>
              </a:rPr>
              <a:t>n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)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， 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     空间是</a:t>
            </a:r>
            <a:r>
              <a:rPr lang="en-US" altLang="zh-CN" sz="2000" i="1" dirty="0">
                <a:solidFill>
                  <a:srgbClr val="FF0000"/>
                </a:solidFill>
                <a:latin typeface="+mn-lt"/>
                <a:ea typeface="黑体" pitchFamily="2" charset="-122"/>
              </a:rPr>
              <a:t>O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(</a:t>
            </a:r>
            <a:r>
              <a:rPr lang="en-US" altLang="zh-CN" sz="2000" i="1" dirty="0">
                <a:solidFill>
                  <a:srgbClr val="FF0000"/>
                </a:solidFill>
                <a:latin typeface="+mn-lt"/>
                <a:ea typeface="黑体" pitchFamily="2" charset="-122"/>
              </a:rPr>
              <a:t>n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)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。</a:t>
            </a:r>
            <a:endParaRPr lang="en-US" altLang="zh-CN" sz="2000" dirty="0">
              <a:solidFill>
                <a:srgbClr val="FF0000"/>
              </a:solidFill>
              <a:latin typeface="+mn-lt"/>
              <a:ea typeface="黑体" pitchFamily="2" charset="-12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  - 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合并排序的计算时间开销仅来自合并，划分本身无需时间开销。</a:t>
            </a:r>
            <a:endParaRPr lang="en-US" altLang="zh-CN" sz="2000" dirty="0">
              <a:solidFill>
                <a:srgbClr val="FF0000"/>
              </a:solidFill>
              <a:latin typeface="+mn-lt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(10)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988840"/>
            <a:ext cx="7958138" cy="3881437"/>
          </a:xfrm>
        </p:spPr>
        <p:txBody>
          <a:bodyPr/>
          <a:lstStyle/>
          <a:p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</a:rPr>
              <a:t>合并排序算法的主要缺点：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需要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O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n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)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的额外空间</a:t>
            </a:r>
            <a:endParaRPr lang="en-US" altLang="zh-CN" sz="2000" dirty="0">
              <a:solidFill>
                <a:srgbClr val="FF0000"/>
              </a:solidFill>
              <a:ea typeface="黑体" pitchFamily="2" charset="-122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</a:rPr>
              <a:t>空间开销：</a:t>
            </a:r>
            <a:r>
              <a:rPr lang="zh-CN" altLang="en-US" sz="2000" dirty="0">
                <a:ea typeface="黑体" pitchFamily="2" charset="-122"/>
              </a:rPr>
              <a:t>额外的</a:t>
            </a:r>
            <a:r>
              <a:rPr lang="en-US" altLang="zh-CN" sz="2000" dirty="0">
                <a:ea typeface="黑体" pitchFamily="2" charset="-122"/>
              </a:rPr>
              <a:t>result</a:t>
            </a:r>
            <a:r>
              <a:rPr lang="zh-CN" altLang="en-US" sz="2000" dirty="0">
                <a:ea typeface="黑体" pitchFamily="2" charset="-122"/>
              </a:rPr>
              <a:t>（列表</a:t>
            </a:r>
            <a:r>
              <a:rPr lang="en-US" altLang="zh-CN" sz="2000" dirty="0">
                <a:ea typeface="黑体" pitchFamily="2" charset="-122"/>
              </a:rPr>
              <a:t>C</a:t>
            </a:r>
            <a:r>
              <a:rPr lang="zh-CN" altLang="en-US" sz="2000" dirty="0">
                <a:ea typeface="黑体" pitchFamily="2" charset="-122"/>
              </a:rPr>
              <a:t>）空间，递归算法栈的空间</a:t>
            </a:r>
            <a:endParaRPr lang="en-US" altLang="zh-CN" sz="2000" dirty="0">
              <a:solidFill>
                <a:srgbClr val="FF0000"/>
              </a:solidFill>
              <a:ea typeface="黑体" pitchFamily="2" charset="-122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</a:rPr>
              <a:t>改进思路：</a:t>
            </a:r>
            <a:endParaRPr lang="en-US" altLang="zh-CN" sz="2000" b="1" dirty="0">
              <a:solidFill>
                <a:srgbClr val="0000FF"/>
              </a:solidFill>
              <a:ea typeface="黑体" pitchFamily="2" charset="-122"/>
            </a:endParaRPr>
          </a:p>
          <a:p>
            <a:pPr>
              <a:lnSpc>
                <a:spcPts val="2600"/>
              </a:lnSpc>
              <a:buNone/>
            </a:pPr>
            <a:r>
              <a:rPr lang="zh-CN" altLang="en-US" sz="2000" dirty="0">
                <a:ea typeface="黑体" pitchFamily="2" charset="-122"/>
              </a:rPr>
              <a:t>（</a:t>
            </a:r>
            <a:r>
              <a:rPr lang="en-US" altLang="zh-CN" sz="2000" dirty="0">
                <a:ea typeface="黑体" pitchFamily="2" charset="-122"/>
              </a:rPr>
              <a:t>1</a:t>
            </a:r>
            <a:r>
              <a:rPr lang="zh-CN" altLang="en-US" sz="2000" dirty="0">
                <a:ea typeface="黑体" pitchFamily="2" charset="-122"/>
              </a:rPr>
              <a:t>）“在位”的</a:t>
            </a:r>
            <a:r>
              <a:rPr lang="en-US" altLang="zh-CN" sz="2000" dirty="0" err="1">
                <a:ea typeface="黑体" pitchFamily="2" charset="-122"/>
              </a:rPr>
              <a:t>MergeLists</a:t>
            </a:r>
            <a:r>
              <a:rPr lang="zh-CN" altLang="en-US" sz="2000" dirty="0">
                <a:ea typeface="黑体" pitchFamily="2" charset="-122"/>
              </a:rPr>
              <a:t>，不需要额外的结果数组</a:t>
            </a:r>
            <a:r>
              <a:rPr lang="en-US" altLang="zh-CN" sz="2000" dirty="0">
                <a:ea typeface="黑体" pitchFamily="2" charset="-122"/>
              </a:rPr>
              <a:t>result</a:t>
            </a:r>
            <a:r>
              <a:rPr lang="zh-CN" altLang="en-US" sz="2000" dirty="0">
                <a:ea typeface="黑体" pitchFamily="2" charset="-122"/>
              </a:rPr>
              <a:t>；算法过于复杂，只具有理论上的意义</a:t>
            </a:r>
            <a:endParaRPr lang="en-US" altLang="zh-CN" sz="2000" dirty="0">
              <a:ea typeface="黑体" pitchFamily="2" charset="-122"/>
            </a:endParaRPr>
          </a:p>
          <a:p>
            <a:pPr>
              <a:buNone/>
            </a:pPr>
            <a:r>
              <a:rPr lang="zh-CN" altLang="en-US" sz="2000" dirty="0">
                <a:ea typeface="黑体" pitchFamily="2" charset="-122"/>
              </a:rPr>
              <a:t>（</a:t>
            </a:r>
            <a:r>
              <a:rPr lang="en-US" altLang="zh-CN" sz="2000" dirty="0">
                <a:ea typeface="黑体" pitchFamily="2" charset="-122"/>
              </a:rPr>
              <a:t>2</a:t>
            </a:r>
            <a:r>
              <a:rPr lang="zh-CN" altLang="en-US" sz="2000" dirty="0">
                <a:ea typeface="黑体" pitchFamily="2" charset="-122"/>
              </a:rPr>
              <a:t>）非递归合并排序算法；算法没有递归算法直观、容易理解</a:t>
            </a:r>
            <a:endParaRPr lang="en-US" altLang="zh-CN" sz="2000" dirty="0">
              <a:ea typeface="黑体" pitchFamily="2" charset="-122"/>
            </a:endParaRPr>
          </a:p>
          <a:p>
            <a:pPr>
              <a:buNone/>
            </a:pPr>
            <a:endParaRPr lang="zh-CN" altLang="en-US" sz="2000" dirty="0">
              <a:ea typeface="黑体" pitchFamily="2" charset="-122"/>
            </a:endParaRPr>
          </a:p>
        </p:txBody>
      </p:sp>
      <p:grpSp>
        <p:nvGrpSpPr>
          <p:cNvPr id="5" name="Group 1028"/>
          <p:cNvGrpSpPr>
            <a:grpSpLocks/>
          </p:cNvGrpSpPr>
          <p:nvPr/>
        </p:nvGrpSpPr>
        <p:grpSpPr bwMode="auto">
          <a:xfrm>
            <a:off x="1187624" y="4240340"/>
            <a:ext cx="7200800" cy="2304256"/>
            <a:chOff x="624" y="1440"/>
            <a:chExt cx="4944" cy="2352"/>
          </a:xfrm>
        </p:grpSpPr>
        <p:grpSp>
          <p:nvGrpSpPr>
            <p:cNvPr id="6" name="Group 1029"/>
            <p:cNvGrpSpPr>
              <a:grpSpLocks/>
            </p:cNvGrpSpPr>
            <p:nvPr/>
          </p:nvGrpSpPr>
          <p:grpSpPr bwMode="auto">
            <a:xfrm>
              <a:off x="816" y="1440"/>
              <a:ext cx="4608" cy="192"/>
              <a:chOff x="528" y="1296"/>
              <a:chExt cx="4608" cy="192"/>
            </a:xfrm>
          </p:grpSpPr>
          <p:sp>
            <p:nvSpPr>
              <p:cNvPr id="82" name="Rectangle 1030"/>
              <p:cNvSpPr>
                <a:spLocks noChangeArrowheads="1"/>
              </p:cNvSpPr>
              <p:nvPr/>
            </p:nvSpPr>
            <p:spPr bwMode="auto">
              <a:xfrm>
                <a:off x="528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3" name="Rectangle 1031"/>
              <p:cNvSpPr>
                <a:spLocks noChangeArrowheads="1"/>
              </p:cNvSpPr>
              <p:nvPr/>
            </p:nvSpPr>
            <p:spPr bwMode="auto">
              <a:xfrm>
                <a:off x="720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032"/>
              <p:cNvSpPr>
                <a:spLocks noChangeArrowheads="1"/>
              </p:cNvSpPr>
              <p:nvPr/>
            </p:nvSpPr>
            <p:spPr bwMode="auto">
              <a:xfrm>
                <a:off x="912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5" name="Rectangle 1033"/>
              <p:cNvSpPr>
                <a:spLocks noChangeArrowheads="1"/>
              </p:cNvSpPr>
              <p:nvPr/>
            </p:nvSpPr>
            <p:spPr bwMode="auto">
              <a:xfrm>
                <a:off x="1104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Rectangle 1034"/>
              <p:cNvSpPr>
                <a:spLocks noChangeArrowheads="1"/>
              </p:cNvSpPr>
              <p:nvPr/>
            </p:nvSpPr>
            <p:spPr bwMode="auto">
              <a:xfrm>
                <a:off x="1296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7" name="Rectangle 1035"/>
              <p:cNvSpPr>
                <a:spLocks noChangeArrowheads="1"/>
              </p:cNvSpPr>
              <p:nvPr/>
            </p:nvSpPr>
            <p:spPr bwMode="auto">
              <a:xfrm>
                <a:off x="1488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36"/>
              <p:cNvSpPr>
                <a:spLocks noChangeArrowheads="1"/>
              </p:cNvSpPr>
              <p:nvPr/>
            </p:nvSpPr>
            <p:spPr bwMode="auto">
              <a:xfrm>
                <a:off x="1680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037"/>
              <p:cNvSpPr>
                <a:spLocks noChangeArrowheads="1"/>
              </p:cNvSpPr>
              <p:nvPr/>
            </p:nvSpPr>
            <p:spPr bwMode="auto">
              <a:xfrm>
                <a:off x="1872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0" name="Rectangle 103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91" name="Rectangle 1039"/>
              <p:cNvSpPr>
                <a:spLocks noChangeArrowheads="1"/>
              </p:cNvSpPr>
              <p:nvPr/>
            </p:nvSpPr>
            <p:spPr bwMode="auto">
              <a:xfrm>
                <a:off x="2256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" name="Rectangle 1040"/>
              <p:cNvSpPr>
                <a:spLocks noChangeArrowheads="1"/>
              </p:cNvSpPr>
              <p:nvPr/>
            </p:nvSpPr>
            <p:spPr bwMode="auto">
              <a:xfrm>
                <a:off x="2448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Rectangle 1041"/>
              <p:cNvSpPr>
                <a:spLocks noChangeArrowheads="1"/>
              </p:cNvSpPr>
              <p:nvPr/>
            </p:nvSpPr>
            <p:spPr bwMode="auto">
              <a:xfrm>
                <a:off x="2640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" name="Rectangle 1042"/>
              <p:cNvSpPr>
                <a:spLocks noChangeArrowheads="1"/>
              </p:cNvSpPr>
              <p:nvPr/>
            </p:nvSpPr>
            <p:spPr bwMode="auto">
              <a:xfrm>
                <a:off x="2832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" name="Rectangle 1043"/>
              <p:cNvSpPr>
                <a:spLocks noChangeArrowheads="1"/>
              </p:cNvSpPr>
              <p:nvPr/>
            </p:nvSpPr>
            <p:spPr bwMode="auto">
              <a:xfrm>
                <a:off x="3024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" name="Rectangle 1044"/>
              <p:cNvSpPr>
                <a:spLocks noChangeArrowheads="1"/>
              </p:cNvSpPr>
              <p:nvPr/>
            </p:nvSpPr>
            <p:spPr bwMode="auto">
              <a:xfrm>
                <a:off x="3216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" name="Rectangle 1045"/>
              <p:cNvSpPr>
                <a:spLocks noChangeArrowheads="1"/>
              </p:cNvSpPr>
              <p:nvPr/>
            </p:nvSpPr>
            <p:spPr bwMode="auto">
              <a:xfrm>
                <a:off x="3408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Rectangle 1046"/>
              <p:cNvSpPr>
                <a:spLocks noChangeArrowheads="1"/>
              </p:cNvSpPr>
              <p:nvPr/>
            </p:nvSpPr>
            <p:spPr bwMode="auto">
              <a:xfrm>
                <a:off x="3600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" name="Rectangle 1047"/>
              <p:cNvSpPr>
                <a:spLocks noChangeArrowheads="1"/>
              </p:cNvSpPr>
              <p:nvPr/>
            </p:nvSpPr>
            <p:spPr bwMode="auto">
              <a:xfrm>
                <a:off x="3792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0" name="Rectangle 1048"/>
              <p:cNvSpPr>
                <a:spLocks noChangeArrowheads="1"/>
              </p:cNvSpPr>
              <p:nvPr/>
            </p:nvSpPr>
            <p:spPr bwMode="auto">
              <a:xfrm>
                <a:off x="3984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1" name="Rectangle 1049"/>
              <p:cNvSpPr>
                <a:spLocks noChangeArrowheads="1"/>
              </p:cNvSpPr>
              <p:nvPr/>
            </p:nvSpPr>
            <p:spPr bwMode="auto">
              <a:xfrm>
                <a:off x="4176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" name="Rectangle 1050"/>
              <p:cNvSpPr>
                <a:spLocks noChangeArrowheads="1"/>
              </p:cNvSpPr>
              <p:nvPr/>
            </p:nvSpPr>
            <p:spPr bwMode="auto">
              <a:xfrm>
                <a:off x="4368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" name="Rectangle 1051"/>
              <p:cNvSpPr>
                <a:spLocks noChangeArrowheads="1"/>
              </p:cNvSpPr>
              <p:nvPr/>
            </p:nvSpPr>
            <p:spPr bwMode="auto">
              <a:xfrm>
                <a:off x="4560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" name="Rectangle 1052"/>
              <p:cNvSpPr>
                <a:spLocks noChangeArrowheads="1"/>
              </p:cNvSpPr>
              <p:nvPr/>
            </p:nvSpPr>
            <p:spPr bwMode="auto">
              <a:xfrm>
                <a:off x="4752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Rectangle 1053"/>
              <p:cNvSpPr>
                <a:spLocks noChangeArrowheads="1"/>
              </p:cNvSpPr>
              <p:nvPr/>
            </p:nvSpPr>
            <p:spPr bwMode="auto">
              <a:xfrm>
                <a:off x="4944" y="129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" name="Group 1054"/>
            <p:cNvGrpSpPr>
              <a:grpSpLocks/>
            </p:cNvGrpSpPr>
            <p:nvPr/>
          </p:nvGrpSpPr>
          <p:grpSpPr bwMode="auto">
            <a:xfrm>
              <a:off x="768" y="2208"/>
              <a:ext cx="4656" cy="192"/>
              <a:chOff x="480" y="2064"/>
              <a:chExt cx="4656" cy="192"/>
            </a:xfrm>
          </p:grpSpPr>
          <p:sp>
            <p:nvSpPr>
              <p:cNvPr id="58" name="Rectangle 1055"/>
              <p:cNvSpPr>
                <a:spLocks noChangeArrowheads="1"/>
              </p:cNvSpPr>
              <p:nvPr/>
            </p:nvSpPr>
            <p:spPr bwMode="auto">
              <a:xfrm>
                <a:off x="2832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Rectangle 1056"/>
              <p:cNvSpPr>
                <a:spLocks noChangeArrowheads="1"/>
              </p:cNvSpPr>
              <p:nvPr/>
            </p:nvSpPr>
            <p:spPr bwMode="auto">
              <a:xfrm>
                <a:off x="3024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Rectangle 1057"/>
              <p:cNvSpPr>
                <a:spLocks noChangeArrowheads="1"/>
              </p:cNvSpPr>
              <p:nvPr/>
            </p:nvSpPr>
            <p:spPr bwMode="auto">
              <a:xfrm>
                <a:off x="3216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" name="Rectangle 1058"/>
              <p:cNvSpPr>
                <a:spLocks noChangeArrowheads="1"/>
              </p:cNvSpPr>
              <p:nvPr/>
            </p:nvSpPr>
            <p:spPr bwMode="auto">
              <a:xfrm>
                <a:off x="3408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" name="Rectangle 1059"/>
              <p:cNvSpPr>
                <a:spLocks noChangeArrowheads="1"/>
              </p:cNvSpPr>
              <p:nvPr/>
            </p:nvSpPr>
            <p:spPr bwMode="auto">
              <a:xfrm>
                <a:off x="3600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3" name="Rectangle 1060"/>
              <p:cNvSpPr>
                <a:spLocks noChangeArrowheads="1"/>
              </p:cNvSpPr>
              <p:nvPr/>
            </p:nvSpPr>
            <p:spPr bwMode="auto">
              <a:xfrm>
                <a:off x="3792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4" name="Rectangle 1061"/>
              <p:cNvSpPr>
                <a:spLocks noChangeArrowheads="1"/>
              </p:cNvSpPr>
              <p:nvPr/>
            </p:nvSpPr>
            <p:spPr bwMode="auto">
              <a:xfrm>
                <a:off x="3984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" name="Rectangle 1062"/>
              <p:cNvSpPr>
                <a:spLocks noChangeArrowheads="1"/>
              </p:cNvSpPr>
              <p:nvPr/>
            </p:nvSpPr>
            <p:spPr bwMode="auto">
              <a:xfrm>
                <a:off x="4176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6" name="Rectangle 1063"/>
              <p:cNvSpPr>
                <a:spLocks noChangeArrowheads="1"/>
              </p:cNvSpPr>
              <p:nvPr/>
            </p:nvSpPr>
            <p:spPr bwMode="auto">
              <a:xfrm>
                <a:off x="4368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" name="Rectangle 1064"/>
              <p:cNvSpPr>
                <a:spLocks noChangeArrowheads="1"/>
              </p:cNvSpPr>
              <p:nvPr/>
            </p:nvSpPr>
            <p:spPr bwMode="auto">
              <a:xfrm>
                <a:off x="4560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8" name="Rectangle 1065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9" name="Rectangle 1066"/>
              <p:cNvSpPr>
                <a:spLocks noChangeArrowheads="1"/>
              </p:cNvSpPr>
              <p:nvPr/>
            </p:nvSpPr>
            <p:spPr bwMode="auto">
              <a:xfrm>
                <a:off x="4944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0" name="Rectangle 1067"/>
              <p:cNvSpPr>
                <a:spLocks noChangeArrowheads="1"/>
              </p:cNvSpPr>
              <p:nvPr/>
            </p:nvSpPr>
            <p:spPr bwMode="auto">
              <a:xfrm>
                <a:off x="480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" name="Rectangle 1068"/>
              <p:cNvSpPr>
                <a:spLocks noChangeArrowheads="1"/>
              </p:cNvSpPr>
              <p:nvPr/>
            </p:nvSpPr>
            <p:spPr bwMode="auto">
              <a:xfrm>
                <a:off x="672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" name="Rectangle 1069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3" name="Rectangle 1070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" name="Rectangle 1071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" name="Rectangle 1072"/>
              <p:cNvSpPr>
                <a:spLocks noChangeArrowheads="1"/>
              </p:cNvSpPr>
              <p:nvPr/>
            </p:nvSpPr>
            <p:spPr bwMode="auto">
              <a:xfrm>
                <a:off x="1440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6" name="Rectangle 1073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1074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1075"/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1076"/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0" name="Rectangle 1077"/>
              <p:cNvSpPr>
                <a:spLocks noChangeArrowheads="1"/>
              </p:cNvSpPr>
              <p:nvPr/>
            </p:nvSpPr>
            <p:spPr bwMode="auto">
              <a:xfrm>
                <a:off x="2400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Rectangle 1078"/>
              <p:cNvSpPr>
                <a:spLocks noChangeArrowheads="1"/>
              </p:cNvSpPr>
              <p:nvPr/>
            </p:nvSpPr>
            <p:spPr bwMode="auto">
              <a:xfrm>
                <a:off x="2592" y="206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8" name="Group 1079"/>
            <p:cNvGrpSpPr>
              <a:grpSpLocks/>
            </p:cNvGrpSpPr>
            <p:nvPr/>
          </p:nvGrpSpPr>
          <p:grpSpPr bwMode="auto">
            <a:xfrm>
              <a:off x="720" y="2928"/>
              <a:ext cx="4752" cy="192"/>
              <a:chOff x="432" y="2784"/>
              <a:chExt cx="4752" cy="192"/>
            </a:xfrm>
          </p:grpSpPr>
          <p:sp>
            <p:nvSpPr>
              <p:cNvPr id="34" name="Rectangle 1080"/>
              <p:cNvSpPr>
                <a:spLocks noChangeArrowheads="1"/>
              </p:cNvSpPr>
              <p:nvPr/>
            </p:nvSpPr>
            <p:spPr bwMode="auto">
              <a:xfrm>
                <a:off x="43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Rectangle 1081"/>
              <p:cNvSpPr>
                <a:spLocks noChangeArrowheads="1"/>
              </p:cNvSpPr>
              <p:nvPr/>
            </p:nvSpPr>
            <p:spPr bwMode="auto">
              <a:xfrm>
                <a:off x="624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Rectangle 1082"/>
              <p:cNvSpPr>
                <a:spLocks noChangeArrowheads="1"/>
              </p:cNvSpPr>
              <p:nvPr/>
            </p:nvSpPr>
            <p:spPr bwMode="auto">
              <a:xfrm>
                <a:off x="816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Rectangle 1083"/>
              <p:cNvSpPr>
                <a:spLocks noChangeArrowheads="1"/>
              </p:cNvSpPr>
              <p:nvPr/>
            </p:nvSpPr>
            <p:spPr bwMode="auto">
              <a:xfrm>
                <a:off x="1008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Rectangle 1084"/>
              <p:cNvSpPr>
                <a:spLocks noChangeArrowheads="1"/>
              </p:cNvSpPr>
              <p:nvPr/>
            </p:nvSpPr>
            <p:spPr bwMode="auto">
              <a:xfrm>
                <a:off x="1200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Rectangle 1085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Rectangle 1086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Rectangle 1087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" name="Rectangle 1088"/>
              <p:cNvSpPr>
                <a:spLocks noChangeArrowheads="1"/>
              </p:cNvSpPr>
              <p:nvPr/>
            </p:nvSpPr>
            <p:spPr bwMode="auto">
              <a:xfrm>
                <a:off x="2016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Rectangle 1089"/>
              <p:cNvSpPr>
                <a:spLocks noChangeArrowheads="1"/>
              </p:cNvSpPr>
              <p:nvPr/>
            </p:nvSpPr>
            <p:spPr bwMode="auto">
              <a:xfrm>
                <a:off x="2208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" name="Rectangle 1090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5" name="Rectangle 1091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" name="Rectangle 1092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7" name="Rectangle 1093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Rectangle 1094"/>
              <p:cNvSpPr>
                <a:spLocks noChangeArrowheads="1"/>
              </p:cNvSpPr>
              <p:nvPr/>
            </p:nvSpPr>
            <p:spPr bwMode="auto">
              <a:xfrm>
                <a:off x="3216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Rectangle 1095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Rectangle 1096"/>
              <p:cNvSpPr>
                <a:spLocks noChangeArrowheads="1"/>
              </p:cNvSpPr>
              <p:nvPr/>
            </p:nvSpPr>
            <p:spPr bwMode="auto">
              <a:xfrm>
                <a:off x="3600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Rectangle 1097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Rectangle 1098"/>
              <p:cNvSpPr>
                <a:spLocks noChangeArrowheads="1"/>
              </p:cNvSpPr>
              <p:nvPr/>
            </p:nvSpPr>
            <p:spPr bwMode="auto">
              <a:xfrm>
                <a:off x="403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3" name="Rectangle 1099"/>
              <p:cNvSpPr>
                <a:spLocks noChangeArrowheads="1"/>
              </p:cNvSpPr>
              <p:nvPr/>
            </p:nvSpPr>
            <p:spPr bwMode="auto">
              <a:xfrm>
                <a:off x="4224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4" name="Rectangle 1100"/>
              <p:cNvSpPr>
                <a:spLocks noChangeArrowheads="1"/>
              </p:cNvSpPr>
              <p:nvPr/>
            </p:nvSpPr>
            <p:spPr bwMode="auto">
              <a:xfrm>
                <a:off x="4416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Rectangle 1101"/>
              <p:cNvSpPr>
                <a:spLocks noChangeArrowheads="1"/>
              </p:cNvSpPr>
              <p:nvPr/>
            </p:nvSpPr>
            <p:spPr bwMode="auto">
              <a:xfrm>
                <a:off x="4608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6" name="Rectangle 1102"/>
              <p:cNvSpPr>
                <a:spLocks noChangeArrowheads="1"/>
              </p:cNvSpPr>
              <p:nvPr/>
            </p:nvSpPr>
            <p:spPr bwMode="auto">
              <a:xfrm>
                <a:off x="4800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7" name="Rectangle 1103"/>
              <p:cNvSpPr>
                <a:spLocks noChangeArrowheads="1"/>
              </p:cNvSpPr>
              <p:nvPr/>
            </p:nvSpPr>
            <p:spPr bwMode="auto">
              <a:xfrm>
                <a:off x="4992" y="2784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Group 1104"/>
            <p:cNvGrpSpPr>
              <a:grpSpLocks/>
            </p:cNvGrpSpPr>
            <p:nvPr/>
          </p:nvGrpSpPr>
          <p:grpSpPr bwMode="auto">
            <a:xfrm>
              <a:off x="624" y="3600"/>
              <a:ext cx="4944" cy="192"/>
              <a:chOff x="336" y="3456"/>
              <a:chExt cx="4944" cy="192"/>
            </a:xfrm>
          </p:grpSpPr>
          <p:sp>
            <p:nvSpPr>
              <p:cNvPr id="10" name="Rectangle 1105"/>
              <p:cNvSpPr>
                <a:spLocks noChangeArrowheads="1"/>
              </p:cNvSpPr>
              <p:nvPr/>
            </p:nvSpPr>
            <p:spPr bwMode="auto">
              <a:xfrm>
                <a:off x="336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" name="Rectangle 1106"/>
              <p:cNvSpPr>
                <a:spLocks noChangeArrowheads="1"/>
              </p:cNvSpPr>
              <p:nvPr/>
            </p:nvSpPr>
            <p:spPr bwMode="auto">
              <a:xfrm>
                <a:off x="528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Rectangle 1107"/>
              <p:cNvSpPr>
                <a:spLocks noChangeArrowheads="1"/>
              </p:cNvSpPr>
              <p:nvPr/>
            </p:nvSpPr>
            <p:spPr bwMode="auto">
              <a:xfrm>
                <a:off x="720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Rectangle 1108"/>
              <p:cNvSpPr>
                <a:spLocks noChangeArrowheads="1"/>
              </p:cNvSpPr>
              <p:nvPr/>
            </p:nvSpPr>
            <p:spPr bwMode="auto">
              <a:xfrm>
                <a:off x="960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Rectangle 1109"/>
              <p:cNvSpPr>
                <a:spLocks noChangeArrowheads="1"/>
              </p:cNvSpPr>
              <p:nvPr/>
            </p:nvSpPr>
            <p:spPr bwMode="auto">
              <a:xfrm>
                <a:off x="1152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Rectangle 1110"/>
              <p:cNvSpPr>
                <a:spLocks noChangeArrowheads="1"/>
              </p:cNvSpPr>
              <p:nvPr/>
            </p:nvSpPr>
            <p:spPr bwMode="auto">
              <a:xfrm>
                <a:off x="1344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Rectangle 1111"/>
              <p:cNvSpPr>
                <a:spLocks noChangeArrowheads="1"/>
              </p:cNvSpPr>
              <p:nvPr/>
            </p:nvSpPr>
            <p:spPr bwMode="auto">
              <a:xfrm>
                <a:off x="1584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Rectangle 1112"/>
              <p:cNvSpPr>
                <a:spLocks noChangeArrowheads="1"/>
              </p:cNvSpPr>
              <p:nvPr/>
            </p:nvSpPr>
            <p:spPr bwMode="auto">
              <a:xfrm>
                <a:off x="1776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Rectangle 1113"/>
              <p:cNvSpPr>
                <a:spLocks noChangeArrowheads="1"/>
              </p:cNvSpPr>
              <p:nvPr/>
            </p:nvSpPr>
            <p:spPr bwMode="auto">
              <a:xfrm>
                <a:off x="1968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Rectangle 1114"/>
              <p:cNvSpPr>
                <a:spLocks noChangeArrowheads="1"/>
              </p:cNvSpPr>
              <p:nvPr/>
            </p:nvSpPr>
            <p:spPr bwMode="auto">
              <a:xfrm>
                <a:off x="2208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" name="Rectangle 1115"/>
              <p:cNvSpPr>
                <a:spLocks noChangeArrowheads="1"/>
              </p:cNvSpPr>
              <p:nvPr/>
            </p:nvSpPr>
            <p:spPr bwMode="auto">
              <a:xfrm>
                <a:off x="2400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" name="Rectangle 1116"/>
              <p:cNvSpPr>
                <a:spLocks noChangeArrowheads="1"/>
              </p:cNvSpPr>
              <p:nvPr/>
            </p:nvSpPr>
            <p:spPr bwMode="auto">
              <a:xfrm>
                <a:off x="2592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" name="Rectangle 1117"/>
              <p:cNvSpPr>
                <a:spLocks noChangeArrowheads="1"/>
              </p:cNvSpPr>
              <p:nvPr/>
            </p:nvSpPr>
            <p:spPr bwMode="auto">
              <a:xfrm>
                <a:off x="2832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Rectangle 1118"/>
              <p:cNvSpPr>
                <a:spLocks noChangeArrowheads="1"/>
              </p:cNvSpPr>
              <p:nvPr/>
            </p:nvSpPr>
            <p:spPr bwMode="auto">
              <a:xfrm>
                <a:off x="3024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Rectangle 1119"/>
              <p:cNvSpPr>
                <a:spLocks noChangeArrowheads="1"/>
              </p:cNvSpPr>
              <p:nvPr/>
            </p:nvSpPr>
            <p:spPr bwMode="auto">
              <a:xfrm>
                <a:off x="3216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Rectangle 1120"/>
              <p:cNvSpPr>
                <a:spLocks noChangeArrowheads="1"/>
              </p:cNvSpPr>
              <p:nvPr/>
            </p:nvSpPr>
            <p:spPr bwMode="auto">
              <a:xfrm>
                <a:off x="3456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" name="Rectangle 1121"/>
              <p:cNvSpPr>
                <a:spLocks noChangeArrowheads="1"/>
              </p:cNvSpPr>
              <p:nvPr/>
            </p:nvSpPr>
            <p:spPr bwMode="auto">
              <a:xfrm>
                <a:off x="3648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Rectangle 1122"/>
              <p:cNvSpPr>
                <a:spLocks noChangeArrowheads="1"/>
              </p:cNvSpPr>
              <p:nvPr/>
            </p:nvSpPr>
            <p:spPr bwMode="auto">
              <a:xfrm>
                <a:off x="3840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Rectangle 1123"/>
              <p:cNvSpPr>
                <a:spLocks noChangeArrowheads="1"/>
              </p:cNvSpPr>
              <p:nvPr/>
            </p:nvSpPr>
            <p:spPr bwMode="auto">
              <a:xfrm>
                <a:off x="4080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Rectangle 1124"/>
              <p:cNvSpPr>
                <a:spLocks noChangeArrowheads="1"/>
              </p:cNvSpPr>
              <p:nvPr/>
            </p:nvSpPr>
            <p:spPr bwMode="auto">
              <a:xfrm>
                <a:off x="4272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" name="Rectangle 1125"/>
              <p:cNvSpPr>
                <a:spLocks noChangeArrowheads="1"/>
              </p:cNvSpPr>
              <p:nvPr/>
            </p:nvSpPr>
            <p:spPr bwMode="auto">
              <a:xfrm>
                <a:off x="4464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" name="Rectangle 1126"/>
              <p:cNvSpPr>
                <a:spLocks noChangeArrowheads="1"/>
              </p:cNvSpPr>
              <p:nvPr/>
            </p:nvSpPr>
            <p:spPr bwMode="auto">
              <a:xfrm>
                <a:off x="4704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Rectangle 1127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" name="Rectangle 1128"/>
              <p:cNvSpPr>
                <a:spLocks noChangeArrowheads="1"/>
              </p:cNvSpPr>
              <p:nvPr/>
            </p:nvSpPr>
            <p:spPr bwMode="auto">
              <a:xfrm>
                <a:off x="5088" y="3456"/>
                <a:ext cx="192" cy="192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24DA8-0121-4F58-9C6A-68007044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(11)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2C916E-7D93-4EB0-B3FA-1B58198BE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988840"/>
            <a:ext cx="7958138" cy="3881437"/>
          </a:xfrm>
        </p:spPr>
        <p:txBody>
          <a:bodyPr/>
          <a:lstStyle/>
          <a:p>
            <a:r>
              <a:rPr lang="zh-CN" altLang="en-US" sz="2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对比：</a:t>
            </a:r>
            <a:r>
              <a:rPr lang="zh-CN" altLang="en-US" sz="22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递归的合并排序算法</a:t>
            </a:r>
          </a:p>
        </p:txBody>
      </p:sp>
      <p:pic>
        <p:nvPicPr>
          <p:cNvPr id="61442" name="Picture 2">
            <a:extLst>
              <a:ext uri="{FF2B5EF4-FFF2-40B4-BE49-F238E27FC236}">
                <a16:creationId xmlns:a16="http://schemas.microsoft.com/office/drawing/2014/main" id="{EFDEC47D-A159-48B5-8FE3-0D85B216A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5" y="2492895"/>
            <a:ext cx="6500763" cy="411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093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FC74A6-0E2A-4513-99DE-D8867388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合并排序 </a:t>
            </a:r>
            <a:r>
              <a:rPr lang="en-US" altLang="zh-CN" dirty="0">
                <a:ea typeface="黑体" pitchFamily="2" charset="-122"/>
              </a:rPr>
              <a:t>(12)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2281CE-7506-436A-BEA4-D314B14EA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958138" cy="3881437"/>
          </a:xfrm>
        </p:spPr>
        <p:txBody>
          <a:bodyPr/>
          <a:lstStyle/>
          <a:p>
            <a:r>
              <a:rPr lang="zh-CN" altLang="en-US" sz="2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对比：</a:t>
            </a:r>
            <a:r>
              <a:rPr lang="zh-CN" altLang="en-US" sz="22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非递归的合并排序算法</a:t>
            </a:r>
          </a:p>
        </p:txBody>
      </p:sp>
      <p:pic>
        <p:nvPicPr>
          <p:cNvPr id="60418" name="Picture 2">
            <a:extLst>
              <a:ext uri="{FF2B5EF4-FFF2-40B4-BE49-F238E27FC236}">
                <a16:creationId xmlns:a16="http://schemas.microsoft.com/office/drawing/2014/main" id="{B692E2EE-2D46-4514-8D12-0561849AE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700456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对话气泡: 圆角矩形 3">
            <a:extLst>
              <a:ext uri="{FF2B5EF4-FFF2-40B4-BE49-F238E27FC236}">
                <a16:creationId xmlns:a16="http://schemas.microsoft.com/office/drawing/2014/main" id="{A53ABDC1-0E04-4CF4-83C5-4A1EB3CFD459}"/>
              </a:ext>
            </a:extLst>
          </p:cNvPr>
          <p:cNvSpPr/>
          <p:nvPr/>
        </p:nvSpPr>
        <p:spPr bwMode="auto">
          <a:xfrm>
            <a:off x="2195736" y="5653583"/>
            <a:ext cx="5987702" cy="577403"/>
          </a:xfrm>
          <a:prstGeom prst="wedgeRoundRectCallout">
            <a:avLst>
              <a:gd name="adj1" fmla="val -57811"/>
              <a:gd name="adj2" fmla="val -15260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如何选择或设计递归、非递归的合并排序算法？</a:t>
            </a:r>
          </a:p>
        </p:txBody>
      </p:sp>
    </p:spTree>
    <p:extLst>
      <p:ext uri="{BB962C8B-B14F-4D97-AF65-F5344CB8AC3E}">
        <p14:creationId xmlns:p14="http://schemas.microsoft.com/office/powerpoint/2010/main" val="1900707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620688"/>
            <a:ext cx="7594724" cy="1143000"/>
          </a:xfrm>
        </p:spPr>
        <p:txBody>
          <a:bodyPr/>
          <a:lstStyle/>
          <a:p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2214563"/>
            <a:ext cx="6100763" cy="323056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应用背景和动机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分治法的基本思想和一般步骤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分治法的适用条件 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分治法的复杂度分析方法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合并排序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总结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总结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2348880"/>
            <a:ext cx="7128792" cy="28035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分治法的适用条件</a:t>
            </a:r>
            <a:r>
              <a:rPr lang="en-US" altLang="zh-CN" sz="2200" dirty="0">
                <a:solidFill>
                  <a:srgbClr val="002060"/>
                </a:solidFill>
                <a:ea typeface="黑体" pitchFamily="2" charset="-122"/>
              </a:rPr>
              <a:t>——</a:t>
            </a: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子问题独立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分治法的基本思想</a:t>
            </a:r>
            <a:r>
              <a:rPr lang="en-US" altLang="zh-CN" sz="2200" dirty="0">
                <a:solidFill>
                  <a:srgbClr val="002060"/>
                </a:solidFill>
                <a:ea typeface="黑体" pitchFamily="2" charset="-122"/>
              </a:rPr>
              <a:t>——</a:t>
            </a: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四个步骤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分治法的复杂度分析方法</a:t>
            </a:r>
            <a:r>
              <a:rPr lang="en-US" altLang="zh-CN" sz="2200" dirty="0">
                <a:solidFill>
                  <a:srgbClr val="002060"/>
                </a:solidFill>
                <a:ea typeface="黑体" pitchFamily="2" charset="-122"/>
              </a:rPr>
              <a:t>——</a:t>
            </a: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递推式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合并排序（递归的思想，递归的算法）</a:t>
            </a:r>
            <a:endParaRPr lang="en-US" altLang="zh-CN" sz="2200" dirty="0">
              <a:solidFill>
                <a:srgbClr val="002060"/>
              </a:solidFill>
              <a:ea typeface="黑体" pitchFamily="2" charset="-122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altLang="zh-CN" sz="2200" dirty="0">
                <a:solidFill>
                  <a:srgbClr val="002060"/>
                </a:solidFill>
                <a:ea typeface="黑体" pitchFamily="2" charset="-122"/>
              </a:rPr>
              <a:t>     ——</a:t>
            </a: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以元素比较为基本操作，源于合并步骤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057400"/>
            <a:ext cx="8154987" cy="3686175"/>
          </a:xfrm>
        </p:spPr>
        <p:txBody>
          <a:bodyPr/>
          <a:lstStyle/>
          <a:p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将要求解的较大规模的问题分割成</a:t>
            </a:r>
            <a:r>
              <a:rPr lang="en-US" altLang="zh-CN" sz="2400" i="1" dirty="0">
                <a:ea typeface="黑体" pitchFamily="2" charset="-122"/>
              </a:rPr>
              <a:t>k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个更小规模的子问题。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黑体" pitchFamily="2" charset="-122"/>
              </a:rPr>
              <a:t>应用背景和动机 </a:t>
            </a:r>
            <a:r>
              <a:rPr lang="en-US" altLang="zh-CN" dirty="0">
                <a:latin typeface="+mn-lt"/>
                <a:ea typeface="黑体" pitchFamily="2" charset="-122"/>
              </a:rPr>
              <a:t>(1)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132263" y="3511550"/>
            <a:ext cx="800100" cy="609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n</a:t>
            </a:r>
          </a:p>
        </p:txBody>
      </p:sp>
      <p:cxnSp>
        <p:nvCxnSpPr>
          <p:cNvPr id="7173" name="AutoShape 5"/>
          <p:cNvCxnSpPr>
            <a:cxnSpLocks noChangeShapeType="1"/>
            <a:stCxn id="7172" idx="4"/>
            <a:endCxn id="7180" idx="0"/>
          </p:cNvCxnSpPr>
          <p:nvPr/>
        </p:nvCxnSpPr>
        <p:spPr bwMode="auto">
          <a:xfrm>
            <a:off x="4532313" y="4130675"/>
            <a:ext cx="3621087" cy="812800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7174" name="AutoShape 6"/>
          <p:cNvCxnSpPr>
            <a:cxnSpLocks noChangeShapeType="1"/>
            <a:stCxn id="7172" idx="4"/>
            <a:endCxn id="7177" idx="0"/>
          </p:cNvCxnSpPr>
          <p:nvPr/>
        </p:nvCxnSpPr>
        <p:spPr bwMode="auto">
          <a:xfrm flipH="1">
            <a:off x="1114425" y="4130675"/>
            <a:ext cx="3417888" cy="762000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7175" name="AutoShape 7"/>
          <p:cNvCxnSpPr>
            <a:cxnSpLocks noChangeShapeType="1"/>
            <a:stCxn id="7172" idx="4"/>
            <a:endCxn id="7178" idx="0"/>
          </p:cNvCxnSpPr>
          <p:nvPr/>
        </p:nvCxnSpPr>
        <p:spPr bwMode="auto">
          <a:xfrm flipH="1">
            <a:off x="3460750" y="4130675"/>
            <a:ext cx="1071563" cy="812800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7176" name="AutoShape 8"/>
          <p:cNvCxnSpPr>
            <a:cxnSpLocks noChangeShapeType="1"/>
            <a:stCxn id="7172" idx="4"/>
            <a:endCxn id="7179" idx="0"/>
          </p:cNvCxnSpPr>
          <p:nvPr/>
        </p:nvCxnSpPr>
        <p:spPr bwMode="auto">
          <a:xfrm>
            <a:off x="4532313" y="4130675"/>
            <a:ext cx="1274762" cy="812800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76225" y="4902200"/>
            <a:ext cx="1676400" cy="147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T</a:t>
            </a:r>
            <a:r>
              <a:rPr kumimoji="0" lang="en-US" altLang="zh-CN" sz="2400" dirty="0">
                <a:latin typeface="+mn-lt"/>
              </a:rPr>
              <a:t>(</a:t>
            </a:r>
            <a:r>
              <a:rPr kumimoji="0" lang="en-US" altLang="zh-CN" sz="2400" i="1" dirty="0">
                <a:latin typeface="+mn-lt"/>
              </a:rPr>
              <a:t>n</a:t>
            </a:r>
            <a:r>
              <a:rPr kumimoji="0" lang="en-US" altLang="zh-CN" sz="2400" dirty="0">
                <a:latin typeface="+mn-lt"/>
              </a:rPr>
              <a:t>/2)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2622550" y="4953000"/>
            <a:ext cx="1676400" cy="147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T</a:t>
            </a:r>
            <a:r>
              <a:rPr kumimoji="0" lang="en-US" altLang="zh-CN" sz="2400" dirty="0">
                <a:latin typeface="+mn-lt"/>
              </a:rPr>
              <a:t>(</a:t>
            </a:r>
            <a:r>
              <a:rPr kumimoji="0" lang="en-US" altLang="zh-CN" sz="2400" i="1" dirty="0">
                <a:latin typeface="+mn-lt"/>
              </a:rPr>
              <a:t>n</a:t>
            </a:r>
            <a:r>
              <a:rPr kumimoji="0" lang="en-US" altLang="zh-CN" sz="2400" dirty="0">
                <a:latin typeface="+mn-lt"/>
              </a:rPr>
              <a:t>/2)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4968875" y="4953000"/>
            <a:ext cx="1676400" cy="147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T</a:t>
            </a:r>
            <a:r>
              <a:rPr kumimoji="0" lang="en-US" altLang="zh-CN" sz="2400" dirty="0">
                <a:latin typeface="+mn-lt"/>
              </a:rPr>
              <a:t>(</a:t>
            </a:r>
            <a:r>
              <a:rPr kumimoji="0" lang="en-US" altLang="zh-CN" sz="2400" i="1" dirty="0">
                <a:latin typeface="+mn-lt"/>
              </a:rPr>
              <a:t>n</a:t>
            </a:r>
            <a:r>
              <a:rPr kumimoji="0" lang="en-US" altLang="zh-CN" sz="2400" dirty="0">
                <a:latin typeface="+mn-lt"/>
              </a:rPr>
              <a:t>/2)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7315200" y="4953000"/>
            <a:ext cx="1676400" cy="147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T</a:t>
            </a:r>
            <a:r>
              <a:rPr kumimoji="0" lang="en-US" altLang="zh-CN" sz="2400" dirty="0">
                <a:latin typeface="+mn-lt"/>
              </a:rPr>
              <a:t>(</a:t>
            </a:r>
            <a:r>
              <a:rPr kumimoji="0" lang="en-US" altLang="zh-CN" sz="2400" i="1" dirty="0">
                <a:latin typeface="+mn-lt"/>
              </a:rPr>
              <a:t>n</a:t>
            </a:r>
            <a:r>
              <a:rPr kumimoji="0" lang="en-US" altLang="zh-CN" sz="2400" dirty="0">
                <a:latin typeface="+mn-lt"/>
              </a:rPr>
              <a:t>/2)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1066007" y="3317875"/>
            <a:ext cx="12954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T</a:t>
            </a:r>
            <a:r>
              <a:rPr kumimoji="0" lang="en-US" altLang="zh-CN" sz="2400" dirty="0">
                <a:latin typeface="+mn-lt"/>
              </a:rPr>
              <a:t>(</a:t>
            </a:r>
            <a:r>
              <a:rPr kumimoji="0" lang="en-US" altLang="zh-CN" sz="2400" i="1" dirty="0">
                <a:latin typeface="+mn-lt"/>
              </a:rPr>
              <a:t>n</a:t>
            </a:r>
            <a:r>
              <a:rPr kumimoji="0" lang="en-US" altLang="zh-CN" sz="2400" dirty="0">
                <a:latin typeface="+mn-lt"/>
              </a:rPr>
              <a:t>)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743200" y="356076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zh-CN" sz="2400">
                <a:latin typeface="+mn-lt"/>
              </a:rPr>
              <a:t>=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755650" y="2060575"/>
            <a:ext cx="8077200" cy="122440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6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对这</a:t>
            </a:r>
            <a:r>
              <a:rPr lang="en-US" altLang="zh-CN" i="1" dirty="0">
                <a:solidFill>
                  <a:srgbClr val="0000FF"/>
                </a:solidFill>
                <a:ea typeface="黑体" pitchFamily="2" charset="-122"/>
              </a:rPr>
              <a:t>k</a:t>
            </a:r>
            <a:r>
              <a:rPr lang="zh-CN" altLang="en-US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个子问题分别求解</a:t>
            </a:r>
          </a:p>
          <a:p>
            <a:pPr marL="342900" indent="-342900">
              <a:lnSpc>
                <a:spcPts val="26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latin typeface="黑体" pitchFamily="2" charset="-122"/>
                <a:ea typeface="黑体" pitchFamily="2" charset="-122"/>
              </a:rPr>
              <a:t>- 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如果子问题的规模仍然不够小，再划分为</a:t>
            </a:r>
            <a:r>
              <a:rPr lang="en-US" altLang="zh-CN" sz="2000" i="1" dirty="0">
                <a:ea typeface="黑体" pitchFamily="2" charset="-122"/>
              </a:rPr>
              <a:t>k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个子问题</a:t>
            </a:r>
          </a:p>
          <a:p>
            <a:pPr marL="342900" indent="-342900">
              <a:lnSpc>
                <a:spcPts val="26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dirty="0">
                <a:latin typeface="黑体" pitchFamily="2" charset="-122"/>
                <a:ea typeface="黑体" pitchFamily="2" charset="-122"/>
              </a:rPr>
              <a:t>- 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如此递归地进行下去，直到问题规模足够小，很容易求出其解为止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结语</a:t>
            </a:r>
            <a:endParaRPr lang="en-US" altLang="zh-CN" dirty="0">
              <a:ea typeface="黑体" pitchFamily="2" charset="-12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zh-CN" sz="4800" b="1" dirty="0"/>
          </a:p>
          <a:p>
            <a:pPr algn="ctr">
              <a:buFont typeface="Wingdings" pitchFamily="2" charset="2"/>
              <a:buNone/>
            </a:pPr>
            <a:r>
              <a:rPr lang="zh-CN" altLang="en-US" sz="4800" dirty="0">
                <a:ea typeface="黑体" pitchFamily="2" charset="-122"/>
              </a:rPr>
              <a:t>谢谢</a:t>
            </a:r>
            <a:r>
              <a:rPr lang="en-US" altLang="zh-CN" sz="4800" dirty="0">
                <a:ea typeface="黑体" pitchFamily="2" charset="-122"/>
              </a:rPr>
              <a:t>!</a:t>
            </a:r>
          </a:p>
          <a:p>
            <a:pPr algn="ctr">
              <a:buFont typeface="Wingdings" pitchFamily="2" charset="2"/>
              <a:buNone/>
            </a:pPr>
            <a:endParaRPr lang="en-US" altLang="zh-CN" sz="48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27584" y="2057400"/>
            <a:ext cx="8208912" cy="129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ea typeface="黑体" pitchFamily="2" charset="-122"/>
              </a:rPr>
              <a:t>对这</a:t>
            </a:r>
            <a:r>
              <a:rPr lang="en-US" altLang="zh-CN" sz="2000" i="1" dirty="0">
                <a:ea typeface="黑体" pitchFamily="2" charset="-122"/>
              </a:rPr>
              <a:t>k</a:t>
            </a:r>
            <a:r>
              <a:rPr lang="zh-CN" altLang="en-US" sz="2000" dirty="0">
                <a:ea typeface="黑体" pitchFamily="2" charset="-122"/>
              </a:rPr>
              <a:t>个子问题分别求解，其中分解直到问题规模足够小，很容易求出其解为止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ea typeface="黑体" pitchFamily="2" charset="-122"/>
              </a:rPr>
              <a:t>合并小规模问题的解，自底向上求出原来问题的解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4095750" y="3495675"/>
            <a:ext cx="800100" cy="609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n</a:t>
            </a:r>
          </a:p>
        </p:txBody>
      </p:sp>
      <p:cxnSp>
        <p:nvCxnSpPr>
          <p:cNvPr id="8197" name="AutoShape 5"/>
          <p:cNvCxnSpPr>
            <a:cxnSpLocks noChangeShapeType="1"/>
            <a:stCxn id="8196" idx="4"/>
            <a:endCxn id="8234" idx="0"/>
          </p:cNvCxnSpPr>
          <p:nvPr/>
        </p:nvCxnSpPr>
        <p:spPr bwMode="auto">
          <a:xfrm>
            <a:off x="4495800" y="4105275"/>
            <a:ext cx="3516620" cy="903288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8198" name="AutoShape 6"/>
          <p:cNvCxnSpPr>
            <a:cxnSpLocks noChangeShapeType="1"/>
            <a:stCxn id="8196" idx="4"/>
            <a:endCxn id="8204" idx="0"/>
          </p:cNvCxnSpPr>
          <p:nvPr/>
        </p:nvCxnSpPr>
        <p:spPr bwMode="auto">
          <a:xfrm flipH="1">
            <a:off x="1289357" y="4105275"/>
            <a:ext cx="3206443" cy="908050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8199" name="AutoShape 7"/>
          <p:cNvCxnSpPr>
            <a:cxnSpLocks noChangeShapeType="1"/>
            <a:stCxn id="8196" idx="4"/>
            <a:endCxn id="8214" idx="0"/>
          </p:cNvCxnSpPr>
          <p:nvPr/>
        </p:nvCxnSpPr>
        <p:spPr bwMode="auto">
          <a:xfrm flipH="1">
            <a:off x="3476932" y="4105275"/>
            <a:ext cx="1018868" cy="903288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8200" name="AutoShape 8"/>
          <p:cNvCxnSpPr>
            <a:cxnSpLocks noChangeShapeType="1"/>
            <a:stCxn id="8196" idx="4"/>
            <a:endCxn id="8224" idx="0"/>
          </p:cNvCxnSpPr>
          <p:nvPr/>
        </p:nvCxnSpPr>
        <p:spPr bwMode="auto">
          <a:xfrm>
            <a:off x="4495800" y="4105275"/>
            <a:ext cx="1286182" cy="903288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600200" y="3124200"/>
            <a:ext cx="12954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400" i="1" dirty="0">
                <a:latin typeface="+mn-lt"/>
              </a:rPr>
              <a:t>T</a:t>
            </a:r>
            <a:r>
              <a:rPr kumimoji="0" lang="en-US" altLang="zh-CN" sz="2400" dirty="0">
                <a:latin typeface="+mn-lt"/>
              </a:rPr>
              <a:t>(</a:t>
            </a:r>
            <a:r>
              <a:rPr kumimoji="0" lang="en-US" altLang="zh-CN" sz="2400" i="1" dirty="0">
                <a:latin typeface="+mn-lt"/>
              </a:rPr>
              <a:t>n</a:t>
            </a:r>
            <a:r>
              <a:rPr kumimoji="0" lang="en-US" altLang="zh-CN" sz="2400" dirty="0">
                <a:latin typeface="+mn-lt"/>
              </a:rPr>
              <a:t>)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706688" y="3544888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zh-CN" sz="2400">
                <a:latin typeface="+mn-lt"/>
              </a:rPr>
              <a:t>=</a:t>
            </a:r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250825" y="5013325"/>
            <a:ext cx="1981200" cy="1422400"/>
            <a:chOff x="96" y="1296"/>
            <a:chExt cx="1488" cy="1104"/>
          </a:xfrm>
        </p:grpSpPr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624" y="1296"/>
              <a:ext cx="504" cy="38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/2</a:t>
              </a:r>
            </a:p>
          </p:txBody>
        </p:sp>
        <p:cxnSp>
          <p:nvCxnSpPr>
            <p:cNvPr id="8205" name="AutoShape 13"/>
            <p:cNvCxnSpPr>
              <a:cxnSpLocks noChangeShapeType="1"/>
              <a:stCxn id="8204" idx="4"/>
              <a:endCxn id="8212" idx="0"/>
            </p:cNvCxnSpPr>
            <p:nvPr/>
          </p:nvCxnSpPr>
          <p:spPr bwMode="auto">
            <a:xfrm>
              <a:off x="876" y="1686"/>
              <a:ext cx="576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06" name="AutoShape 14"/>
            <p:cNvCxnSpPr>
              <a:cxnSpLocks noChangeShapeType="1"/>
              <a:stCxn id="8204" idx="4"/>
              <a:endCxn id="8209" idx="0"/>
            </p:cNvCxnSpPr>
            <p:nvPr/>
          </p:nvCxnSpPr>
          <p:spPr bwMode="auto">
            <a:xfrm flipH="1">
              <a:off x="228" y="1686"/>
              <a:ext cx="64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07" name="AutoShape 15"/>
            <p:cNvCxnSpPr>
              <a:cxnSpLocks noChangeShapeType="1"/>
              <a:stCxn id="8204" idx="4"/>
              <a:endCxn id="8210" idx="0"/>
            </p:cNvCxnSpPr>
            <p:nvPr/>
          </p:nvCxnSpPr>
          <p:spPr bwMode="auto">
            <a:xfrm flipH="1">
              <a:off x="636" y="1686"/>
              <a:ext cx="240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08" name="AutoShape 16"/>
            <p:cNvCxnSpPr>
              <a:cxnSpLocks noChangeShapeType="1"/>
              <a:stCxn id="8204" idx="4"/>
              <a:endCxn id="8211" idx="0"/>
            </p:cNvCxnSpPr>
            <p:nvPr/>
          </p:nvCxnSpPr>
          <p:spPr bwMode="auto">
            <a:xfrm>
              <a:off x="876" y="1686"/>
              <a:ext cx="16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09" name="AutoShape 17"/>
            <p:cNvSpPr>
              <a:spLocks noChangeArrowheads="1"/>
            </p:cNvSpPr>
            <p:nvPr/>
          </p:nvSpPr>
          <p:spPr bwMode="auto">
            <a:xfrm>
              <a:off x="96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10" name="AutoShape 18"/>
            <p:cNvSpPr>
              <a:spLocks noChangeArrowheads="1"/>
            </p:cNvSpPr>
            <p:nvPr/>
          </p:nvSpPr>
          <p:spPr bwMode="auto">
            <a:xfrm>
              <a:off x="504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11" name="AutoShape 19"/>
            <p:cNvSpPr>
              <a:spLocks noChangeArrowheads="1"/>
            </p:cNvSpPr>
            <p:nvPr/>
          </p:nvSpPr>
          <p:spPr bwMode="auto">
            <a:xfrm>
              <a:off x="912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12" name="AutoShape 20"/>
            <p:cNvSpPr>
              <a:spLocks noChangeArrowheads="1"/>
            </p:cNvSpPr>
            <p:nvPr/>
          </p:nvSpPr>
          <p:spPr bwMode="auto">
            <a:xfrm>
              <a:off x="1320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</p:grp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2438400" y="5008563"/>
            <a:ext cx="1981200" cy="1422400"/>
            <a:chOff x="96" y="1296"/>
            <a:chExt cx="1488" cy="1104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624" y="1296"/>
              <a:ext cx="504" cy="38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/2</a:t>
              </a:r>
            </a:p>
          </p:txBody>
        </p:sp>
        <p:cxnSp>
          <p:nvCxnSpPr>
            <p:cNvPr id="8215" name="AutoShape 23"/>
            <p:cNvCxnSpPr>
              <a:cxnSpLocks noChangeShapeType="1"/>
              <a:stCxn id="8214" idx="4"/>
              <a:endCxn id="8222" idx="0"/>
            </p:cNvCxnSpPr>
            <p:nvPr/>
          </p:nvCxnSpPr>
          <p:spPr bwMode="auto">
            <a:xfrm>
              <a:off x="876" y="1686"/>
              <a:ext cx="576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16" name="AutoShape 24"/>
            <p:cNvCxnSpPr>
              <a:cxnSpLocks noChangeShapeType="1"/>
              <a:stCxn id="8214" idx="4"/>
              <a:endCxn id="8219" idx="0"/>
            </p:cNvCxnSpPr>
            <p:nvPr/>
          </p:nvCxnSpPr>
          <p:spPr bwMode="auto">
            <a:xfrm flipH="1">
              <a:off x="228" y="1686"/>
              <a:ext cx="64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17" name="AutoShape 25"/>
            <p:cNvCxnSpPr>
              <a:cxnSpLocks noChangeShapeType="1"/>
              <a:stCxn id="8214" idx="4"/>
              <a:endCxn id="8220" idx="0"/>
            </p:cNvCxnSpPr>
            <p:nvPr/>
          </p:nvCxnSpPr>
          <p:spPr bwMode="auto">
            <a:xfrm flipH="1">
              <a:off x="636" y="1686"/>
              <a:ext cx="240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18" name="AutoShape 26"/>
            <p:cNvCxnSpPr>
              <a:cxnSpLocks noChangeShapeType="1"/>
              <a:stCxn id="8214" idx="4"/>
              <a:endCxn id="8221" idx="0"/>
            </p:cNvCxnSpPr>
            <p:nvPr/>
          </p:nvCxnSpPr>
          <p:spPr bwMode="auto">
            <a:xfrm>
              <a:off x="876" y="1686"/>
              <a:ext cx="16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19" name="AutoShape 27"/>
            <p:cNvSpPr>
              <a:spLocks noChangeArrowheads="1"/>
            </p:cNvSpPr>
            <p:nvPr/>
          </p:nvSpPr>
          <p:spPr bwMode="auto">
            <a:xfrm>
              <a:off x="96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20" name="AutoShape 28"/>
            <p:cNvSpPr>
              <a:spLocks noChangeArrowheads="1"/>
            </p:cNvSpPr>
            <p:nvPr/>
          </p:nvSpPr>
          <p:spPr bwMode="auto">
            <a:xfrm>
              <a:off x="504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auto">
            <a:xfrm>
              <a:off x="912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22" name="AutoShape 30"/>
            <p:cNvSpPr>
              <a:spLocks noChangeArrowheads="1"/>
            </p:cNvSpPr>
            <p:nvPr/>
          </p:nvSpPr>
          <p:spPr bwMode="auto">
            <a:xfrm>
              <a:off x="1320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4743450" y="5008563"/>
            <a:ext cx="1981200" cy="1422400"/>
            <a:chOff x="96" y="1296"/>
            <a:chExt cx="1488" cy="1104"/>
          </a:xfrm>
        </p:grpSpPr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624" y="1296"/>
              <a:ext cx="504" cy="38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/2</a:t>
              </a:r>
            </a:p>
          </p:txBody>
        </p:sp>
        <p:cxnSp>
          <p:nvCxnSpPr>
            <p:cNvPr id="8225" name="AutoShape 33"/>
            <p:cNvCxnSpPr>
              <a:cxnSpLocks noChangeShapeType="1"/>
              <a:stCxn id="8224" idx="4"/>
              <a:endCxn id="8232" idx="0"/>
            </p:cNvCxnSpPr>
            <p:nvPr/>
          </p:nvCxnSpPr>
          <p:spPr bwMode="auto">
            <a:xfrm>
              <a:off x="876" y="1686"/>
              <a:ext cx="576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26" name="AutoShape 34"/>
            <p:cNvCxnSpPr>
              <a:cxnSpLocks noChangeShapeType="1"/>
              <a:stCxn id="8224" idx="4"/>
              <a:endCxn id="8229" idx="0"/>
            </p:cNvCxnSpPr>
            <p:nvPr/>
          </p:nvCxnSpPr>
          <p:spPr bwMode="auto">
            <a:xfrm flipH="1">
              <a:off x="228" y="1686"/>
              <a:ext cx="64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27" name="AutoShape 35"/>
            <p:cNvCxnSpPr>
              <a:cxnSpLocks noChangeShapeType="1"/>
              <a:stCxn id="8224" idx="4"/>
              <a:endCxn id="8230" idx="0"/>
            </p:cNvCxnSpPr>
            <p:nvPr/>
          </p:nvCxnSpPr>
          <p:spPr bwMode="auto">
            <a:xfrm flipH="1">
              <a:off x="636" y="1686"/>
              <a:ext cx="240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28" name="AutoShape 36"/>
            <p:cNvCxnSpPr>
              <a:cxnSpLocks noChangeShapeType="1"/>
              <a:stCxn id="8224" idx="4"/>
              <a:endCxn id="8231" idx="0"/>
            </p:cNvCxnSpPr>
            <p:nvPr/>
          </p:nvCxnSpPr>
          <p:spPr bwMode="auto">
            <a:xfrm>
              <a:off x="876" y="1686"/>
              <a:ext cx="16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29" name="AutoShape 37"/>
            <p:cNvSpPr>
              <a:spLocks noChangeArrowheads="1"/>
            </p:cNvSpPr>
            <p:nvPr/>
          </p:nvSpPr>
          <p:spPr bwMode="auto">
            <a:xfrm>
              <a:off x="96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30" name="AutoShape 38"/>
            <p:cNvSpPr>
              <a:spLocks noChangeArrowheads="1"/>
            </p:cNvSpPr>
            <p:nvPr/>
          </p:nvSpPr>
          <p:spPr bwMode="auto">
            <a:xfrm>
              <a:off x="504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auto">
            <a:xfrm>
              <a:off x="912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32" name="AutoShape 40"/>
            <p:cNvSpPr>
              <a:spLocks noChangeArrowheads="1"/>
            </p:cNvSpPr>
            <p:nvPr/>
          </p:nvSpPr>
          <p:spPr bwMode="auto">
            <a:xfrm>
              <a:off x="1320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</p:grpSp>
      <p:grpSp>
        <p:nvGrpSpPr>
          <p:cNvPr id="8233" name="Group 41"/>
          <p:cNvGrpSpPr>
            <a:grpSpLocks/>
          </p:cNvGrpSpPr>
          <p:nvPr/>
        </p:nvGrpSpPr>
        <p:grpSpPr bwMode="auto">
          <a:xfrm>
            <a:off x="6973888" y="5008563"/>
            <a:ext cx="1981200" cy="1422400"/>
            <a:chOff x="96" y="1296"/>
            <a:chExt cx="1488" cy="1104"/>
          </a:xfrm>
        </p:grpSpPr>
        <p:sp>
          <p:nvSpPr>
            <p:cNvPr id="8234" name="Oval 42"/>
            <p:cNvSpPr>
              <a:spLocks noChangeArrowheads="1"/>
            </p:cNvSpPr>
            <p:nvPr/>
          </p:nvSpPr>
          <p:spPr bwMode="auto">
            <a:xfrm>
              <a:off x="624" y="1296"/>
              <a:ext cx="504" cy="38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/2</a:t>
              </a:r>
            </a:p>
          </p:txBody>
        </p:sp>
        <p:cxnSp>
          <p:nvCxnSpPr>
            <p:cNvPr id="8235" name="AutoShape 43"/>
            <p:cNvCxnSpPr>
              <a:cxnSpLocks noChangeShapeType="1"/>
              <a:stCxn id="8234" idx="4"/>
              <a:endCxn id="8242" idx="0"/>
            </p:cNvCxnSpPr>
            <p:nvPr/>
          </p:nvCxnSpPr>
          <p:spPr bwMode="auto">
            <a:xfrm>
              <a:off x="876" y="1686"/>
              <a:ext cx="576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36" name="AutoShape 44"/>
            <p:cNvCxnSpPr>
              <a:cxnSpLocks noChangeShapeType="1"/>
              <a:stCxn id="8234" idx="4"/>
              <a:endCxn id="8239" idx="0"/>
            </p:cNvCxnSpPr>
            <p:nvPr/>
          </p:nvCxnSpPr>
          <p:spPr bwMode="auto">
            <a:xfrm flipH="1">
              <a:off x="228" y="1686"/>
              <a:ext cx="64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37" name="AutoShape 45"/>
            <p:cNvCxnSpPr>
              <a:cxnSpLocks noChangeShapeType="1"/>
              <a:stCxn id="8234" idx="4"/>
              <a:endCxn id="8240" idx="0"/>
            </p:cNvCxnSpPr>
            <p:nvPr/>
          </p:nvCxnSpPr>
          <p:spPr bwMode="auto">
            <a:xfrm flipH="1">
              <a:off x="636" y="1686"/>
              <a:ext cx="240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238" name="AutoShape 46"/>
            <p:cNvCxnSpPr>
              <a:cxnSpLocks noChangeShapeType="1"/>
              <a:stCxn id="8234" idx="4"/>
              <a:endCxn id="8241" idx="0"/>
            </p:cNvCxnSpPr>
            <p:nvPr/>
          </p:nvCxnSpPr>
          <p:spPr bwMode="auto">
            <a:xfrm>
              <a:off x="876" y="1686"/>
              <a:ext cx="168" cy="50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39" name="AutoShape 47"/>
            <p:cNvSpPr>
              <a:spLocks noChangeArrowheads="1"/>
            </p:cNvSpPr>
            <p:nvPr/>
          </p:nvSpPr>
          <p:spPr bwMode="auto">
            <a:xfrm>
              <a:off x="96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40" name="AutoShape 48"/>
            <p:cNvSpPr>
              <a:spLocks noChangeArrowheads="1"/>
            </p:cNvSpPr>
            <p:nvPr/>
          </p:nvSpPr>
          <p:spPr bwMode="auto">
            <a:xfrm>
              <a:off x="504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41" name="AutoShape 49"/>
            <p:cNvSpPr>
              <a:spLocks noChangeArrowheads="1"/>
            </p:cNvSpPr>
            <p:nvPr/>
          </p:nvSpPr>
          <p:spPr bwMode="auto">
            <a:xfrm>
              <a:off x="912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  <p:sp>
          <p:nvSpPr>
            <p:cNvPr id="8242" name="AutoShape 50"/>
            <p:cNvSpPr>
              <a:spLocks noChangeArrowheads="1"/>
            </p:cNvSpPr>
            <p:nvPr/>
          </p:nvSpPr>
          <p:spPr bwMode="auto">
            <a:xfrm>
              <a:off x="1320" y="2192"/>
              <a:ext cx="264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1600" i="1" dirty="0">
                  <a:latin typeface="+mn-lt"/>
                </a:rPr>
                <a:t>T</a:t>
              </a:r>
              <a:r>
                <a:rPr kumimoji="0" lang="en-US" altLang="zh-CN" sz="1600" dirty="0">
                  <a:latin typeface="+mn-lt"/>
                </a:rPr>
                <a:t>(</a:t>
              </a:r>
              <a:r>
                <a:rPr kumimoji="0" lang="en-US" altLang="zh-CN" sz="1600" i="1" dirty="0">
                  <a:latin typeface="+mn-lt"/>
                </a:rPr>
                <a:t>n</a:t>
              </a:r>
              <a:r>
                <a:rPr kumimoji="0" lang="en-US" altLang="zh-CN" sz="1600" dirty="0">
                  <a:latin typeface="+mn-lt"/>
                </a:rPr>
                <a:t>/4)</a:t>
              </a:r>
            </a:p>
          </p:txBody>
        </p:sp>
      </p:grpSp>
      <p:sp>
        <p:nvSpPr>
          <p:cNvPr id="8245" name="Rectangle 53"/>
          <p:cNvSpPr>
            <a:spLocks noGrp="1" noChangeArrowheads="1"/>
          </p:cNvSpPr>
          <p:nvPr>
            <p:ph type="title" idx="4294967295"/>
          </p:nvPr>
        </p:nvSpPr>
        <p:spPr>
          <a:xfrm>
            <a:off x="1447800" y="609600"/>
            <a:ext cx="7378700" cy="114300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黑体" pitchFamily="2" charset="-122"/>
              </a:rPr>
              <a:t>应用背景和动机 </a:t>
            </a:r>
            <a:r>
              <a:rPr lang="en-US" altLang="zh-CN" dirty="0">
                <a:latin typeface="+mn-lt"/>
                <a:ea typeface="黑体" pitchFamily="2" charset="-122"/>
              </a:rPr>
              <a:t>(2)</a:t>
            </a:r>
            <a:endParaRPr lang="en-US" altLang="zh-CN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607300" cy="1143000"/>
          </a:xfrm>
        </p:spPr>
        <p:txBody>
          <a:bodyPr/>
          <a:lstStyle/>
          <a:p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133600"/>
            <a:ext cx="5643563" cy="388143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应用背景和动机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分治法的基本思想和一般步骤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分治法的适用条件 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分治法的复杂度分析方法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合并排序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 </a:t>
            </a:r>
          </a:p>
          <a:p>
            <a:pPr>
              <a:buNone/>
            </a:pPr>
            <a:endParaRPr lang="zh-CN" altLang="en-US" sz="20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09600"/>
            <a:ext cx="8100392" cy="1143000"/>
          </a:xfrm>
        </p:spPr>
        <p:txBody>
          <a:bodyPr lIns="0" rIns="0"/>
          <a:lstStyle/>
          <a:p>
            <a:r>
              <a:rPr lang="zh-CN" altLang="en-US" dirty="0">
                <a:ea typeface="黑体" pitchFamily="2" charset="-122"/>
              </a:rPr>
              <a:t>分治法的基本思想和一般步骤 </a:t>
            </a:r>
            <a:r>
              <a:rPr lang="en-US" altLang="zh-CN" dirty="0">
                <a:ea typeface="黑体" pitchFamily="2" charset="-122"/>
              </a:rPr>
              <a:t>(1)</a:t>
            </a:r>
          </a:p>
        </p:txBody>
      </p:sp>
      <p:sp>
        <p:nvSpPr>
          <p:cNvPr id="13316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958138" cy="1900238"/>
          </a:xfrm>
          <a:noFill/>
          <a:ln/>
        </p:spPr>
        <p:txBody>
          <a:bodyPr/>
          <a:lstStyle/>
          <a:p>
            <a:pPr marL="0" lvl="2" indent="0">
              <a:lnSpc>
                <a:spcPct val="115000"/>
              </a:lnSpc>
              <a:buNone/>
              <a:defRPr/>
            </a:pPr>
            <a:r>
              <a:rPr kumimoji="0" lang="zh-CN" altLang="en-US" sz="2200" b="1" dirty="0">
                <a:solidFill>
                  <a:srgbClr val="0000FF"/>
                </a:solidFill>
                <a:latin typeface="Arial" charset="0"/>
                <a:ea typeface="黑体" pitchFamily="2" charset="-122"/>
              </a:rPr>
              <a:t>分治法（</a:t>
            </a:r>
            <a:r>
              <a:rPr kumimoji="0" lang="en-US" altLang="zh-CN" sz="2200" b="1" dirty="0">
                <a:solidFill>
                  <a:srgbClr val="0000FF"/>
                </a:solidFill>
                <a:ea typeface="黑体" pitchFamily="2" charset="-122"/>
              </a:rPr>
              <a:t>Divide-and-Conquer</a:t>
            </a:r>
            <a:r>
              <a:rPr kumimoji="0" lang="zh-CN" altLang="en-US" sz="2200" b="1" dirty="0">
                <a:solidFill>
                  <a:srgbClr val="0000FF"/>
                </a:solidFill>
                <a:latin typeface="Arial" charset="0"/>
                <a:ea typeface="黑体" pitchFamily="2" charset="-122"/>
              </a:rPr>
              <a:t>）：</a:t>
            </a:r>
            <a:endParaRPr kumimoji="0" lang="en-US" altLang="zh-CN" sz="2200" b="1" dirty="0">
              <a:solidFill>
                <a:srgbClr val="0000FF"/>
              </a:solidFill>
              <a:latin typeface="Arial" charset="0"/>
              <a:ea typeface="黑体" pitchFamily="2" charset="-122"/>
            </a:endParaRPr>
          </a:p>
          <a:p>
            <a:pPr marL="0" lvl="2" indent="0">
              <a:lnSpc>
                <a:spcPct val="115000"/>
              </a:lnSpc>
              <a:buNone/>
              <a:defRPr/>
            </a:pPr>
            <a:r>
              <a:rPr kumimoji="0" lang="zh-CN" altLang="en-US" sz="2200" dirty="0">
                <a:solidFill>
                  <a:schemeClr val="accent2"/>
                </a:solidFill>
                <a:latin typeface="Arial" charset="0"/>
                <a:ea typeface="黑体" pitchFamily="2" charset="-122"/>
              </a:rPr>
              <a:t>将一个难以直接解决的复杂问题，将其从大到小逐步分解，进而将较易求解的小问题解合并得到原问题的解。</a:t>
            </a:r>
          </a:p>
          <a:p>
            <a:pPr>
              <a:lnSpc>
                <a:spcPct val="40000"/>
              </a:lnSpc>
              <a:spcBef>
                <a:spcPct val="0"/>
              </a:spcBef>
              <a:buClrTx/>
              <a:buFontTx/>
              <a:buNone/>
            </a:pPr>
            <a:endParaRPr kumimoji="0" lang="zh-CN" altLang="en-US" sz="2000" dirty="0">
              <a:solidFill>
                <a:schemeClr val="accent2"/>
              </a:solidFill>
              <a:latin typeface="Arial" charset="0"/>
              <a:ea typeface="黑体" pitchFamily="2" charset="-12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zh-CN" altLang="en-US" sz="2000" dirty="0">
                <a:solidFill>
                  <a:srgbClr val="006600"/>
                </a:solidFill>
                <a:latin typeface="Arial" charset="0"/>
                <a:ea typeface="黑体" pitchFamily="2" charset="-122"/>
              </a:rPr>
              <a:t>                  </a:t>
            </a:r>
            <a:r>
              <a:rPr kumimoji="0" lang="zh-CN" altLang="en-US" sz="2200" dirty="0">
                <a:solidFill>
                  <a:srgbClr val="006600"/>
                </a:solidFill>
                <a:latin typeface="Arial" charset="0"/>
                <a:ea typeface="黑体" pitchFamily="2" charset="-122"/>
              </a:rPr>
              <a:t>凡治众如治寡，分数是也。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zh-CN" altLang="en-US" sz="2200" dirty="0">
                <a:solidFill>
                  <a:srgbClr val="006600"/>
                </a:solidFill>
                <a:latin typeface="Arial" charset="0"/>
                <a:ea typeface="黑体" pitchFamily="2" charset="-122"/>
              </a:rPr>
              <a:t>					</a:t>
            </a:r>
            <a:r>
              <a:rPr kumimoji="0" lang="zh-CN" altLang="en-US" sz="2200">
                <a:solidFill>
                  <a:srgbClr val="006600"/>
                </a:solidFill>
                <a:latin typeface="Arial" charset="0"/>
                <a:ea typeface="黑体" pitchFamily="2" charset="-122"/>
              </a:rPr>
              <a:t>            </a:t>
            </a:r>
            <a:r>
              <a:rPr kumimoji="0" lang="en-US" altLang="zh-CN" sz="2200" dirty="0">
                <a:solidFill>
                  <a:srgbClr val="006600"/>
                </a:solidFill>
                <a:latin typeface="Arial" charset="0"/>
                <a:ea typeface="黑体" pitchFamily="2" charset="-122"/>
              </a:rPr>
              <a:t>—— </a:t>
            </a:r>
            <a:r>
              <a:rPr kumimoji="0" lang="zh-CN" altLang="en-US" sz="2200" dirty="0">
                <a:solidFill>
                  <a:srgbClr val="006600"/>
                </a:solidFill>
                <a:latin typeface="Arial" charset="0"/>
                <a:ea typeface="黑体" pitchFamily="2" charset="-122"/>
              </a:rPr>
              <a:t>孙子兵法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71600" y="4124127"/>
            <a:ext cx="6702896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en-US" altLang="zh-CN" sz="1800" u="sng" dirty="0">
                <a:solidFill>
                  <a:srgbClr val="000000"/>
                </a:solidFill>
                <a:latin typeface="+mn-lt"/>
                <a:ea typeface="黑体" pitchFamily="2" charset="-122"/>
              </a:rPr>
              <a:t>divide-and-conquer(</a:t>
            </a:r>
            <a:r>
              <a:rPr kumimoji="0" lang="en-US" altLang="zh-CN" sz="1800" i="1" u="sng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u="sng" dirty="0">
                <a:solidFill>
                  <a:srgbClr val="000000"/>
                </a:solidFill>
                <a:latin typeface="+mn-lt"/>
                <a:ea typeface="黑体" pitchFamily="2" charset="-122"/>
              </a:rPr>
              <a:t>)</a:t>
            </a:r>
          </a:p>
          <a:p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if (|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|&lt;=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n</a:t>
            </a:r>
            <a:r>
              <a:rPr kumimoji="0" lang="en-US" altLang="zh-CN" sz="1800" baseline="-250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0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) </a:t>
            </a:r>
            <a:r>
              <a:rPr kumimoji="0" lang="en-US" altLang="zh-CN" sz="1800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adhoc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(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)   </a:t>
            </a:r>
            <a:r>
              <a:rPr kumimoji="0" lang="en-US" altLang="zh-CN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//</a:t>
            </a:r>
            <a:r>
              <a:rPr kumimoji="0" lang="zh-CN" altLang="en-US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解决小规模的问题</a:t>
            </a:r>
          </a:p>
          <a:p>
            <a:r>
              <a:rPr kumimoji="0" lang="zh-CN" altLang="en-US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else </a:t>
            </a:r>
          </a:p>
          <a:p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 divide 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into smaller </a:t>
            </a:r>
            <a:r>
              <a:rPr kumimoji="0" lang="en-US" altLang="zh-CN" sz="1800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subinstances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baseline="-250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1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, 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baseline="-250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2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, ..., </a:t>
            </a:r>
            <a:r>
              <a:rPr kumimoji="0" lang="en-US" altLang="zh-CN" sz="1800" i="1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i="1" baseline="-25000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k</a:t>
            </a:r>
            <a:r>
              <a:rPr kumimoji="0" lang="en-US" altLang="zh-CN" sz="1800" i="1" baseline="-250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</a:t>
            </a:r>
            <a:r>
              <a:rPr kumimoji="0" lang="en-US" altLang="zh-CN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//</a:t>
            </a:r>
            <a:r>
              <a:rPr kumimoji="0" lang="zh-CN" altLang="en-US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分解为子问题          </a:t>
            </a:r>
          </a:p>
          <a:p>
            <a:r>
              <a:rPr kumimoji="0" lang="zh-CN" altLang="en-US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 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for </a:t>
            </a:r>
            <a:r>
              <a:rPr kumimoji="0" lang="en-US" altLang="zh-CN" sz="1800" i="1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i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=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1 to 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k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do</a:t>
            </a:r>
          </a:p>
          <a:p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   </a:t>
            </a:r>
            <a:r>
              <a:rPr kumimoji="0" lang="en-US" altLang="zh-CN" sz="1800" i="1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y</a:t>
            </a:r>
            <a:r>
              <a:rPr kumimoji="0" lang="en-US" altLang="zh-CN" sz="1800" i="1" baseline="-25000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i</a:t>
            </a:r>
            <a:r>
              <a:rPr kumimoji="0" lang="en-US" altLang="zh-CN" sz="1800" i="1" dirty="0">
                <a:solidFill>
                  <a:srgbClr val="000000"/>
                </a:solidFill>
                <a:ea typeface="黑体" pitchFamily="2" charset="-122"/>
              </a:rPr>
              <a:t> ← 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divide-and-conquer(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S</a:t>
            </a:r>
            <a:r>
              <a:rPr kumimoji="0" lang="en-US" altLang="zh-CN" sz="1800" i="1" baseline="-250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i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)  </a:t>
            </a:r>
            <a:r>
              <a:rPr kumimoji="0" lang="en-US" altLang="zh-CN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//</a:t>
            </a:r>
            <a:r>
              <a:rPr kumimoji="0" lang="zh-CN" altLang="en-US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递归求解各子问题</a:t>
            </a:r>
          </a:p>
          <a:p>
            <a:r>
              <a:rPr kumimoji="0" lang="zh-CN" altLang="en-US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 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end for </a:t>
            </a:r>
          </a:p>
          <a:p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  return merge(</a:t>
            </a:r>
            <a:r>
              <a:rPr kumimoji="0" lang="en-US" altLang="zh-CN" sz="1800" i="1" dirty="0">
                <a:solidFill>
                  <a:srgbClr val="000000"/>
                </a:solidFill>
                <a:latin typeface="+mn-lt"/>
                <a:ea typeface="黑体" pitchFamily="2" charset="-122"/>
              </a:rPr>
              <a:t>y</a:t>
            </a:r>
            <a:r>
              <a:rPr kumimoji="0" lang="en-US" altLang="zh-CN" sz="2000" baseline="-250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1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, ..., </a:t>
            </a:r>
            <a:r>
              <a:rPr kumimoji="0" lang="en-US" altLang="zh-CN" sz="1800" i="1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y</a:t>
            </a:r>
            <a:r>
              <a:rPr kumimoji="0" lang="en-US" altLang="zh-CN" sz="1800" baseline="-25000" dirty="0" err="1">
                <a:solidFill>
                  <a:srgbClr val="000000"/>
                </a:solidFill>
                <a:latin typeface="+mn-lt"/>
                <a:ea typeface="黑体" pitchFamily="2" charset="-122"/>
              </a:rPr>
              <a:t>k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)  </a:t>
            </a:r>
            <a:r>
              <a:rPr kumimoji="0" lang="en-US" altLang="zh-CN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//</a:t>
            </a:r>
            <a:r>
              <a:rPr kumimoji="0" lang="zh-CN" altLang="en-US" sz="1800" dirty="0">
                <a:solidFill>
                  <a:srgbClr val="FF0000"/>
                </a:solidFill>
                <a:latin typeface="+mn-lt"/>
                <a:ea typeface="黑体" pitchFamily="2" charset="-122"/>
              </a:rPr>
              <a:t>合并各子问题的解</a:t>
            </a:r>
          </a:p>
          <a:p>
            <a:r>
              <a:rPr kumimoji="0" lang="zh-CN" altLang="en-US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  </a:t>
            </a:r>
            <a:r>
              <a:rPr kumimoji="0" lang="en-US" altLang="zh-CN" sz="1800" dirty="0">
                <a:solidFill>
                  <a:srgbClr val="000000"/>
                </a:solidFill>
                <a:latin typeface="+mn-lt"/>
                <a:ea typeface="黑体" pitchFamily="2" charset="-122"/>
              </a:rPr>
              <a:t>end if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609600"/>
            <a:ext cx="8100392" cy="1143000"/>
          </a:xfrm>
        </p:spPr>
        <p:txBody>
          <a:bodyPr lIns="0" rIns="0"/>
          <a:lstStyle/>
          <a:p>
            <a:r>
              <a:rPr lang="zh-CN" altLang="en-US" dirty="0">
                <a:ea typeface="黑体" pitchFamily="2" charset="-122"/>
              </a:rPr>
              <a:t>分治法的基本思想和一般步骤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/>
          </a:p>
        </p:txBody>
      </p:sp>
      <p:grpSp>
        <p:nvGrpSpPr>
          <p:cNvPr id="29" name="组合 28"/>
          <p:cNvGrpSpPr/>
          <p:nvPr/>
        </p:nvGrpSpPr>
        <p:grpSpPr>
          <a:xfrm>
            <a:off x="1475656" y="2411040"/>
            <a:ext cx="6012334" cy="3322216"/>
            <a:chOff x="2158752" y="2411040"/>
            <a:chExt cx="5329238" cy="2736850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4103440" y="2411040"/>
              <a:ext cx="1441450" cy="3603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zh-CN" altLang="en-US" sz="2000" dirty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原问题</a:t>
              </a:r>
              <a:r>
                <a:rPr lang="en-US" altLang="zh-CN" sz="2000" i="1" dirty="0">
                  <a:solidFill>
                    <a:srgbClr val="000000"/>
                  </a:solidFill>
                  <a:ea typeface="黑体" pitchFamily="2" charset="-122"/>
                </a:rPr>
                <a:t>S</a:t>
              </a: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2158752" y="3203203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zh-CN" altLang="en-US" sz="2000" dirty="0">
                  <a:solidFill>
                    <a:srgbClr val="002060"/>
                  </a:solidFill>
                  <a:latin typeface="黑体" pitchFamily="2" charset="-122"/>
                  <a:ea typeface="黑体" pitchFamily="2" charset="-122"/>
                </a:rPr>
                <a:t>子问题</a:t>
              </a:r>
              <a:r>
                <a:rPr lang="en-US" altLang="zh-CN" sz="2000" i="1" dirty="0">
                  <a:solidFill>
                    <a:srgbClr val="002060"/>
                  </a:solidFill>
                  <a:ea typeface="黑体" pitchFamily="2" charset="-122"/>
                </a:rPr>
                <a:t>S</a:t>
              </a:r>
              <a:r>
                <a:rPr lang="en-US" altLang="zh-CN" sz="2000" baseline="-25000" dirty="0">
                  <a:solidFill>
                    <a:srgbClr val="002060"/>
                  </a:solidFill>
                  <a:ea typeface="黑体" pitchFamily="2" charset="-122"/>
                </a:rPr>
                <a:t>1</a:t>
              </a:r>
            </a:p>
          </p:txBody>
        </p:sp>
        <p:cxnSp>
          <p:nvCxnSpPr>
            <p:cNvPr id="7" name="AutoShape 15"/>
            <p:cNvCxnSpPr>
              <a:cxnSpLocks noChangeShapeType="1"/>
              <a:stCxn id="5" idx="2"/>
              <a:endCxn id="6" idx="0"/>
            </p:cNvCxnSpPr>
            <p:nvPr/>
          </p:nvCxnSpPr>
          <p:spPr bwMode="auto">
            <a:xfrm flipH="1">
              <a:off x="2771527" y="2780928"/>
              <a:ext cx="2052638" cy="4127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3527177" y="3203203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zh-CN" altLang="en-US" sz="2000" dirty="0">
                  <a:solidFill>
                    <a:srgbClr val="002060"/>
                  </a:solidFill>
                  <a:latin typeface="黑体" pitchFamily="2" charset="-122"/>
                  <a:ea typeface="黑体" pitchFamily="2" charset="-122"/>
                </a:rPr>
                <a:t>子问题</a:t>
              </a:r>
              <a:r>
                <a:rPr lang="en-US" altLang="zh-CN" sz="2000" i="1" dirty="0">
                  <a:solidFill>
                    <a:srgbClr val="002060"/>
                  </a:solidFill>
                  <a:ea typeface="黑体" pitchFamily="2" charset="-122"/>
                </a:rPr>
                <a:t>S</a:t>
              </a:r>
              <a:r>
                <a:rPr lang="en-US" altLang="zh-CN" sz="2000" baseline="-25000" dirty="0">
                  <a:solidFill>
                    <a:srgbClr val="002060"/>
                  </a:solidFill>
                  <a:ea typeface="黑体" pitchFamily="2" charset="-122"/>
                </a:rPr>
                <a:t>2</a:t>
              </a:r>
            </a:p>
          </p:txBody>
        </p:sp>
        <p:cxnSp>
          <p:nvCxnSpPr>
            <p:cNvPr id="9" name="AutoShape 17"/>
            <p:cNvCxnSpPr>
              <a:cxnSpLocks noChangeShapeType="1"/>
              <a:stCxn id="5" idx="2"/>
              <a:endCxn id="8" idx="0"/>
            </p:cNvCxnSpPr>
            <p:nvPr/>
          </p:nvCxnSpPr>
          <p:spPr bwMode="auto">
            <a:xfrm flipH="1">
              <a:off x="4139952" y="2780928"/>
              <a:ext cx="684213" cy="4127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4895602" y="3203203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en-US" altLang="zh-CN" sz="2000">
                  <a:solidFill>
                    <a:srgbClr val="002060"/>
                  </a:solidFill>
                  <a:ea typeface="黑体" pitchFamily="2" charset="-122"/>
                </a:rPr>
                <a:t>……</a:t>
              </a:r>
            </a:p>
          </p:txBody>
        </p:sp>
        <p:cxnSp>
          <p:nvCxnSpPr>
            <p:cNvPr id="11" name="AutoShape 19"/>
            <p:cNvCxnSpPr>
              <a:cxnSpLocks noChangeShapeType="1"/>
              <a:stCxn id="5" idx="2"/>
              <a:endCxn id="10" idx="0"/>
            </p:cNvCxnSpPr>
            <p:nvPr/>
          </p:nvCxnSpPr>
          <p:spPr bwMode="auto">
            <a:xfrm>
              <a:off x="4824165" y="2780928"/>
              <a:ext cx="684212" cy="4127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6264027" y="3203203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zh-CN" altLang="en-US" sz="2000" dirty="0">
                  <a:solidFill>
                    <a:srgbClr val="002060"/>
                  </a:solidFill>
                  <a:latin typeface="黑体" pitchFamily="2" charset="-122"/>
                  <a:ea typeface="黑体" pitchFamily="2" charset="-122"/>
                </a:rPr>
                <a:t>子问题</a:t>
              </a:r>
              <a:r>
                <a:rPr lang="en-US" altLang="zh-CN" sz="2000" i="1" dirty="0" err="1">
                  <a:solidFill>
                    <a:srgbClr val="002060"/>
                  </a:solidFill>
                  <a:ea typeface="黑体" pitchFamily="2" charset="-122"/>
                </a:rPr>
                <a:t>S</a:t>
              </a:r>
              <a:r>
                <a:rPr lang="en-US" altLang="zh-CN" sz="2000" i="1" baseline="-25000" dirty="0" err="1">
                  <a:solidFill>
                    <a:srgbClr val="002060"/>
                  </a:solidFill>
                  <a:ea typeface="黑体" pitchFamily="2" charset="-122"/>
                </a:rPr>
                <a:t>k</a:t>
              </a:r>
              <a:endParaRPr lang="en-US" altLang="zh-CN" sz="2000" i="1" baseline="-25000" dirty="0">
                <a:solidFill>
                  <a:srgbClr val="002060"/>
                </a:solidFill>
                <a:ea typeface="黑体" pitchFamily="2" charset="-122"/>
              </a:endParaRPr>
            </a:p>
          </p:txBody>
        </p:sp>
        <p:cxnSp>
          <p:nvCxnSpPr>
            <p:cNvPr id="13" name="AutoShape 21"/>
            <p:cNvCxnSpPr>
              <a:cxnSpLocks noChangeShapeType="1"/>
              <a:stCxn id="5" idx="2"/>
              <a:endCxn id="12" idx="0"/>
            </p:cNvCxnSpPr>
            <p:nvPr/>
          </p:nvCxnSpPr>
          <p:spPr bwMode="auto">
            <a:xfrm>
              <a:off x="4824165" y="2780928"/>
              <a:ext cx="2052637" cy="412750"/>
            </a:xfrm>
            <a:prstGeom prst="straightConnector1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2158752" y="3923928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en-US" altLang="zh-CN" sz="2000" i="1" dirty="0">
                  <a:solidFill>
                    <a:srgbClr val="002060"/>
                  </a:solidFill>
                  <a:ea typeface="黑体" pitchFamily="2" charset="-122"/>
                </a:rPr>
                <a:t>S</a:t>
              </a:r>
              <a:r>
                <a:rPr lang="en-US" altLang="zh-CN" sz="2000" baseline="-25000" dirty="0">
                  <a:solidFill>
                    <a:srgbClr val="002060"/>
                  </a:solidFill>
                  <a:ea typeface="黑体" pitchFamily="2" charset="-122"/>
                </a:rPr>
                <a:t>1</a:t>
              </a:r>
              <a:r>
                <a:rPr lang="zh-CN" altLang="en-US" sz="2000" dirty="0">
                  <a:solidFill>
                    <a:srgbClr val="002060"/>
                  </a:solidFill>
                  <a:ea typeface="黑体" pitchFamily="2" charset="-122"/>
                </a:rPr>
                <a:t>的解</a:t>
              </a:r>
              <a:r>
                <a:rPr lang="en-US" altLang="zh-CN" sz="2000" i="1" dirty="0">
                  <a:solidFill>
                    <a:srgbClr val="002060"/>
                  </a:solidFill>
                  <a:ea typeface="黑体" pitchFamily="2" charset="-122"/>
                </a:rPr>
                <a:t>y</a:t>
              </a:r>
              <a:r>
                <a:rPr lang="en-US" altLang="zh-CN" sz="2000" baseline="-25000" dirty="0">
                  <a:solidFill>
                    <a:srgbClr val="002060"/>
                  </a:solidFill>
                  <a:ea typeface="黑体" pitchFamily="2" charset="-122"/>
                </a:rPr>
                <a:t>1</a:t>
              </a:r>
              <a:endParaRPr lang="zh-CN" altLang="en-US" sz="2000" baseline="-25000" dirty="0">
                <a:solidFill>
                  <a:srgbClr val="002060"/>
                </a:solidFill>
                <a:ea typeface="黑体" pitchFamily="2" charset="-122"/>
              </a:endParaRPr>
            </a:p>
          </p:txBody>
        </p:sp>
        <p:cxnSp>
          <p:nvCxnSpPr>
            <p:cNvPr id="15" name="AutoShape 23"/>
            <p:cNvCxnSpPr>
              <a:cxnSpLocks noChangeShapeType="1"/>
              <a:stCxn id="6" idx="2"/>
              <a:endCxn id="14" idx="0"/>
            </p:cNvCxnSpPr>
            <p:nvPr/>
          </p:nvCxnSpPr>
          <p:spPr bwMode="auto">
            <a:xfrm>
              <a:off x="2771527" y="3573090"/>
              <a:ext cx="0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</p:cxn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3527177" y="3922340"/>
              <a:ext cx="1223963" cy="360363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en-US" altLang="zh-CN" sz="2000" i="1" dirty="0">
                  <a:solidFill>
                    <a:srgbClr val="002060"/>
                  </a:solidFill>
                  <a:ea typeface="黑体" pitchFamily="2" charset="-122"/>
                </a:rPr>
                <a:t>S</a:t>
              </a:r>
              <a:r>
                <a:rPr lang="en-US" altLang="zh-CN" sz="2000" baseline="-25000" dirty="0">
                  <a:solidFill>
                    <a:srgbClr val="002060"/>
                  </a:solidFill>
                  <a:ea typeface="黑体" pitchFamily="2" charset="-122"/>
                </a:rPr>
                <a:t>2</a:t>
              </a:r>
              <a:r>
                <a:rPr lang="zh-CN" altLang="en-US" sz="2000" dirty="0">
                  <a:solidFill>
                    <a:srgbClr val="002060"/>
                  </a:solidFill>
                  <a:ea typeface="黑体" pitchFamily="2" charset="-122"/>
                </a:rPr>
                <a:t>的解</a:t>
              </a:r>
              <a:r>
                <a:rPr lang="en-US" altLang="zh-CN" sz="2000" i="1" dirty="0">
                  <a:solidFill>
                    <a:srgbClr val="002060"/>
                  </a:solidFill>
                  <a:ea typeface="黑体" pitchFamily="2" charset="-122"/>
                </a:rPr>
                <a:t>y</a:t>
              </a:r>
              <a:r>
                <a:rPr lang="en-US" altLang="zh-CN" sz="2000" baseline="-25000" dirty="0">
                  <a:solidFill>
                    <a:srgbClr val="002060"/>
                  </a:solidFill>
                  <a:ea typeface="黑体" pitchFamily="2" charset="-122"/>
                </a:rPr>
                <a:t>2</a:t>
              </a:r>
              <a:endParaRPr lang="zh-CN" altLang="en-US" sz="2000" baseline="-25000" dirty="0">
                <a:solidFill>
                  <a:srgbClr val="002060"/>
                </a:solidFill>
                <a:ea typeface="黑体" pitchFamily="2" charset="-122"/>
              </a:endParaRPr>
            </a:p>
          </p:txBody>
        </p:sp>
        <p:cxnSp>
          <p:nvCxnSpPr>
            <p:cNvPr id="17" name="AutoShape 25"/>
            <p:cNvCxnSpPr>
              <a:cxnSpLocks noChangeShapeType="1"/>
              <a:stCxn id="8" idx="2"/>
              <a:endCxn id="16" idx="0"/>
            </p:cNvCxnSpPr>
            <p:nvPr/>
          </p:nvCxnSpPr>
          <p:spPr bwMode="auto">
            <a:xfrm>
              <a:off x="4139952" y="3573090"/>
              <a:ext cx="0" cy="3397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</p:cxn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895602" y="3914403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en-US" altLang="zh-CN" sz="2000">
                  <a:solidFill>
                    <a:srgbClr val="002060"/>
                  </a:solidFill>
                  <a:ea typeface="黑体" pitchFamily="2" charset="-122"/>
                </a:rPr>
                <a:t>……</a:t>
              </a:r>
            </a:p>
          </p:txBody>
        </p:sp>
        <p:cxnSp>
          <p:nvCxnSpPr>
            <p:cNvPr id="19" name="AutoShape 27"/>
            <p:cNvCxnSpPr>
              <a:cxnSpLocks noChangeShapeType="1"/>
              <a:stCxn id="10" idx="2"/>
              <a:endCxn id="18" idx="0"/>
            </p:cNvCxnSpPr>
            <p:nvPr/>
          </p:nvCxnSpPr>
          <p:spPr bwMode="auto">
            <a:xfrm>
              <a:off x="5508377" y="3573090"/>
              <a:ext cx="0" cy="3317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</p:cxnSp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6264027" y="3914403"/>
              <a:ext cx="1223963" cy="360362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en-US" altLang="zh-CN" sz="2000" i="1" dirty="0" err="1">
                  <a:solidFill>
                    <a:srgbClr val="002060"/>
                  </a:solidFill>
                  <a:ea typeface="黑体" pitchFamily="2" charset="-122"/>
                </a:rPr>
                <a:t>S</a:t>
              </a:r>
              <a:r>
                <a:rPr lang="en-US" altLang="zh-CN" sz="2000" i="1" baseline="-25000" dirty="0" err="1">
                  <a:solidFill>
                    <a:srgbClr val="002060"/>
                  </a:solidFill>
                  <a:ea typeface="黑体" pitchFamily="2" charset="-122"/>
                </a:rPr>
                <a:t>k</a:t>
              </a:r>
              <a:r>
                <a:rPr lang="zh-CN" altLang="en-US" sz="2000" dirty="0">
                  <a:solidFill>
                    <a:srgbClr val="002060"/>
                  </a:solidFill>
                  <a:ea typeface="黑体" pitchFamily="2" charset="-122"/>
                </a:rPr>
                <a:t>的解</a:t>
              </a:r>
              <a:r>
                <a:rPr lang="en-US" altLang="zh-CN" sz="2000" i="1" dirty="0" err="1">
                  <a:solidFill>
                    <a:srgbClr val="002060"/>
                  </a:solidFill>
                  <a:ea typeface="黑体" pitchFamily="2" charset="-122"/>
                </a:rPr>
                <a:t>y</a:t>
              </a:r>
              <a:r>
                <a:rPr lang="en-US" altLang="zh-CN" sz="2000" i="1" baseline="-25000" dirty="0" err="1">
                  <a:solidFill>
                    <a:srgbClr val="002060"/>
                  </a:solidFill>
                  <a:ea typeface="黑体" pitchFamily="2" charset="-122"/>
                </a:rPr>
                <a:t>k</a:t>
              </a:r>
              <a:endParaRPr lang="zh-CN" altLang="en-US" sz="2000" i="1" baseline="-25000" dirty="0">
                <a:solidFill>
                  <a:srgbClr val="002060"/>
                </a:solidFill>
                <a:ea typeface="黑体" pitchFamily="2" charset="-122"/>
              </a:endParaRPr>
            </a:p>
          </p:txBody>
        </p:sp>
        <p:cxnSp>
          <p:nvCxnSpPr>
            <p:cNvPr id="21" name="AutoShape 29"/>
            <p:cNvCxnSpPr>
              <a:cxnSpLocks noChangeShapeType="1"/>
              <a:stCxn id="12" idx="2"/>
              <a:endCxn id="20" idx="0"/>
            </p:cNvCxnSpPr>
            <p:nvPr/>
          </p:nvCxnSpPr>
          <p:spPr bwMode="auto">
            <a:xfrm>
              <a:off x="6876802" y="3573090"/>
              <a:ext cx="0" cy="3317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</p:cxn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4103440" y="4787528"/>
              <a:ext cx="1441450" cy="360362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buClr>
                  <a:schemeClr val="folHlink"/>
                </a:buClr>
                <a:buFont typeface="Wingdings" pitchFamily="2" charset="2"/>
                <a:buNone/>
              </a:pPr>
              <a:r>
                <a:rPr lang="zh-CN" altLang="en-US" sz="2000" dirty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问题</a:t>
              </a:r>
              <a:r>
                <a:rPr lang="en-US" altLang="zh-CN" sz="2000" i="1" dirty="0">
                  <a:solidFill>
                    <a:srgbClr val="000000"/>
                  </a:solidFill>
                  <a:ea typeface="黑体" pitchFamily="2" charset="-122"/>
                </a:rPr>
                <a:t>S</a:t>
              </a:r>
              <a:r>
                <a:rPr lang="zh-CN" altLang="en-US" sz="2000" dirty="0">
                  <a:solidFill>
                    <a:srgbClr val="000000"/>
                  </a:solidFill>
                  <a:ea typeface="黑体" pitchFamily="2" charset="-122"/>
                </a:rPr>
                <a:t>的解</a:t>
              </a:r>
            </a:p>
          </p:txBody>
        </p:sp>
        <p:cxnSp>
          <p:nvCxnSpPr>
            <p:cNvPr id="23" name="AutoShape 31"/>
            <p:cNvCxnSpPr>
              <a:cxnSpLocks noChangeShapeType="1"/>
              <a:stCxn id="14" idx="2"/>
              <a:endCxn id="22" idx="0"/>
            </p:cNvCxnSpPr>
            <p:nvPr/>
          </p:nvCxnSpPr>
          <p:spPr bwMode="auto">
            <a:xfrm>
              <a:off x="2771527" y="4293815"/>
              <a:ext cx="2052638" cy="4841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cxnSp>
          <p:nvCxnSpPr>
            <p:cNvPr id="24" name="AutoShape 32"/>
            <p:cNvCxnSpPr>
              <a:cxnSpLocks noChangeShapeType="1"/>
              <a:stCxn id="16" idx="2"/>
              <a:endCxn id="22" idx="0"/>
            </p:cNvCxnSpPr>
            <p:nvPr/>
          </p:nvCxnSpPr>
          <p:spPr bwMode="auto">
            <a:xfrm>
              <a:off x="4139952" y="4292228"/>
              <a:ext cx="684213" cy="4857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cxnSp>
          <p:nvCxnSpPr>
            <p:cNvPr id="25" name="AutoShape 33"/>
            <p:cNvCxnSpPr>
              <a:cxnSpLocks noChangeShapeType="1"/>
              <a:stCxn id="18" idx="2"/>
              <a:endCxn id="22" idx="0"/>
            </p:cNvCxnSpPr>
            <p:nvPr/>
          </p:nvCxnSpPr>
          <p:spPr bwMode="auto">
            <a:xfrm flipH="1">
              <a:off x="4824165" y="4284290"/>
              <a:ext cx="684212" cy="4937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  <p:cxnSp>
          <p:nvCxnSpPr>
            <p:cNvPr id="26" name="AutoShape 34"/>
            <p:cNvCxnSpPr>
              <a:cxnSpLocks noChangeShapeType="1"/>
              <a:stCxn id="20" idx="2"/>
              <a:endCxn id="22" idx="0"/>
            </p:cNvCxnSpPr>
            <p:nvPr/>
          </p:nvCxnSpPr>
          <p:spPr bwMode="auto">
            <a:xfrm flipH="1">
              <a:off x="4824165" y="4284290"/>
              <a:ext cx="2052637" cy="4937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09600"/>
            <a:ext cx="8100392" cy="1143000"/>
          </a:xfrm>
        </p:spPr>
        <p:txBody>
          <a:bodyPr lIns="0" rIns="0"/>
          <a:lstStyle/>
          <a:p>
            <a:r>
              <a:rPr lang="zh-CN" altLang="en-US" dirty="0">
                <a:ea typeface="黑体" pitchFamily="2" charset="-122"/>
              </a:rPr>
              <a:t>分治法的基本思想和一般步骤 </a:t>
            </a:r>
            <a:r>
              <a:rPr lang="en-US" altLang="zh-CN" dirty="0">
                <a:ea typeface="黑体" pitchFamily="2" charset="-122"/>
              </a:rPr>
              <a:t>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2133600"/>
            <a:ext cx="6408712" cy="1447800"/>
          </a:xfrm>
        </p:spPr>
        <p:txBody>
          <a:bodyPr/>
          <a:lstStyle/>
          <a:p>
            <a:pPr marL="444500" indent="-444500">
              <a:lnSpc>
                <a:spcPct val="9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200" b="1" dirty="0">
                <a:solidFill>
                  <a:srgbClr val="0000FF"/>
                </a:solidFill>
                <a:ea typeface="黑体" panose="02010609060101010101" pitchFamily="49" charset="-122"/>
              </a:rPr>
              <a:t>注意：</a:t>
            </a:r>
            <a:endParaRPr lang="en-US" altLang="zh-CN" sz="22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zh-CN" altLang="en-US" sz="2000" dirty="0">
                <a:ea typeface="黑体" panose="02010609060101010101" pitchFamily="49" charset="-122"/>
              </a:rPr>
              <a:t>分解得到的子问题之间相互独立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zh-CN" altLang="en-US" sz="2000" dirty="0">
                <a:ea typeface="黑体" panose="02010609060101010101" pitchFamily="49" charset="-122"/>
              </a:rPr>
              <a:t>子问题使用相同的方法求解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zh-CN" altLang="en-US" sz="2000" dirty="0">
                <a:ea typeface="黑体" panose="02010609060101010101" pitchFamily="49" charset="-122"/>
              </a:rPr>
              <a:t>尽可能使子问题规模均等（平衡子问题）</a:t>
            </a:r>
            <a:endParaRPr lang="en-US" altLang="zh-CN" sz="2400" dirty="0">
              <a:ea typeface="黑体" panose="02010609060101010101" pitchFamily="49" charset="-12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05024" y="3870574"/>
            <a:ext cx="7777559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问题：</a:t>
            </a:r>
            <a:endParaRPr lang="en-US" altLang="zh-CN" b="1" dirty="0">
              <a:solidFill>
                <a:srgbClr val="0000FF"/>
              </a:solidFill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50000"/>
              </a:spcBef>
              <a:buClr>
                <a:schemeClr val="accent2"/>
              </a:buClr>
              <a:buFontTx/>
              <a:buChar char="-"/>
            </a:pP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DAG</a:t>
            </a: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算法要被执行多少次？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50000"/>
              </a:spcBef>
              <a:buClr>
                <a:schemeClr val="accent2"/>
              </a:buClr>
              <a:buFontTx/>
              <a:buChar char="-"/>
            </a:pP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算法中的基本操作要被执行多少次？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50000"/>
              </a:spcBef>
              <a:buClr>
                <a:schemeClr val="accent2"/>
              </a:buClr>
              <a:buFontTx/>
              <a:buChar char="-"/>
            </a:pP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如何分析该类算法的时间复杂度？</a:t>
            </a:r>
            <a:endParaRPr lang="en-US" altLang="zh-CN" sz="2000" dirty="0">
              <a:latin typeface="+mn-lt"/>
              <a:ea typeface="黑体" panose="02010609060101010101" pitchFamily="49" charset="-122"/>
            </a:endParaRPr>
          </a:p>
          <a:p>
            <a:pPr marL="342900" indent="-342900">
              <a:spcBef>
                <a:spcPct val="50000"/>
              </a:spcBef>
              <a:buClr>
                <a:schemeClr val="accent2"/>
              </a:buClr>
              <a:buFontTx/>
              <a:buChar char="-"/>
            </a:pPr>
            <a:r>
              <a:rPr lang="zh-CN" altLang="en-US" sz="2000" dirty="0">
                <a:latin typeface="+mn-lt"/>
                <a:ea typeface="黑体" panose="02010609060101010101" pitchFamily="49" charset="-122"/>
              </a:rPr>
              <a:t>分治法适合求解什么样的问题</a:t>
            </a:r>
            <a:r>
              <a:rPr lang="en-US" altLang="zh-CN" sz="2000" dirty="0">
                <a:latin typeface="+mn-lt"/>
                <a:ea typeface="黑体" panose="02010609060101010101" pitchFamily="49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2133600"/>
            <a:ext cx="5872163" cy="30956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应用背景和动机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分治法的基本思想和一般步骤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分治法的适用条件 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分治法的复杂度分析方法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合并排序</a:t>
            </a:r>
          </a:p>
          <a:p>
            <a:pPr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3216</TotalTime>
  <Words>2412</Words>
  <Application>Microsoft Office PowerPoint</Application>
  <PresentationFormat>全屏显示(4:3)</PresentationFormat>
  <Paragraphs>307</Paragraphs>
  <Slides>30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8" baseType="lpstr">
      <vt:lpstr>黑体</vt:lpstr>
      <vt:lpstr>宋体</vt:lpstr>
      <vt:lpstr>Arial</vt:lpstr>
      <vt:lpstr>Symbol</vt:lpstr>
      <vt:lpstr>Times New Roman</vt:lpstr>
      <vt:lpstr>Wingdings</vt:lpstr>
      <vt:lpstr>Straight Edge</vt:lpstr>
      <vt:lpstr>Equation</vt:lpstr>
      <vt:lpstr>第2章 分治法</vt:lpstr>
      <vt:lpstr>提纲</vt:lpstr>
      <vt:lpstr>应用背景和动机 (1)</vt:lpstr>
      <vt:lpstr>应用背景和动机 (2)</vt:lpstr>
      <vt:lpstr>提纲</vt:lpstr>
      <vt:lpstr>分治法的基本思想和一般步骤 (1)</vt:lpstr>
      <vt:lpstr>分治法的基本思想和一般步骤 (2)</vt:lpstr>
      <vt:lpstr>分治法的基本思想和一般步骤 (3)</vt:lpstr>
      <vt:lpstr>提纲</vt:lpstr>
      <vt:lpstr>分治法的适用条件</vt:lpstr>
      <vt:lpstr>提纲</vt:lpstr>
      <vt:lpstr>分治法的复杂度分析方法 (1)</vt:lpstr>
      <vt:lpstr>分治法的复杂度分析方法 (2)</vt:lpstr>
      <vt:lpstr>分治法的复杂度分析方法 (3)</vt:lpstr>
      <vt:lpstr>提纲</vt:lpstr>
      <vt:lpstr>合并排序 (1)</vt:lpstr>
      <vt:lpstr>合并排序 (2)</vt:lpstr>
      <vt:lpstr>合并排序 (3)</vt:lpstr>
      <vt:lpstr>合并排序 (4)</vt:lpstr>
      <vt:lpstr>合并排序 (5)</vt:lpstr>
      <vt:lpstr>合并排序 (6)</vt:lpstr>
      <vt:lpstr>合并排序 (7)</vt:lpstr>
      <vt:lpstr>合并排序 (8)</vt:lpstr>
      <vt:lpstr>合并排序 (9)</vt:lpstr>
      <vt:lpstr>合并排序 (10)</vt:lpstr>
      <vt:lpstr>合并排序 (11)</vt:lpstr>
      <vt:lpstr>合并排序 (12)</vt:lpstr>
      <vt:lpstr>提纲</vt:lpstr>
      <vt:lpstr>总结</vt:lpstr>
      <vt:lpstr>结语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Chapter2 递归于分治策略</dc:title>
  <dc:creator>Kun Yue</dc:creator>
  <cp:lastModifiedBy>Kun Yue</cp:lastModifiedBy>
  <cp:revision>186</cp:revision>
  <dcterms:created xsi:type="dcterms:W3CDTF">2005-09-17T03:10:53Z</dcterms:created>
  <dcterms:modified xsi:type="dcterms:W3CDTF">2022-07-19T01:16:20Z</dcterms:modified>
</cp:coreProperties>
</file>