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0"/>
  </p:notesMasterIdLst>
  <p:sldIdLst>
    <p:sldId id="256" r:id="rId2"/>
    <p:sldId id="257" r:id="rId3"/>
    <p:sldId id="315" r:id="rId4"/>
    <p:sldId id="316" r:id="rId5"/>
    <p:sldId id="317" r:id="rId6"/>
    <p:sldId id="318" r:id="rId7"/>
    <p:sldId id="319" r:id="rId8"/>
    <p:sldId id="320" r:id="rId9"/>
    <p:sldId id="261" r:id="rId10"/>
    <p:sldId id="275" r:id="rId11"/>
    <p:sldId id="303" r:id="rId12"/>
    <p:sldId id="264" r:id="rId13"/>
    <p:sldId id="277" r:id="rId14"/>
    <p:sldId id="278" r:id="rId15"/>
    <p:sldId id="321" r:id="rId16"/>
    <p:sldId id="296" r:id="rId17"/>
    <p:sldId id="282" r:id="rId18"/>
    <p:sldId id="297" r:id="rId19"/>
    <p:sldId id="322" r:id="rId20"/>
    <p:sldId id="269" r:id="rId21"/>
    <p:sldId id="304" r:id="rId22"/>
    <p:sldId id="306" r:id="rId23"/>
    <p:sldId id="323" r:id="rId24"/>
    <p:sldId id="309" r:id="rId25"/>
    <p:sldId id="314" r:id="rId26"/>
    <p:sldId id="324" r:id="rId27"/>
    <p:sldId id="325" r:id="rId28"/>
    <p:sldId id="291" r:id="rId29"/>
  </p:sldIdLst>
  <p:sldSz cx="9144000" cy="6858000" type="screen4x3"/>
  <p:notesSz cx="6858000" cy="9144000"/>
  <p:defaultTextStyle>
    <a:defPPr>
      <a:defRPr lang="zh-CN"/>
    </a:defPPr>
    <a:lvl1pPr algn="l" rtl="0" fontAlgn="base">
      <a:spcBef>
        <a:spcPct val="0"/>
      </a:spcBef>
      <a:spcAft>
        <a:spcPct val="0"/>
      </a:spcAft>
      <a:defRPr kumimoji="1" sz="24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kumimoji="1" sz="24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kumimoji="1" sz="24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kumimoji="1" sz="24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kumimoji="1" sz="2400" kern="1200">
        <a:solidFill>
          <a:schemeClr val="tx1"/>
        </a:solidFill>
        <a:latin typeface="Times New Roman" pitchFamily="18" charset="0"/>
        <a:ea typeface="宋体" charset="-122"/>
        <a:cs typeface="+mn-cs"/>
      </a:defRPr>
    </a:lvl5pPr>
    <a:lvl6pPr marL="2286000" algn="l" defTabSz="914400" rtl="0" eaLnBrk="1" latinLnBrk="0" hangingPunct="1">
      <a:defRPr kumimoji="1" sz="2400" kern="1200">
        <a:solidFill>
          <a:schemeClr val="tx1"/>
        </a:solidFill>
        <a:latin typeface="Times New Roman" pitchFamily="18" charset="0"/>
        <a:ea typeface="宋体" charset="-122"/>
        <a:cs typeface="+mn-cs"/>
      </a:defRPr>
    </a:lvl6pPr>
    <a:lvl7pPr marL="2743200" algn="l" defTabSz="914400" rtl="0" eaLnBrk="1" latinLnBrk="0" hangingPunct="1">
      <a:defRPr kumimoji="1" sz="2400" kern="1200">
        <a:solidFill>
          <a:schemeClr val="tx1"/>
        </a:solidFill>
        <a:latin typeface="Times New Roman" pitchFamily="18" charset="0"/>
        <a:ea typeface="宋体" charset="-122"/>
        <a:cs typeface="+mn-cs"/>
      </a:defRPr>
    </a:lvl7pPr>
    <a:lvl8pPr marL="3200400" algn="l" defTabSz="914400" rtl="0" eaLnBrk="1" latinLnBrk="0" hangingPunct="1">
      <a:defRPr kumimoji="1" sz="2400" kern="1200">
        <a:solidFill>
          <a:schemeClr val="tx1"/>
        </a:solidFill>
        <a:latin typeface="Times New Roman" pitchFamily="18" charset="0"/>
        <a:ea typeface="宋体" charset="-122"/>
        <a:cs typeface="+mn-cs"/>
      </a:defRPr>
    </a:lvl8pPr>
    <a:lvl9pPr marL="3657600" algn="l" defTabSz="914400" rtl="0" eaLnBrk="1" latinLnBrk="0" hangingPunct="1">
      <a:defRPr kumimoji="1" sz="2400" kern="1200">
        <a:solidFill>
          <a:schemeClr val="tx1"/>
        </a:solidFill>
        <a:latin typeface="Times New Roman" pitchFamily="18"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86449" autoAdjust="0"/>
  </p:normalViewPr>
  <p:slideViewPr>
    <p:cSldViewPr>
      <p:cViewPr varScale="1">
        <p:scale>
          <a:sx n="67" d="100"/>
          <a:sy n="67" d="100"/>
        </p:scale>
        <p:origin x="1056" y="26"/>
      </p:cViewPr>
      <p:guideLst>
        <p:guide orient="horz" pos="2160"/>
        <p:guide pos="2880"/>
      </p:guideLst>
    </p:cSldViewPr>
  </p:slideViewPr>
  <p:outlineViewPr>
    <p:cViewPr>
      <p:scale>
        <a:sx n="33" d="100"/>
        <a:sy n="33" d="100"/>
      </p:scale>
      <p:origin x="0" y="162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Lst>
  </p:outlineViewPr>
  <p:notesTextViewPr>
    <p:cViewPr>
      <p:scale>
        <a:sx n="100" d="100"/>
        <a:sy n="100" d="100"/>
      </p:scale>
      <p:origin x="0" y="0"/>
    </p:cViewPr>
  </p:notesTextViewPr>
  <p:sorterViewPr>
    <p:cViewPr>
      <p:scale>
        <a:sx n="66" d="100"/>
        <a:sy n="66" d="100"/>
      </p:scale>
      <p:origin x="0" y="306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8" Type="http://schemas.openxmlformats.org/officeDocument/2006/relationships/slide" Target="slides/slide13.xml"/><Relationship Id="rId13" Type="http://schemas.openxmlformats.org/officeDocument/2006/relationships/slide" Target="slides/slide19.xml"/><Relationship Id="rId18" Type="http://schemas.openxmlformats.org/officeDocument/2006/relationships/slide" Target="slides/slide24.xml"/><Relationship Id="rId3" Type="http://schemas.openxmlformats.org/officeDocument/2006/relationships/slide" Target="slides/slide5.xml"/><Relationship Id="rId7" Type="http://schemas.openxmlformats.org/officeDocument/2006/relationships/slide" Target="slides/slide12.xml"/><Relationship Id="rId12" Type="http://schemas.openxmlformats.org/officeDocument/2006/relationships/slide" Target="slides/slide18.xml"/><Relationship Id="rId17" Type="http://schemas.openxmlformats.org/officeDocument/2006/relationships/slide" Target="slides/slide23.xml"/><Relationship Id="rId2" Type="http://schemas.openxmlformats.org/officeDocument/2006/relationships/slide" Target="slides/slide2.xml"/><Relationship Id="rId16" Type="http://schemas.openxmlformats.org/officeDocument/2006/relationships/slide" Target="slides/slide22.xml"/><Relationship Id="rId20" Type="http://schemas.openxmlformats.org/officeDocument/2006/relationships/slide" Target="slides/slide28.xml"/><Relationship Id="rId1" Type="http://schemas.openxmlformats.org/officeDocument/2006/relationships/slide" Target="slides/slide1.xml"/><Relationship Id="rId6" Type="http://schemas.openxmlformats.org/officeDocument/2006/relationships/slide" Target="slides/slide11.xml"/><Relationship Id="rId11" Type="http://schemas.openxmlformats.org/officeDocument/2006/relationships/slide" Target="slides/slide17.xml"/><Relationship Id="rId5" Type="http://schemas.openxmlformats.org/officeDocument/2006/relationships/slide" Target="slides/slide9.xml"/><Relationship Id="rId15" Type="http://schemas.openxmlformats.org/officeDocument/2006/relationships/slide" Target="slides/slide21.xml"/><Relationship Id="rId10" Type="http://schemas.openxmlformats.org/officeDocument/2006/relationships/slide" Target="slides/slide16.xml"/><Relationship Id="rId19" Type="http://schemas.openxmlformats.org/officeDocument/2006/relationships/slide" Target="slides/slide26.xml"/><Relationship Id="rId4" Type="http://schemas.openxmlformats.org/officeDocument/2006/relationships/slide" Target="slides/slide8.xml"/><Relationship Id="rId9" Type="http://schemas.openxmlformats.org/officeDocument/2006/relationships/slide" Target="slides/slide14.xml"/><Relationship Id="rId14" Type="http://schemas.openxmlformats.org/officeDocument/2006/relationships/slide" Target="slides/slide2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宋体" pitchFamily="2" charset="-122"/>
              </a:defRPr>
            </a:lvl1pPr>
          </a:lstStyle>
          <a:p>
            <a:pPr>
              <a:defRPr/>
            </a:pPr>
            <a:endParaRPr lang="en-US" altLang="zh-CN"/>
          </a:p>
        </p:txBody>
      </p:sp>
      <p:sp>
        <p:nvSpPr>
          <p:cNvPr id="61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宋体" pitchFamily="2" charset="-122"/>
              </a:defRPr>
            </a:lvl1pPr>
          </a:lstStyle>
          <a:p>
            <a:pPr>
              <a:defRPr/>
            </a:pPr>
            <a:endParaRPr lang="en-US" altLang="zh-CN"/>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宋体" pitchFamily="2" charset="-122"/>
              </a:defRPr>
            </a:lvl1pPr>
          </a:lstStyle>
          <a:p>
            <a:pPr>
              <a:defRPr/>
            </a:pPr>
            <a:endParaRPr lang="en-US" altLang="zh-CN"/>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宋体" pitchFamily="2" charset="-122"/>
              </a:defRPr>
            </a:lvl1pPr>
          </a:lstStyle>
          <a:p>
            <a:pPr>
              <a:defRPr/>
            </a:pPr>
            <a:fld id="{9C3F280E-9884-4375-A1B8-E97477EA2F2A}" type="slidenum">
              <a:rPr lang="en-US" altLang="zh-CN"/>
              <a:pPr>
                <a:defRPr/>
              </a:pPr>
              <a:t>‹#›</a:t>
            </a:fld>
            <a:endParaRPr lang="en-US" altLang="zh-CN"/>
          </a:p>
        </p:txBody>
      </p:sp>
    </p:spTree>
    <p:extLst>
      <p:ext uri="{BB962C8B-B14F-4D97-AF65-F5344CB8AC3E}">
        <p14:creationId xmlns:p14="http://schemas.microsoft.com/office/powerpoint/2010/main" val="3049020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2"/>
          <p:cNvGrpSpPr>
            <a:grpSpLocks/>
          </p:cNvGrpSpPr>
          <p:nvPr/>
        </p:nvGrpSpPr>
        <p:grpSpPr bwMode="auto">
          <a:xfrm>
            <a:off x="0" y="68263"/>
            <a:ext cx="8678863" cy="6713537"/>
            <a:chOff x="0" y="43"/>
            <a:chExt cx="5467" cy="4229"/>
          </a:xfrm>
        </p:grpSpPr>
        <p:sp>
          <p:nvSpPr>
            <p:cNvPr id="5" name="Rectangle 3"/>
            <p:cNvSpPr>
              <a:spLocks noChangeArrowheads="1"/>
            </p:cNvSpPr>
            <p:nvPr userDrawn="1"/>
          </p:nvSpPr>
          <p:spPr bwMode="auto">
            <a:xfrm>
              <a:off x="692" y="494"/>
              <a:ext cx="4775" cy="936"/>
            </a:xfrm>
            <a:prstGeom prst="rect">
              <a:avLst/>
            </a:prstGeom>
            <a:solidFill>
              <a:schemeClr val="accent1"/>
            </a:solidFill>
            <a:ln w="9525">
              <a:noFill/>
              <a:miter lim="800000"/>
              <a:headEnd/>
              <a:tailEnd/>
            </a:ln>
            <a:effectLst/>
          </p:spPr>
          <p:txBody>
            <a:bodyPr wrap="none" anchor="ctr"/>
            <a:lstStyle/>
            <a:p>
              <a:pPr>
                <a:defRPr/>
              </a:pPr>
              <a:endParaRPr lang="zh-CN" altLang="en-US">
                <a:ea typeface="宋体" pitchFamily="2" charset="-122"/>
              </a:endParaRPr>
            </a:p>
          </p:txBody>
        </p:sp>
        <p:grpSp>
          <p:nvGrpSpPr>
            <p:cNvPr id="6" name="Group 4"/>
            <p:cNvGrpSpPr>
              <a:grpSpLocks/>
            </p:cNvGrpSpPr>
            <p:nvPr userDrawn="1"/>
          </p:nvGrpSpPr>
          <p:grpSpPr bwMode="auto">
            <a:xfrm>
              <a:off x="0" y="43"/>
              <a:ext cx="624" cy="4229"/>
              <a:chOff x="0" y="43"/>
              <a:chExt cx="624" cy="4229"/>
            </a:xfrm>
          </p:grpSpPr>
          <p:sp>
            <p:nvSpPr>
              <p:cNvPr id="7" name="Line 5"/>
              <p:cNvSpPr>
                <a:spLocks noChangeShapeType="1"/>
              </p:cNvSpPr>
              <p:nvPr userDrawn="1"/>
            </p:nvSpPr>
            <p:spPr bwMode="auto">
              <a:xfrm>
                <a:off x="0" y="4203"/>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8" name="Line 6"/>
              <p:cNvSpPr>
                <a:spLocks noChangeShapeType="1"/>
              </p:cNvSpPr>
              <p:nvPr userDrawn="1"/>
            </p:nvSpPr>
            <p:spPr bwMode="auto">
              <a:xfrm>
                <a:off x="0" y="4239"/>
                <a:ext cx="624"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9" name="Line 7"/>
              <p:cNvSpPr>
                <a:spLocks noChangeShapeType="1"/>
              </p:cNvSpPr>
              <p:nvPr userDrawn="1"/>
            </p:nvSpPr>
            <p:spPr bwMode="auto">
              <a:xfrm>
                <a:off x="0" y="4272"/>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10" name="Line 8"/>
              <p:cNvSpPr>
                <a:spLocks noChangeShapeType="1"/>
              </p:cNvSpPr>
              <p:nvPr userDrawn="1"/>
            </p:nvSpPr>
            <p:spPr bwMode="auto">
              <a:xfrm>
                <a:off x="0" y="4113"/>
                <a:ext cx="624"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11" name="Line 9"/>
              <p:cNvSpPr>
                <a:spLocks noChangeShapeType="1"/>
              </p:cNvSpPr>
              <p:nvPr userDrawn="1"/>
            </p:nvSpPr>
            <p:spPr bwMode="auto">
              <a:xfrm>
                <a:off x="0" y="4065"/>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12" name="Line 10"/>
              <p:cNvSpPr>
                <a:spLocks noChangeShapeType="1"/>
              </p:cNvSpPr>
              <p:nvPr userDrawn="1"/>
            </p:nvSpPr>
            <p:spPr bwMode="auto">
              <a:xfrm>
                <a:off x="0" y="4158"/>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13" name="Line 11"/>
              <p:cNvSpPr>
                <a:spLocks noChangeShapeType="1"/>
              </p:cNvSpPr>
              <p:nvPr userDrawn="1"/>
            </p:nvSpPr>
            <p:spPr bwMode="auto">
              <a:xfrm>
                <a:off x="0" y="3666"/>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14" name="Line 12"/>
              <p:cNvSpPr>
                <a:spLocks noChangeShapeType="1"/>
              </p:cNvSpPr>
              <p:nvPr userDrawn="1"/>
            </p:nvSpPr>
            <p:spPr bwMode="auto">
              <a:xfrm>
                <a:off x="0" y="3639"/>
                <a:ext cx="624"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15" name="Line 13"/>
              <p:cNvSpPr>
                <a:spLocks noChangeShapeType="1"/>
              </p:cNvSpPr>
              <p:nvPr userDrawn="1"/>
            </p:nvSpPr>
            <p:spPr bwMode="auto">
              <a:xfrm>
                <a:off x="0" y="4020"/>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16" name="Line 14"/>
              <p:cNvSpPr>
                <a:spLocks noChangeShapeType="1"/>
              </p:cNvSpPr>
              <p:nvPr userDrawn="1"/>
            </p:nvSpPr>
            <p:spPr bwMode="auto">
              <a:xfrm>
                <a:off x="0" y="3894"/>
                <a:ext cx="624"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17" name="Line 15"/>
              <p:cNvSpPr>
                <a:spLocks noChangeShapeType="1"/>
              </p:cNvSpPr>
              <p:nvPr userDrawn="1"/>
            </p:nvSpPr>
            <p:spPr bwMode="auto">
              <a:xfrm>
                <a:off x="0" y="3813"/>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18" name="Line 16"/>
              <p:cNvSpPr>
                <a:spLocks noChangeShapeType="1"/>
              </p:cNvSpPr>
              <p:nvPr userDrawn="1"/>
            </p:nvSpPr>
            <p:spPr bwMode="auto">
              <a:xfrm>
                <a:off x="0" y="3999"/>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19" name="Line 17"/>
              <p:cNvSpPr>
                <a:spLocks noChangeShapeType="1"/>
              </p:cNvSpPr>
              <p:nvPr userDrawn="1"/>
            </p:nvSpPr>
            <p:spPr bwMode="auto">
              <a:xfrm>
                <a:off x="0" y="3687"/>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20" name="Line 18"/>
              <p:cNvSpPr>
                <a:spLocks noChangeShapeType="1"/>
              </p:cNvSpPr>
              <p:nvPr userDrawn="1"/>
            </p:nvSpPr>
            <p:spPr bwMode="auto">
              <a:xfrm>
                <a:off x="0" y="3741"/>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21" name="Line 19"/>
              <p:cNvSpPr>
                <a:spLocks noChangeShapeType="1"/>
              </p:cNvSpPr>
              <p:nvPr userDrawn="1"/>
            </p:nvSpPr>
            <p:spPr bwMode="auto">
              <a:xfrm>
                <a:off x="0" y="3939"/>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22" name="Line 20"/>
              <p:cNvSpPr>
                <a:spLocks noChangeShapeType="1"/>
              </p:cNvSpPr>
              <p:nvPr userDrawn="1"/>
            </p:nvSpPr>
            <p:spPr bwMode="auto">
              <a:xfrm>
                <a:off x="0" y="3918"/>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23" name="Line 21"/>
              <p:cNvSpPr>
                <a:spLocks noChangeShapeType="1"/>
              </p:cNvSpPr>
              <p:nvPr userDrawn="1"/>
            </p:nvSpPr>
            <p:spPr bwMode="auto">
              <a:xfrm>
                <a:off x="0" y="3510"/>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24" name="Line 22"/>
              <p:cNvSpPr>
                <a:spLocks noChangeShapeType="1"/>
              </p:cNvSpPr>
              <p:nvPr userDrawn="1"/>
            </p:nvSpPr>
            <p:spPr bwMode="auto">
              <a:xfrm>
                <a:off x="0" y="3546"/>
                <a:ext cx="624"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25" name="Line 23"/>
              <p:cNvSpPr>
                <a:spLocks noChangeShapeType="1"/>
              </p:cNvSpPr>
              <p:nvPr userDrawn="1"/>
            </p:nvSpPr>
            <p:spPr bwMode="auto">
              <a:xfrm>
                <a:off x="0" y="3579"/>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26" name="Line 24"/>
              <p:cNvSpPr>
                <a:spLocks noChangeShapeType="1"/>
              </p:cNvSpPr>
              <p:nvPr userDrawn="1"/>
            </p:nvSpPr>
            <p:spPr bwMode="auto">
              <a:xfrm>
                <a:off x="0" y="3420"/>
                <a:ext cx="624"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27" name="Line 25"/>
              <p:cNvSpPr>
                <a:spLocks noChangeShapeType="1"/>
              </p:cNvSpPr>
              <p:nvPr userDrawn="1"/>
            </p:nvSpPr>
            <p:spPr bwMode="auto">
              <a:xfrm>
                <a:off x="0" y="3372"/>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28" name="Line 26"/>
              <p:cNvSpPr>
                <a:spLocks noChangeShapeType="1"/>
              </p:cNvSpPr>
              <p:nvPr userDrawn="1"/>
            </p:nvSpPr>
            <p:spPr bwMode="auto">
              <a:xfrm>
                <a:off x="0" y="3465"/>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29" name="Line 27"/>
              <p:cNvSpPr>
                <a:spLocks noChangeShapeType="1"/>
              </p:cNvSpPr>
              <p:nvPr userDrawn="1"/>
            </p:nvSpPr>
            <p:spPr bwMode="auto">
              <a:xfrm>
                <a:off x="0" y="2973"/>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0" name="Line 28"/>
              <p:cNvSpPr>
                <a:spLocks noChangeShapeType="1"/>
              </p:cNvSpPr>
              <p:nvPr userDrawn="1"/>
            </p:nvSpPr>
            <p:spPr bwMode="auto">
              <a:xfrm>
                <a:off x="0" y="2946"/>
                <a:ext cx="624"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 name="Line 29"/>
              <p:cNvSpPr>
                <a:spLocks noChangeShapeType="1"/>
              </p:cNvSpPr>
              <p:nvPr userDrawn="1"/>
            </p:nvSpPr>
            <p:spPr bwMode="auto">
              <a:xfrm>
                <a:off x="0" y="3327"/>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2" name="Line 30"/>
              <p:cNvSpPr>
                <a:spLocks noChangeShapeType="1"/>
              </p:cNvSpPr>
              <p:nvPr userDrawn="1"/>
            </p:nvSpPr>
            <p:spPr bwMode="auto">
              <a:xfrm>
                <a:off x="0" y="3201"/>
                <a:ext cx="624"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33" name="Line 31"/>
              <p:cNvSpPr>
                <a:spLocks noChangeShapeType="1"/>
              </p:cNvSpPr>
              <p:nvPr userDrawn="1"/>
            </p:nvSpPr>
            <p:spPr bwMode="auto">
              <a:xfrm>
                <a:off x="0" y="3120"/>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4" name="Line 32"/>
              <p:cNvSpPr>
                <a:spLocks noChangeShapeType="1"/>
              </p:cNvSpPr>
              <p:nvPr userDrawn="1"/>
            </p:nvSpPr>
            <p:spPr bwMode="auto">
              <a:xfrm>
                <a:off x="0" y="3306"/>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5" name="Line 33"/>
              <p:cNvSpPr>
                <a:spLocks noChangeShapeType="1"/>
              </p:cNvSpPr>
              <p:nvPr userDrawn="1"/>
            </p:nvSpPr>
            <p:spPr bwMode="auto">
              <a:xfrm>
                <a:off x="0" y="2994"/>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6" name="Line 34"/>
              <p:cNvSpPr>
                <a:spLocks noChangeShapeType="1"/>
              </p:cNvSpPr>
              <p:nvPr userDrawn="1"/>
            </p:nvSpPr>
            <p:spPr bwMode="auto">
              <a:xfrm>
                <a:off x="0" y="3048"/>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7" name="Line 35"/>
              <p:cNvSpPr>
                <a:spLocks noChangeShapeType="1"/>
              </p:cNvSpPr>
              <p:nvPr userDrawn="1"/>
            </p:nvSpPr>
            <p:spPr bwMode="auto">
              <a:xfrm>
                <a:off x="0" y="3246"/>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8" name="Line 36"/>
              <p:cNvSpPr>
                <a:spLocks noChangeShapeType="1"/>
              </p:cNvSpPr>
              <p:nvPr userDrawn="1"/>
            </p:nvSpPr>
            <p:spPr bwMode="auto">
              <a:xfrm>
                <a:off x="0" y="3225"/>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9" name="Line 37"/>
              <p:cNvSpPr>
                <a:spLocks noChangeShapeType="1"/>
              </p:cNvSpPr>
              <p:nvPr userDrawn="1"/>
            </p:nvSpPr>
            <p:spPr bwMode="auto">
              <a:xfrm>
                <a:off x="0" y="2831"/>
                <a:ext cx="624"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40" name="Line 38"/>
              <p:cNvSpPr>
                <a:spLocks noChangeShapeType="1"/>
              </p:cNvSpPr>
              <p:nvPr userDrawn="1"/>
            </p:nvSpPr>
            <p:spPr bwMode="auto">
              <a:xfrm>
                <a:off x="0" y="2750"/>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41" name="Line 39"/>
              <p:cNvSpPr>
                <a:spLocks noChangeShapeType="1"/>
              </p:cNvSpPr>
              <p:nvPr userDrawn="1"/>
            </p:nvSpPr>
            <p:spPr bwMode="auto">
              <a:xfrm>
                <a:off x="0" y="2678"/>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42" name="Line 40"/>
              <p:cNvSpPr>
                <a:spLocks noChangeShapeType="1"/>
              </p:cNvSpPr>
              <p:nvPr userDrawn="1"/>
            </p:nvSpPr>
            <p:spPr bwMode="auto">
              <a:xfrm>
                <a:off x="0" y="2876"/>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43" name="Line 41"/>
              <p:cNvSpPr>
                <a:spLocks noChangeShapeType="1"/>
              </p:cNvSpPr>
              <p:nvPr userDrawn="1"/>
            </p:nvSpPr>
            <p:spPr bwMode="auto">
              <a:xfrm>
                <a:off x="0" y="2855"/>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44" name="Line 42"/>
              <p:cNvSpPr>
                <a:spLocks noChangeShapeType="1"/>
              </p:cNvSpPr>
              <p:nvPr userDrawn="1"/>
            </p:nvSpPr>
            <p:spPr bwMode="auto">
              <a:xfrm>
                <a:off x="0" y="2554"/>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45" name="Line 43"/>
              <p:cNvSpPr>
                <a:spLocks noChangeShapeType="1"/>
              </p:cNvSpPr>
              <p:nvPr userDrawn="1"/>
            </p:nvSpPr>
            <p:spPr bwMode="auto">
              <a:xfrm>
                <a:off x="0" y="2590"/>
                <a:ext cx="624"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46" name="Line 44"/>
              <p:cNvSpPr>
                <a:spLocks noChangeShapeType="1"/>
              </p:cNvSpPr>
              <p:nvPr userDrawn="1"/>
            </p:nvSpPr>
            <p:spPr bwMode="auto">
              <a:xfrm>
                <a:off x="0" y="2623"/>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47" name="Line 45"/>
              <p:cNvSpPr>
                <a:spLocks noChangeShapeType="1"/>
              </p:cNvSpPr>
              <p:nvPr userDrawn="1"/>
            </p:nvSpPr>
            <p:spPr bwMode="auto">
              <a:xfrm>
                <a:off x="0" y="2464"/>
                <a:ext cx="624"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48" name="Line 46"/>
              <p:cNvSpPr>
                <a:spLocks noChangeShapeType="1"/>
              </p:cNvSpPr>
              <p:nvPr userDrawn="1"/>
            </p:nvSpPr>
            <p:spPr bwMode="auto">
              <a:xfrm>
                <a:off x="0" y="2416"/>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49" name="Line 47"/>
              <p:cNvSpPr>
                <a:spLocks noChangeShapeType="1"/>
              </p:cNvSpPr>
              <p:nvPr userDrawn="1"/>
            </p:nvSpPr>
            <p:spPr bwMode="auto">
              <a:xfrm>
                <a:off x="0" y="2509"/>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50" name="Line 48"/>
              <p:cNvSpPr>
                <a:spLocks noChangeShapeType="1"/>
              </p:cNvSpPr>
              <p:nvPr userDrawn="1"/>
            </p:nvSpPr>
            <p:spPr bwMode="auto">
              <a:xfrm>
                <a:off x="0" y="2371"/>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51" name="Line 49"/>
              <p:cNvSpPr>
                <a:spLocks noChangeShapeType="1"/>
              </p:cNvSpPr>
              <p:nvPr userDrawn="1"/>
            </p:nvSpPr>
            <p:spPr bwMode="auto">
              <a:xfrm>
                <a:off x="0" y="2245"/>
                <a:ext cx="624"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52" name="Line 50"/>
              <p:cNvSpPr>
                <a:spLocks noChangeShapeType="1"/>
              </p:cNvSpPr>
              <p:nvPr userDrawn="1"/>
            </p:nvSpPr>
            <p:spPr bwMode="auto">
              <a:xfrm>
                <a:off x="0" y="2350"/>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53" name="Line 51"/>
              <p:cNvSpPr>
                <a:spLocks noChangeShapeType="1"/>
              </p:cNvSpPr>
              <p:nvPr userDrawn="1"/>
            </p:nvSpPr>
            <p:spPr bwMode="auto">
              <a:xfrm>
                <a:off x="0" y="2290"/>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54" name="Line 52"/>
              <p:cNvSpPr>
                <a:spLocks noChangeShapeType="1"/>
              </p:cNvSpPr>
              <p:nvPr userDrawn="1"/>
            </p:nvSpPr>
            <p:spPr bwMode="auto">
              <a:xfrm>
                <a:off x="0" y="2269"/>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55" name="Line 53"/>
              <p:cNvSpPr>
                <a:spLocks noChangeShapeType="1"/>
              </p:cNvSpPr>
              <p:nvPr userDrawn="1"/>
            </p:nvSpPr>
            <p:spPr bwMode="auto">
              <a:xfrm>
                <a:off x="0" y="2130"/>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56" name="Line 54"/>
              <p:cNvSpPr>
                <a:spLocks noChangeShapeType="1"/>
              </p:cNvSpPr>
              <p:nvPr userDrawn="1"/>
            </p:nvSpPr>
            <p:spPr bwMode="auto">
              <a:xfrm>
                <a:off x="0" y="2166"/>
                <a:ext cx="624"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57" name="Line 55"/>
              <p:cNvSpPr>
                <a:spLocks noChangeShapeType="1"/>
              </p:cNvSpPr>
              <p:nvPr userDrawn="1"/>
            </p:nvSpPr>
            <p:spPr bwMode="auto">
              <a:xfrm>
                <a:off x="0" y="2199"/>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58" name="Line 56"/>
              <p:cNvSpPr>
                <a:spLocks noChangeShapeType="1"/>
              </p:cNvSpPr>
              <p:nvPr userDrawn="1"/>
            </p:nvSpPr>
            <p:spPr bwMode="auto">
              <a:xfrm>
                <a:off x="0" y="2040"/>
                <a:ext cx="624"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59" name="Line 57"/>
              <p:cNvSpPr>
                <a:spLocks noChangeShapeType="1"/>
              </p:cNvSpPr>
              <p:nvPr userDrawn="1"/>
            </p:nvSpPr>
            <p:spPr bwMode="auto">
              <a:xfrm>
                <a:off x="0" y="1992"/>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60" name="Line 58"/>
              <p:cNvSpPr>
                <a:spLocks noChangeShapeType="1"/>
              </p:cNvSpPr>
              <p:nvPr userDrawn="1"/>
            </p:nvSpPr>
            <p:spPr bwMode="auto">
              <a:xfrm>
                <a:off x="0" y="2085"/>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61" name="Line 59"/>
              <p:cNvSpPr>
                <a:spLocks noChangeShapeType="1"/>
              </p:cNvSpPr>
              <p:nvPr userDrawn="1"/>
            </p:nvSpPr>
            <p:spPr bwMode="auto">
              <a:xfrm>
                <a:off x="0" y="1593"/>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62" name="Line 60"/>
              <p:cNvSpPr>
                <a:spLocks noChangeShapeType="1"/>
              </p:cNvSpPr>
              <p:nvPr userDrawn="1"/>
            </p:nvSpPr>
            <p:spPr bwMode="auto">
              <a:xfrm>
                <a:off x="0" y="1566"/>
                <a:ext cx="624"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63" name="Line 61"/>
              <p:cNvSpPr>
                <a:spLocks noChangeShapeType="1"/>
              </p:cNvSpPr>
              <p:nvPr userDrawn="1"/>
            </p:nvSpPr>
            <p:spPr bwMode="auto">
              <a:xfrm>
                <a:off x="0" y="1947"/>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64" name="Line 62"/>
              <p:cNvSpPr>
                <a:spLocks noChangeShapeType="1"/>
              </p:cNvSpPr>
              <p:nvPr userDrawn="1"/>
            </p:nvSpPr>
            <p:spPr bwMode="auto">
              <a:xfrm>
                <a:off x="0" y="1821"/>
                <a:ext cx="624"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65" name="Line 63"/>
              <p:cNvSpPr>
                <a:spLocks noChangeShapeType="1"/>
              </p:cNvSpPr>
              <p:nvPr userDrawn="1"/>
            </p:nvSpPr>
            <p:spPr bwMode="auto">
              <a:xfrm>
                <a:off x="0" y="1740"/>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66" name="Line 64"/>
              <p:cNvSpPr>
                <a:spLocks noChangeShapeType="1"/>
              </p:cNvSpPr>
              <p:nvPr userDrawn="1"/>
            </p:nvSpPr>
            <p:spPr bwMode="auto">
              <a:xfrm>
                <a:off x="0" y="1926"/>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67" name="Line 65"/>
              <p:cNvSpPr>
                <a:spLocks noChangeShapeType="1"/>
              </p:cNvSpPr>
              <p:nvPr userDrawn="1"/>
            </p:nvSpPr>
            <p:spPr bwMode="auto">
              <a:xfrm>
                <a:off x="0" y="1614"/>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68" name="Line 66"/>
              <p:cNvSpPr>
                <a:spLocks noChangeShapeType="1"/>
              </p:cNvSpPr>
              <p:nvPr userDrawn="1"/>
            </p:nvSpPr>
            <p:spPr bwMode="auto">
              <a:xfrm>
                <a:off x="0" y="1668"/>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69" name="Line 67"/>
              <p:cNvSpPr>
                <a:spLocks noChangeShapeType="1"/>
              </p:cNvSpPr>
              <p:nvPr userDrawn="1"/>
            </p:nvSpPr>
            <p:spPr bwMode="auto">
              <a:xfrm>
                <a:off x="0" y="1866"/>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70" name="Line 68"/>
              <p:cNvSpPr>
                <a:spLocks noChangeShapeType="1"/>
              </p:cNvSpPr>
              <p:nvPr userDrawn="1"/>
            </p:nvSpPr>
            <p:spPr bwMode="auto">
              <a:xfrm>
                <a:off x="0" y="1845"/>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71" name="Line 69"/>
              <p:cNvSpPr>
                <a:spLocks noChangeShapeType="1"/>
              </p:cNvSpPr>
              <p:nvPr userDrawn="1"/>
            </p:nvSpPr>
            <p:spPr bwMode="auto">
              <a:xfrm>
                <a:off x="0" y="1437"/>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72" name="Line 70"/>
              <p:cNvSpPr>
                <a:spLocks noChangeShapeType="1"/>
              </p:cNvSpPr>
              <p:nvPr userDrawn="1"/>
            </p:nvSpPr>
            <p:spPr bwMode="auto">
              <a:xfrm>
                <a:off x="0" y="1473"/>
                <a:ext cx="624"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73" name="Line 71"/>
              <p:cNvSpPr>
                <a:spLocks noChangeShapeType="1"/>
              </p:cNvSpPr>
              <p:nvPr userDrawn="1"/>
            </p:nvSpPr>
            <p:spPr bwMode="auto">
              <a:xfrm>
                <a:off x="0" y="1506"/>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74" name="Line 72"/>
              <p:cNvSpPr>
                <a:spLocks noChangeShapeType="1"/>
              </p:cNvSpPr>
              <p:nvPr userDrawn="1"/>
            </p:nvSpPr>
            <p:spPr bwMode="auto">
              <a:xfrm>
                <a:off x="0" y="1347"/>
                <a:ext cx="624"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75" name="Line 73"/>
              <p:cNvSpPr>
                <a:spLocks noChangeShapeType="1"/>
              </p:cNvSpPr>
              <p:nvPr userDrawn="1"/>
            </p:nvSpPr>
            <p:spPr bwMode="auto">
              <a:xfrm>
                <a:off x="0" y="1392"/>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76" name="Line 74"/>
              <p:cNvSpPr>
                <a:spLocks noChangeShapeType="1"/>
              </p:cNvSpPr>
              <p:nvPr userDrawn="1"/>
            </p:nvSpPr>
            <p:spPr bwMode="auto">
              <a:xfrm>
                <a:off x="0" y="1016"/>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77" name="Line 75"/>
              <p:cNvSpPr>
                <a:spLocks noChangeShapeType="1"/>
              </p:cNvSpPr>
              <p:nvPr userDrawn="1"/>
            </p:nvSpPr>
            <p:spPr bwMode="auto">
              <a:xfrm>
                <a:off x="0" y="989"/>
                <a:ext cx="624"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78" name="Line 76"/>
              <p:cNvSpPr>
                <a:spLocks noChangeShapeType="1"/>
              </p:cNvSpPr>
              <p:nvPr userDrawn="1"/>
            </p:nvSpPr>
            <p:spPr bwMode="auto">
              <a:xfrm>
                <a:off x="0" y="1244"/>
                <a:ext cx="624"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79" name="Line 77"/>
              <p:cNvSpPr>
                <a:spLocks noChangeShapeType="1"/>
              </p:cNvSpPr>
              <p:nvPr userDrawn="1"/>
            </p:nvSpPr>
            <p:spPr bwMode="auto">
              <a:xfrm>
                <a:off x="0" y="1163"/>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80" name="Line 78"/>
              <p:cNvSpPr>
                <a:spLocks noChangeShapeType="1"/>
              </p:cNvSpPr>
              <p:nvPr userDrawn="1"/>
            </p:nvSpPr>
            <p:spPr bwMode="auto">
              <a:xfrm>
                <a:off x="0" y="1037"/>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81" name="Line 79"/>
              <p:cNvSpPr>
                <a:spLocks noChangeShapeType="1"/>
              </p:cNvSpPr>
              <p:nvPr userDrawn="1"/>
            </p:nvSpPr>
            <p:spPr bwMode="auto">
              <a:xfrm>
                <a:off x="0" y="1091"/>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82" name="Line 80"/>
              <p:cNvSpPr>
                <a:spLocks noChangeShapeType="1"/>
              </p:cNvSpPr>
              <p:nvPr userDrawn="1"/>
            </p:nvSpPr>
            <p:spPr bwMode="auto">
              <a:xfrm>
                <a:off x="0" y="1289"/>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83" name="Line 81"/>
              <p:cNvSpPr>
                <a:spLocks noChangeShapeType="1"/>
              </p:cNvSpPr>
              <p:nvPr userDrawn="1"/>
            </p:nvSpPr>
            <p:spPr bwMode="auto">
              <a:xfrm>
                <a:off x="0" y="1268"/>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84" name="Line 82"/>
              <p:cNvSpPr>
                <a:spLocks noChangeShapeType="1"/>
              </p:cNvSpPr>
              <p:nvPr userDrawn="1"/>
            </p:nvSpPr>
            <p:spPr bwMode="auto">
              <a:xfrm>
                <a:off x="0" y="860"/>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85" name="Line 83"/>
              <p:cNvSpPr>
                <a:spLocks noChangeShapeType="1"/>
              </p:cNvSpPr>
              <p:nvPr userDrawn="1"/>
            </p:nvSpPr>
            <p:spPr bwMode="auto">
              <a:xfrm>
                <a:off x="0" y="896"/>
                <a:ext cx="624"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86" name="Line 84"/>
              <p:cNvSpPr>
                <a:spLocks noChangeShapeType="1"/>
              </p:cNvSpPr>
              <p:nvPr userDrawn="1"/>
            </p:nvSpPr>
            <p:spPr bwMode="auto">
              <a:xfrm>
                <a:off x="0" y="929"/>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87" name="Line 85"/>
              <p:cNvSpPr>
                <a:spLocks noChangeShapeType="1"/>
              </p:cNvSpPr>
              <p:nvPr userDrawn="1"/>
            </p:nvSpPr>
            <p:spPr bwMode="auto">
              <a:xfrm>
                <a:off x="0" y="770"/>
                <a:ext cx="624"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88" name="Line 86"/>
              <p:cNvSpPr>
                <a:spLocks noChangeShapeType="1"/>
              </p:cNvSpPr>
              <p:nvPr userDrawn="1"/>
            </p:nvSpPr>
            <p:spPr bwMode="auto">
              <a:xfrm>
                <a:off x="0" y="815"/>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89" name="Line 87"/>
              <p:cNvSpPr>
                <a:spLocks noChangeShapeType="1"/>
              </p:cNvSpPr>
              <p:nvPr userDrawn="1"/>
            </p:nvSpPr>
            <p:spPr bwMode="auto">
              <a:xfrm>
                <a:off x="0" y="718"/>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90" name="Line 88"/>
              <p:cNvSpPr>
                <a:spLocks noChangeShapeType="1"/>
              </p:cNvSpPr>
              <p:nvPr userDrawn="1"/>
            </p:nvSpPr>
            <p:spPr bwMode="auto">
              <a:xfrm>
                <a:off x="0" y="646"/>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91" name="Line 89"/>
              <p:cNvSpPr>
                <a:spLocks noChangeShapeType="1"/>
              </p:cNvSpPr>
              <p:nvPr userDrawn="1"/>
            </p:nvSpPr>
            <p:spPr bwMode="auto">
              <a:xfrm>
                <a:off x="0" y="522"/>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92" name="Line 90"/>
              <p:cNvSpPr>
                <a:spLocks noChangeShapeType="1"/>
              </p:cNvSpPr>
              <p:nvPr userDrawn="1"/>
            </p:nvSpPr>
            <p:spPr bwMode="auto">
              <a:xfrm>
                <a:off x="0" y="558"/>
                <a:ext cx="624"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93" name="Line 91"/>
              <p:cNvSpPr>
                <a:spLocks noChangeShapeType="1"/>
              </p:cNvSpPr>
              <p:nvPr userDrawn="1"/>
            </p:nvSpPr>
            <p:spPr bwMode="auto">
              <a:xfrm>
                <a:off x="0" y="591"/>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94" name="Line 92"/>
              <p:cNvSpPr>
                <a:spLocks noChangeShapeType="1"/>
              </p:cNvSpPr>
              <p:nvPr userDrawn="1"/>
            </p:nvSpPr>
            <p:spPr bwMode="auto">
              <a:xfrm>
                <a:off x="0" y="432"/>
                <a:ext cx="624"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95" name="Line 93"/>
              <p:cNvSpPr>
                <a:spLocks noChangeShapeType="1"/>
              </p:cNvSpPr>
              <p:nvPr userDrawn="1"/>
            </p:nvSpPr>
            <p:spPr bwMode="auto">
              <a:xfrm>
                <a:off x="0" y="384"/>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96" name="Line 94"/>
              <p:cNvSpPr>
                <a:spLocks noChangeShapeType="1"/>
              </p:cNvSpPr>
              <p:nvPr userDrawn="1"/>
            </p:nvSpPr>
            <p:spPr bwMode="auto">
              <a:xfrm>
                <a:off x="0" y="477"/>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97" name="Line 95"/>
              <p:cNvSpPr>
                <a:spLocks noChangeShapeType="1"/>
              </p:cNvSpPr>
              <p:nvPr userDrawn="1"/>
            </p:nvSpPr>
            <p:spPr bwMode="auto">
              <a:xfrm>
                <a:off x="0" y="339"/>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98" name="Line 96"/>
              <p:cNvSpPr>
                <a:spLocks noChangeShapeType="1"/>
              </p:cNvSpPr>
              <p:nvPr userDrawn="1"/>
            </p:nvSpPr>
            <p:spPr bwMode="auto">
              <a:xfrm>
                <a:off x="0" y="318"/>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99" name="Line 97"/>
              <p:cNvSpPr>
                <a:spLocks noChangeShapeType="1"/>
              </p:cNvSpPr>
              <p:nvPr userDrawn="1"/>
            </p:nvSpPr>
            <p:spPr bwMode="auto">
              <a:xfrm>
                <a:off x="0" y="258"/>
                <a:ext cx="624"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100" name="Line 98"/>
              <p:cNvSpPr>
                <a:spLocks noChangeShapeType="1"/>
              </p:cNvSpPr>
              <p:nvPr userDrawn="1"/>
            </p:nvSpPr>
            <p:spPr bwMode="auto">
              <a:xfrm>
                <a:off x="0" y="70"/>
                <a:ext cx="624"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101" name="Line 99"/>
              <p:cNvSpPr>
                <a:spLocks noChangeShapeType="1"/>
              </p:cNvSpPr>
              <p:nvPr userDrawn="1"/>
            </p:nvSpPr>
            <p:spPr bwMode="auto">
              <a:xfrm>
                <a:off x="0" y="43"/>
                <a:ext cx="624"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102" name="Line 100"/>
              <p:cNvSpPr>
                <a:spLocks noChangeShapeType="1"/>
              </p:cNvSpPr>
              <p:nvPr userDrawn="1"/>
            </p:nvSpPr>
            <p:spPr bwMode="auto">
              <a:xfrm>
                <a:off x="0" y="91"/>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103" name="Line 101"/>
              <p:cNvSpPr>
                <a:spLocks noChangeShapeType="1"/>
              </p:cNvSpPr>
              <p:nvPr userDrawn="1"/>
            </p:nvSpPr>
            <p:spPr bwMode="auto">
              <a:xfrm>
                <a:off x="0" y="145"/>
                <a:ext cx="624"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104" name="Line 102"/>
              <p:cNvSpPr>
                <a:spLocks noChangeShapeType="1"/>
              </p:cNvSpPr>
              <p:nvPr userDrawn="1"/>
            </p:nvSpPr>
            <p:spPr bwMode="auto">
              <a:xfrm>
                <a:off x="0" y="202"/>
                <a:ext cx="624"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grpSp>
      </p:grpSp>
      <p:sp>
        <p:nvSpPr>
          <p:cNvPr id="105" name="Rectangle 108"/>
          <p:cNvSpPr>
            <a:spLocks noChangeArrowheads="1"/>
          </p:cNvSpPr>
          <p:nvPr/>
        </p:nvSpPr>
        <p:spPr bwMode="auto">
          <a:xfrm>
            <a:off x="3017838" y="2120900"/>
            <a:ext cx="5662612" cy="77788"/>
          </a:xfrm>
          <a:prstGeom prst="rect">
            <a:avLst/>
          </a:prstGeom>
          <a:solidFill>
            <a:schemeClr val="hlink"/>
          </a:solidFill>
          <a:ln w="9525">
            <a:noFill/>
            <a:miter lim="800000"/>
            <a:headEnd/>
            <a:tailEnd/>
          </a:ln>
          <a:effectLst/>
        </p:spPr>
        <p:txBody>
          <a:bodyPr wrap="none" anchor="ctr"/>
          <a:lstStyle/>
          <a:p>
            <a:pPr algn="ctr">
              <a:defRPr/>
            </a:pPr>
            <a:endParaRPr lang="zh-CN" altLang="zh-CN">
              <a:ea typeface="宋体" pitchFamily="2" charset="-122"/>
            </a:endParaRPr>
          </a:p>
        </p:txBody>
      </p:sp>
      <p:sp>
        <p:nvSpPr>
          <p:cNvPr id="106" name="Rectangle 109"/>
          <p:cNvSpPr>
            <a:spLocks noChangeArrowheads="1"/>
          </p:cNvSpPr>
          <p:nvPr/>
        </p:nvSpPr>
        <p:spPr bwMode="auto">
          <a:xfrm>
            <a:off x="1098550" y="862013"/>
            <a:ext cx="5662613" cy="77787"/>
          </a:xfrm>
          <a:prstGeom prst="rect">
            <a:avLst/>
          </a:prstGeom>
          <a:solidFill>
            <a:schemeClr val="hlink"/>
          </a:solidFill>
          <a:ln w="9525">
            <a:noFill/>
            <a:miter lim="800000"/>
            <a:headEnd/>
            <a:tailEnd/>
          </a:ln>
          <a:effectLst/>
        </p:spPr>
        <p:txBody>
          <a:bodyPr wrap="none" anchor="ctr"/>
          <a:lstStyle/>
          <a:p>
            <a:pPr algn="ctr">
              <a:defRPr/>
            </a:pPr>
            <a:endParaRPr lang="zh-CN" altLang="zh-CN">
              <a:ea typeface="宋体" pitchFamily="2" charset="-122"/>
            </a:endParaRPr>
          </a:p>
        </p:txBody>
      </p:sp>
      <p:sp>
        <p:nvSpPr>
          <p:cNvPr id="4202" name="Rectangle 106"/>
          <p:cNvSpPr>
            <a:spLocks noGrp="1" noChangeArrowheads="1"/>
          </p:cNvSpPr>
          <p:nvPr>
            <p:ph type="ctrTitle"/>
          </p:nvPr>
        </p:nvSpPr>
        <p:spPr>
          <a:xfrm>
            <a:off x="1169988" y="1046163"/>
            <a:ext cx="7380287" cy="1012825"/>
          </a:xfrm>
        </p:spPr>
        <p:txBody>
          <a:bodyPr/>
          <a:lstStyle>
            <a:lvl1pPr>
              <a:defRPr sz="4000"/>
            </a:lvl1pPr>
          </a:lstStyle>
          <a:p>
            <a:r>
              <a:rPr lang="zh-CN" altLang="en-US"/>
              <a:t>单击此处编辑母版标题样式</a:t>
            </a:r>
          </a:p>
        </p:txBody>
      </p:sp>
      <p:sp>
        <p:nvSpPr>
          <p:cNvPr id="4203" name="Rectangle 107"/>
          <p:cNvSpPr>
            <a:spLocks noGrp="1" noChangeArrowheads="1"/>
          </p:cNvSpPr>
          <p:nvPr>
            <p:ph type="subTitle" idx="1"/>
          </p:nvPr>
        </p:nvSpPr>
        <p:spPr>
          <a:xfrm>
            <a:off x="1566863" y="2693988"/>
            <a:ext cx="6662737" cy="2994025"/>
          </a:xfrm>
        </p:spPr>
        <p:txBody>
          <a:bodyPr/>
          <a:lstStyle>
            <a:lvl1pPr marL="0" indent="0" algn="ctr">
              <a:buFont typeface="Wingdings" pitchFamily="2" charset="2"/>
              <a:buNone/>
              <a:defRPr/>
            </a:lvl1pPr>
          </a:lstStyle>
          <a:p>
            <a:r>
              <a:rPr lang="zh-CN" altLang="en-US"/>
              <a:t>单击此处编辑母版副标题样式</a:t>
            </a:r>
          </a:p>
        </p:txBody>
      </p:sp>
      <p:sp>
        <p:nvSpPr>
          <p:cNvPr id="107" name="Rectangle 103"/>
          <p:cNvSpPr>
            <a:spLocks noGrp="1" noChangeArrowheads="1"/>
          </p:cNvSpPr>
          <p:nvPr>
            <p:ph type="dt" sz="half" idx="10"/>
          </p:nvPr>
        </p:nvSpPr>
        <p:spPr>
          <a:xfrm>
            <a:off x="1387475" y="6357938"/>
            <a:ext cx="1905000" cy="457200"/>
          </a:xfrm>
        </p:spPr>
        <p:txBody>
          <a:bodyPr/>
          <a:lstStyle>
            <a:lvl1pPr>
              <a:defRPr/>
            </a:lvl1pPr>
          </a:lstStyle>
          <a:p>
            <a:pPr>
              <a:defRPr/>
            </a:pPr>
            <a:endParaRPr lang="en-US" altLang="zh-CN"/>
          </a:p>
        </p:txBody>
      </p:sp>
      <p:sp>
        <p:nvSpPr>
          <p:cNvPr id="108" name="Rectangle 104"/>
          <p:cNvSpPr>
            <a:spLocks noGrp="1" noChangeArrowheads="1"/>
          </p:cNvSpPr>
          <p:nvPr>
            <p:ph type="ftr" sz="quarter" idx="11"/>
          </p:nvPr>
        </p:nvSpPr>
        <p:spPr>
          <a:xfrm>
            <a:off x="3722688" y="6357938"/>
            <a:ext cx="2271712" cy="457200"/>
          </a:xfrm>
        </p:spPr>
        <p:txBody>
          <a:bodyPr/>
          <a:lstStyle>
            <a:lvl1pPr>
              <a:defRPr/>
            </a:lvl1pPr>
          </a:lstStyle>
          <a:p>
            <a:pPr>
              <a:defRPr/>
            </a:pPr>
            <a:endParaRPr lang="en-US" altLang="zh-CN"/>
          </a:p>
        </p:txBody>
      </p:sp>
      <p:sp>
        <p:nvSpPr>
          <p:cNvPr id="109" name="Rectangle 105"/>
          <p:cNvSpPr>
            <a:spLocks noGrp="1" noChangeArrowheads="1"/>
          </p:cNvSpPr>
          <p:nvPr>
            <p:ph type="sldNum" sz="quarter" idx="12"/>
          </p:nvPr>
        </p:nvSpPr>
        <p:spPr>
          <a:xfrm>
            <a:off x="6464300" y="6361113"/>
            <a:ext cx="1906588" cy="457200"/>
          </a:xfrm>
        </p:spPr>
        <p:txBody>
          <a:bodyPr/>
          <a:lstStyle>
            <a:lvl1pPr>
              <a:defRPr/>
            </a:lvl1pPr>
          </a:lstStyle>
          <a:p>
            <a:pPr>
              <a:defRPr/>
            </a:pPr>
            <a:fld id="{1EA00FED-BEA4-481B-8A42-229543845264}" type="slidenum">
              <a:rPr lang="en-US" altLang="zh-CN"/>
              <a:pPr>
                <a:defRPr/>
              </a:pPr>
              <a:t>‹#›</a:t>
            </a:fld>
            <a:endParaRPr lang="en-US"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slide(fromLeft)">
                                      <p:cBhvr>
                                        <p:cTn id="7" dur="500"/>
                                        <p:tgtEl>
                                          <p:spTgt spid="106"/>
                                        </p:tgtEl>
                                      </p:cBhvr>
                                    </p:animEffect>
                                  </p:childTnLst>
                                </p:cTn>
                              </p:par>
                            </p:childTnLst>
                          </p:cTn>
                        </p:par>
                        <p:par>
                          <p:cTn id="8" fill="hold">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105"/>
                                        </p:tgtEl>
                                        <p:attrNameLst>
                                          <p:attrName>style.visibility</p:attrName>
                                        </p:attrNameLst>
                                      </p:cBhvr>
                                      <p:to>
                                        <p:strVal val="visible"/>
                                      </p:to>
                                    </p:set>
                                    <p:animEffect transition="in" filter="slide(fromRight)">
                                      <p:cBhvr>
                                        <p:cTn id="11"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animBg="1" autoUpdateAnimBg="0"/>
      <p:bldP spid="106" grpId="0" animBg="1"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1132"/>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133"/>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134"/>
          <p:cNvSpPr>
            <a:spLocks noGrp="1" noChangeArrowheads="1"/>
          </p:cNvSpPr>
          <p:nvPr>
            <p:ph type="sldNum" sz="quarter" idx="12"/>
          </p:nvPr>
        </p:nvSpPr>
        <p:spPr>
          <a:ln/>
        </p:spPr>
        <p:txBody>
          <a:bodyPr/>
          <a:lstStyle>
            <a:lvl1pPr>
              <a:defRPr/>
            </a:lvl1pPr>
          </a:lstStyle>
          <a:p>
            <a:pPr>
              <a:defRPr/>
            </a:pPr>
            <a:fld id="{7B552B16-E465-43F2-B17F-EB85B305A5E2}"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78625" y="609600"/>
            <a:ext cx="1989138" cy="548640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09625" y="609600"/>
            <a:ext cx="5816600" cy="54864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1132"/>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133"/>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134"/>
          <p:cNvSpPr>
            <a:spLocks noGrp="1" noChangeArrowheads="1"/>
          </p:cNvSpPr>
          <p:nvPr>
            <p:ph type="sldNum" sz="quarter" idx="12"/>
          </p:nvPr>
        </p:nvSpPr>
        <p:spPr>
          <a:ln/>
        </p:spPr>
        <p:txBody>
          <a:bodyPr/>
          <a:lstStyle>
            <a:lvl1pPr>
              <a:defRPr/>
            </a:lvl1pPr>
          </a:lstStyle>
          <a:p>
            <a:pPr>
              <a:defRPr/>
            </a:pPr>
            <a:fld id="{B84A1D9B-8C25-410F-9634-AC81A9C8CFBA}"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1132"/>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133"/>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134"/>
          <p:cNvSpPr>
            <a:spLocks noGrp="1" noChangeArrowheads="1"/>
          </p:cNvSpPr>
          <p:nvPr>
            <p:ph type="sldNum" sz="quarter" idx="12"/>
          </p:nvPr>
        </p:nvSpPr>
        <p:spPr>
          <a:ln/>
        </p:spPr>
        <p:txBody>
          <a:bodyPr/>
          <a:lstStyle>
            <a:lvl1pPr>
              <a:defRPr/>
            </a:lvl1pPr>
          </a:lstStyle>
          <a:p>
            <a:pPr>
              <a:defRPr/>
            </a:pPr>
            <a:fld id="{7D17366B-B4D4-4881-939C-3853114E7062}"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1132"/>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133"/>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134"/>
          <p:cNvSpPr>
            <a:spLocks noGrp="1" noChangeArrowheads="1"/>
          </p:cNvSpPr>
          <p:nvPr>
            <p:ph type="sldNum" sz="quarter" idx="12"/>
          </p:nvPr>
        </p:nvSpPr>
        <p:spPr>
          <a:ln/>
        </p:spPr>
        <p:txBody>
          <a:bodyPr/>
          <a:lstStyle>
            <a:lvl1pPr>
              <a:defRPr/>
            </a:lvl1pPr>
          </a:lstStyle>
          <a:p>
            <a:pPr>
              <a:defRPr/>
            </a:pPr>
            <a:fld id="{562BE068-45EA-43B6-88A7-CDFA5C876FFF}"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09625" y="2214563"/>
            <a:ext cx="3902075"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864100" y="2214563"/>
            <a:ext cx="3903663"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1132"/>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133"/>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134"/>
          <p:cNvSpPr>
            <a:spLocks noGrp="1" noChangeArrowheads="1"/>
          </p:cNvSpPr>
          <p:nvPr>
            <p:ph type="sldNum" sz="quarter" idx="12"/>
          </p:nvPr>
        </p:nvSpPr>
        <p:spPr>
          <a:ln/>
        </p:spPr>
        <p:txBody>
          <a:bodyPr/>
          <a:lstStyle>
            <a:lvl1pPr>
              <a:defRPr/>
            </a:lvl1pPr>
          </a:lstStyle>
          <a:p>
            <a:pPr>
              <a:defRPr/>
            </a:pPr>
            <a:fld id="{103ABACB-D3B8-4A0C-ABA5-4EE3560F7F90}"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1132"/>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1133"/>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1134"/>
          <p:cNvSpPr>
            <a:spLocks noGrp="1" noChangeArrowheads="1"/>
          </p:cNvSpPr>
          <p:nvPr>
            <p:ph type="sldNum" sz="quarter" idx="12"/>
          </p:nvPr>
        </p:nvSpPr>
        <p:spPr>
          <a:ln/>
        </p:spPr>
        <p:txBody>
          <a:bodyPr/>
          <a:lstStyle>
            <a:lvl1pPr>
              <a:defRPr/>
            </a:lvl1pPr>
          </a:lstStyle>
          <a:p>
            <a:pPr>
              <a:defRPr/>
            </a:pPr>
            <a:fld id="{F0999A13-9752-4CA0-883E-CDDFED45827A}"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1132"/>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1133"/>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1134"/>
          <p:cNvSpPr>
            <a:spLocks noGrp="1" noChangeArrowheads="1"/>
          </p:cNvSpPr>
          <p:nvPr>
            <p:ph type="sldNum" sz="quarter" idx="12"/>
          </p:nvPr>
        </p:nvSpPr>
        <p:spPr>
          <a:ln/>
        </p:spPr>
        <p:txBody>
          <a:bodyPr/>
          <a:lstStyle>
            <a:lvl1pPr>
              <a:defRPr/>
            </a:lvl1pPr>
          </a:lstStyle>
          <a:p>
            <a:pPr>
              <a:defRPr/>
            </a:pPr>
            <a:fld id="{61BCF2EB-867E-45B9-9FF6-D395D216BF01}"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132"/>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1133"/>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1134"/>
          <p:cNvSpPr>
            <a:spLocks noGrp="1" noChangeArrowheads="1"/>
          </p:cNvSpPr>
          <p:nvPr>
            <p:ph type="sldNum" sz="quarter" idx="12"/>
          </p:nvPr>
        </p:nvSpPr>
        <p:spPr>
          <a:ln/>
        </p:spPr>
        <p:txBody>
          <a:bodyPr/>
          <a:lstStyle>
            <a:lvl1pPr>
              <a:defRPr/>
            </a:lvl1pPr>
          </a:lstStyle>
          <a:p>
            <a:pPr>
              <a:defRPr/>
            </a:pPr>
            <a:fld id="{53F4B5B5-D82C-40A6-B3F1-CC7C89C498C1}"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1132"/>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133"/>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134"/>
          <p:cNvSpPr>
            <a:spLocks noGrp="1" noChangeArrowheads="1"/>
          </p:cNvSpPr>
          <p:nvPr>
            <p:ph type="sldNum" sz="quarter" idx="12"/>
          </p:nvPr>
        </p:nvSpPr>
        <p:spPr>
          <a:ln/>
        </p:spPr>
        <p:txBody>
          <a:bodyPr/>
          <a:lstStyle>
            <a:lvl1pPr>
              <a:defRPr/>
            </a:lvl1pPr>
          </a:lstStyle>
          <a:p>
            <a:pPr>
              <a:defRPr/>
            </a:pPr>
            <a:fld id="{3E0AEF98-3672-42A0-B026-6256BD2943B0}"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1132"/>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133"/>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134"/>
          <p:cNvSpPr>
            <a:spLocks noGrp="1" noChangeArrowheads="1"/>
          </p:cNvSpPr>
          <p:nvPr>
            <p:ph type="sldNum" sz="quarter" idx="12"/>
          </p:nvPr>
        </p:nvSpPr>
        <p:spPr>
          <a:ln/>
        </p:spPr>
        <p:txBody>
          <a:bodyPr/>
          <a:lstStyle>
            <a:lvl1pPr>
              <a:defRPr/>
            </a:lvl1pPr>
          </a:lstStyle>
          <a:p>
            <a:pPr>
              <a:defRPr/>
            </a:pPr>
            <a:fld id="{93AB9F91-8385-42FE-B862-C15A6204FDFE}"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026"/>
          <p:cNvGrpSpPr>
            <a:grpSpLocks/>
          </p:cNvGrpSpPr>
          <p:nvPr/>
        </p:nvGrpSpPr>
        <p:grpSpPr bwMode="auto">
          <a:xfrm>
            <a:off x="0" y="68263"/>
            <a:ext cx="8915400" cy="6713537"/>
            <a:chOff x="0" y="43"/>
            <a:chExt cx="5616" cy="4229"/>
          </a:xfrm>
        </p:grpSpPr>
        <p:grpSp>
          <p:nvGrpSpPr>
            <p:cNvPr id="1032" name="Group 1027"/>
            <p:cNvGrpSpPr>
              <a:grpSpLocks/>
            </p:cNvGrpSpPr>
            <p:nvPr userDrawn="1"/>
          </p:nvGrpSpPr>
          <p:grpSpPr bwMode="auto">
            <a:xfrm>
              <a:off x="0" y="43"/>
              <a:ext cx="408" cy="4229"/>
              <a:chOff x="0" y="43"/>
              <a:chExt cx="5760" cy="4229"/>
            </a:xfrm>
          </p:grpSpPr>
          <p:sp>
            <p:nvSpPr>
              <p:cNvPr id="3076" name="Line 1028"/>
              <p:cNvSpPr>
                <a:spLocks noChangeShapeType="1"/>
              </p:cNvSpPr>
              <p:nvPr userDrawn="1"/>
            </p:nvSpPr>
            <p:spPr bwMode="auto">
              <a:xfrm>
                <a:off x="0" y="4203"/>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077" name="Line 1029"/>
              <p:cNvSpPr>
                <a:spLocks noChangeShapeType="1"/>
              </p:cNvSpPr>
              <p:nvPr userDrawn="1"/>
            </p:nvSpPr>
            <p:spPr bwMode="auto">
              <a:xfrm>
                <a:off x="0" y="4239"/>
                <a:ext cx="5760"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078" name="Line 1030"/>
              <p:cNvSpPr>
                <a:spLocks noChangeShapeType="1"/>
              </p:cNvSpPr>
              <p:nvPr userDrawn="1"/>
            </p:nvSpPr>
            <p:spPr bwMode="auto">
              <a:xfrm>
                <a:off x="0" y="4272"/>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079" name="Line 1031"/>
              <p:cNvSpPr>
                <a:spLocks noChangeShapeType="1"/>
              </p:cNvSpPr>
              <p:nvPr userDrawn="1"/>
            </p:nvSpPr>
            <p:spPr bwMode="auto">
              <a:xfrm>
                <a:off x="0" y="4113"/>
                <a:ext cx="5760"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3080" name="Line 1032"/>
              <p:cNvSpPr>
                <a:spLocks noChangeShapeType="1"/>
              </p:cNvSpPr>
              <p:nvPr userDrawn="1"/>
            </p:nvSpPr>
            <p:spPr bwMode="auto">
              <a:xfrm>
                <a:off x="0" y="4065"/>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081" name="Line 1033"/>
              <p:cNvSpPr>
                <a:spLocks noChangeShapeType="1"/>
              </p:cNvSpPr>
              <p:nvPr userDrawn="1"/>
            </p:nvSpPr>
            <p:spPr bwMode="auto">
              <a:xfrm>
                <a:off x="0" y="4158"/>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082" name="Line 1034"/>
              <p:cNvSpPr>
                <a:spLocks noChangeShapeType="1"/>
              </p:cNvSpPr>
              <p:nvPr userDrawn="1"/>
            </p:nvSpPr>
            <p:spPr bwMode="auto">
              <a:xfrm>
                <a:off x="0" y="3666"/>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083" name="Line 1035"/>
              <p:cNvSpPr>
                <a:spLocks noChangeShapeType="1"/>
              </p:cNvSpPr>
              <p:nvPr userDrawn="1"/>
            </p:nvSpPr>
            <p:spPr bwMode="auto">
              <a:xfrm>
                <a:off x="0" y="3639"/>
                <a:ext cx="5760"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084" name="Line 1036"/>
              <p:cNvSpPr>
                <a:spLocks noChangeShapeType="1"/>
              </p:cNvSpPr>
              <p:nvPr userDrawn="1"/>
            </p:nvSpPr>
            <p:spPr bwMode="auto">
              <a:xfrm>
                <a:off x="0" y="4020"/>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085" name="Line 1037"/>
              <p:cNvSpPr>
                <a:spLocks noChangeShapeType="1"/>
              </p:cNvSpPr>
              <p:nvPr userDrawn="1"/>
            </p:nvSpPr>
            <p:spPr bwMode="auto">
              <a:xfrm>
                <a:off x="0" y="3894"/>
                <a:ext cx="5760"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3086" name="Line 1038"/>
              <p:cNvSpPr>
                <a:spLocks noChangeShapeType="1"/>
              </p:cNvSpPr>
              <p:nvPr userDrawn="1"/>
            </p:nvSpPr>
            <p:spPr bwMode="auto">
              <a:xfrm>
                <a:off x="0" y="3813"/>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087" name="Line 1039"/>
              <p:cNvSpPr>
                <a:spLocks noChangeShapeType="1"/>
              </p:cNvSpPr>
              <p:nvPr userDrawn="1"/>
            </p:nvSpPr>
            <p:spPr bwMode="auto">
              <a:xfrm>
                <a:off x="0" y="3999"/>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088" name="Line 1040"/>
              <p:cNvSpPr>
                <a:spLocks noChangeShapeType="1"/>
              </p:cNvSpPr>
              <p:nvPr userDrawn="1"/>
            </p:nvSpPr>
            <p:spPr bwMode="auto">
              <a:xfrm>
                <a:off x="0" y="3687"/>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089" name="Line 1041"/>
              <p:cNvSpPr>
                <a:spLocks noChangeShapeType="1"/>
              </p:cNvSpPr>
              <p:nvPr userDrawn="1"/>
            </p:nvSpPr>
            <p:spPr bwMode="auto">
              <a:xfrm>
                <a:off x="0" y="3741"/>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090" name="Line 1042"/>
              <p:cNvSpPr>
                <a:spLocks noChangeShapeType="1"/>
              </p:cNvSpPr>
              <p:nvPr userDrawn="1"/>
            </p:nvSpPr>
            <p:spPr bwMode="auto">
              <a:xfrm>
                <a:off x="0" y="3939"/>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091" name="Line 1043"/>
              <p:cNvSpPr>
                <a:spLocks noChangeShapeType="1"/>
              </p:cNvSpPr>
              <p:nvPr userDrawn="1"/>
            </p:nvSpPr>
            <p:spPr bwMode="auto">
              <a:xfrm>
                <a:off x="0" y="3918"/>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092" name="Line 1044"/>
              <p:cNvSpPr>
                <a:spLocks noChangeShapeType="1"/>
              </p:cNvSpPr>
              <p:nvPr userDrawn="1"/>
            </p:nvSpPr>
            <p:spPr bwMode="auto">
              <a:xfrm>
                <a:off x="0" y="3510"/>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093" name="Line 1045"/>
              <p:cNvSpPr>
                <a:spLocks noChangeShapeType="1"/>
              </p:cNvSpPr>
              <p:nvPr userDrawn="1"/>
            </p:nvSpPr>
            <p:spPr bwMode="auto">
              <a:xfrm>
                <a:off x="0" y="3546"/>
                <a:ext cx="5760"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094" name="Line 1046"/>
              <p:cNvSpPr>
                <a:spLocks noChangeShapeType="1"/>
              </p:cNvSpPr>
              <p:nvPr userDrawn="1"/>
            </p:nvSpPr>
            <p:spPr bwMode="auto">
              <a:xfrm>
                <a:off x="0" y="3579"/>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095" name="Line 1047"/>
              <p:cNvSpPr>
                <a:spLocks noChangeShapeType="1"/>
              </p:cNvSpPr>
              <p:nvPr userDrawn="1"/>
            </p:nvSpPr>
            <p:spPr bwMode="auto">
              <a:xfrm>
                <a:off x="0" y="3420"/>
                <a:ext cx="5760"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3096" name="Line 1048"/>
              <p:cNvSpPr>
                <a:spLocks noChangeShapeType="1"/>
              </p:cNvSpPr>
              <p:nvPr userDrawn="1"/>
            </p:nvSpPr>
            <p:spPr bwMode="auto">
              <a:xfrm>
                <a:off x="0" y="3372"/>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097" name="Line 1049"/>
              <p:cNvSpPr>
                <a:spLocks noChangeShapeType="1"/>
              </p:cNvSpPr>
              <p:nvPr userDrawn="1"/>
            </p:nvSpPr>
            <p:spPr bwMode="auto">
              <a:xfrm>
                <a:off x="0" y="3465"/>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098" name="Line 1050"/>
              <p:cNvSpPr>
                <a:spLocks noChangeShapeType="1"/>
              </p:cNvSpPr>
              <p:nvPr userDrawn="1"/>
            </p:nvSpPr>
            <p:spPr bwMode="auto">
              <a:xfrm>
                <a:off x="0" y="2973"/>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099" name="Line 1051"/>
              <p:cNvSpPr>
                <a:spLocks noChangeShapeType="1"/>
              </p:cNvSpPr>
              <p:nvPr userDrawn="1"/>
            </p:nvSpPr>
            <p:spPr bwMode="auto">
              <a:xfrm>
                <a:off x="0" y="2946"/>
                <a:ext cx="5760"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00" name="Line 1052"/>
              <p:cNvSpPr>
                <a:spLocks noChangeShapeType="1"/>
              </p:cNvSpPr>
              <p:nvPr userDrawn="1"/>
            </p:nvSpPr>
            <p:spPr bwMode="auto">
              <a:xfrm>
                <a:off x="0" y="3327"/>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01" name="Line 1053"/>
              <p:cNvSpPr>
                <a:spLocks noChangeShapeType="1"/>
              </p:cNvSpPr>
              <p:nvPr userDrawn="1"/>
            </p:nvSpPr>
            <p:spPr bwMode="auto">
              <a:xfrm>
                <a:off x="0" y="3201"/>
                <a:ext cx="5760"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02" name="Line 1054"/>
              <p:cNvSpPr>
                <a:spLocks noChangeShapeType="1"/>
              </p:cNvSpPr>
              <p:nvPr userDrawn="1"/>
            </p:nvSpPr>
            <p:spPr bwMode="auto">
              <a:xfrm>
                <a:off x="0" y="3120"/>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03" name="Line 1055"/>
              <p:cNvSpPr>
                <a:spLocks noChangeShapeType="1"/>
              </p:cNvSpPr>
              <p:nvPr userDrawn="1"/>
            </p:nvSpPr>
            <p:spPr bwMode="auto">
              <a:xfrm>
                <a:off x="0" y="3306"/>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04" name="Line 1056"/>
              <p:cNvSpPr>
                <a:spLocks noChangeShapeType="1"/>
              </p:cNvSpPr>
              <p:nvPr userDrawn="1"/>
            </p:nvSpPr>
            <p:spPr bwMode="auto">
              <a:xfrm>
                <a:off x="0" y="2994"/>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05" name="Line 1057"/>
              <p:cNvSpPr>
                <a:spLocks noChangeShapeType="1"/>
              </p:cNvSpPr>
              <p:nvPr userDrawn="1"/>
            </p:nvSpPr>
            <p:spPr bwMode="auto">
              <a:xfrm>
                <a:off x="0" y="3048"/>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06" name="Line 1058"/>
              <p:cNvSpPr>
                <a:spLocks noChangeShapeType="1"/>
              </p:cNvSpPr>
              <p:nvPr userDrawn="1"/>
            </p:nvSpPr>
            <p:spPr bwMode="auto">
              <a:xfrm>
                <a:off x="0" y="3246"/>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07" name="Line 1059"/>
              <p:cNvSpPr>
                <a:spLocks noChangeShapeType="1"/>
              </p:cNvSpPr>
              <p:nvPr userDrawn="1"/>
            </p:nvSpPr>
            <p:spPr bwMode="auto">
              <a:xfrm>
                <a:off x="0" y="3225"/>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08" name="Line 1060"/>
              <p:cNvSpPr>
                <a:spLocks noChangeShapeType="1"/>
              </p:cNvSpPr>
              <p:nvPr userDrawn="1"/>
            </p:nvSpPr>
            <p:spPr bwMode="auto">
              <a:xfrm>
                <a:off x="0" y="2831"/>
                <a:ext cx="5760"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09" name="Line 1061"/>
              <p:cNvSpPr>
                <a:spLocks noChangeShapeType="1"/>
              </p:cNvSpPr>
              <p:nvPr userDrawn="1"/>
            </p:nvSpPr>
            <p:spPr bwMode="auto">
              <a:xfrm>
                <a:off x="0" y="2750"/>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10" name="Line 1062"/>
              <p:cNvSpPr>
                <a:spLocks noChangeShapeType="1"/>
              </p:cNvSpPr>
              <p:nvPr userDrawn="1"/>
            </p:nvSpPr>
            <p:spPr bwMode="auto">
              <a:xfrm>
                <a:off x="0" y="2678"/>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11" name="Line 1063"/>
              <p:cNvSpPr>
                <a:spLocks noChangeShapeType="1"/>
              </p:cNvSpPr>
              <p:nvPr userDrawn="1"/>
            </p:nvSpPr>
            <p:spPr bwMode="auto">
              <a:xfrm>
                <a:off x="0" y="2876"/>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12" name="Line 1064"/>
              <p:cNvSpPr>
                <a:spLocks noChangeShapeType="1"/>
              </p:cNvSpPr>
              <p:nvPr userDrawn="1"/>
            </p:nvSpPr>
            <p:spPr bwMode="auto">
              <a:xfrm>
                <a:off x="0" y="2855"/>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13" name="Line 1065"/>
              <p:cNvSpPr>
                <a:spLocks noChangeShapeType="1"/>
              </p:cNvSpPr>
              <p:nvPr userDrawn="1"/>
            </p:nvSpPr>
            <p:spPr bwMode="auto">
              <a:xfrm>
                <a:off x="0" y="2554"/>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14" name="Line 1066"/>
              <p:cNvSpPr>
                <a:spLocks noChangeShapeType="1"/>
              </p:cNvSpPr>
              <p:nvPr userDrawn="1"/>
            </p:nvSpPr>
            <p:spPr bwMode="auto">
              <a:xfrm>
                <a:off x="0" y="2590"/>
                <a:ext cx="5760"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15" name="Line 1067"/>
              <p:cNvSpPr>
                <a:spLocks noChangeShapeType="1"/>
              </p:cNvSpPr>
              <p:nvPr userDrawn="1"/>
            </p:nvSpPr>
            <p:spPr bwMode="auto">
              <a:xfrm>
                <a:off x="0" y="2623"/>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16" name="Line 1068"/>
              <p:cNvSpPr>
                <a:spLocks noChangeShapeType="1"/>
              </p:cNvSpPr>
              <p:nvPr userDrawn="1"/>
            </p:nvSpPr>
            <p:spPr bwMode="auto">
              <a:xfrm>
                <a:off x="0" y="2464"/>
                <a:ext cx="5760"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17" name="Line 1069"/>
              <p:cNvSpPr>
                <a:spLocks noChangeShapeType="1"/>
              </p:cNvSpPr>
              <p:nvPr userDrawn="1"/>
            </p:nvSpPr>
            <p:spPr bwMode="auto">
              <a:xfrm>
                <a:off x="0" y="2416"/>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18" name="Line 1070"/>
              <p:cNvSpPr>
                <a:spLocks noChangeShapeType="1"/>
              </p:cNvSpPr>
              <p:nvPr userDrawn="1"/>
            </p:nvSpPr>
            <p:spPr bwMode="auto">
              <a:xfrm>
                <a:off x="0" y="2509"/>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19" name="Line 1071"/>
              <p:cNvSpPr>
                <a:spLocks noChangeShapeType="1"/>
              </p:cNvSpPr>
              <p:nvPr userDrawn="1"/>
            </p:nvSpPr>
            <p:spPr bwMode="auto">
              <a:xfrm>
                <a:off x="0" y="2371"/>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20" name="Line 1072"/>
              <p:cNvSpPr>
                <a:spLocks noChangeShapeType="1"/>
              </p:cNvSpPr>
              <p:nvPr userDrawn="1"/>
            </p:nvSpPr>
            <p:spPr bwMode="auto">
              <a:xfrm>
                <a:off x="0" y="2245"/>
                <a:ext cx="5760"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21" name="Line 1073"/>
              <p:cNvSpPr>
                <a:spLocks noChangeShapeType="1"/>
              </p:cNvSpPr>
              <p:nvPr userDrawn="1"/>
            </p:nvSpPr>
            <p:spPr bwMode="auto">
              <a:xfrm>
                <a:off x="0" y="2350"/>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22" name="Line 1074"/>
              <p:cNvSpPr>
                <a:spLocks noChangeShapeType="1"/>
              </p:cNvSpPr>
              <p:nvPr userDrawn="1"/>
            </p:nvSpPr>
            <p:spPr bwMode="auto">
              <a:xfrm>
                <a:off x="0" y="2290"/>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23" name="Line 1075"/>
              <p:cNvSpPr>
                <a:spLocks noChangeShapeType="1"/>
              </p:cNvSpPr>
              <p:nvPr userDrawn="1"/>
            </p:nvSpPr>
            <p:spPr bwMode="auto">
              <a:xfrm>
                <a:off x="0" y="2269"/>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24" name="Line 1076"/>
              <p:cNvSpPr>
                <a:spLocks noChangeShapeType="1"/>
              </p:cNvSpPr>
              <p:nvPr userDrawn="1"/>
            </p:nvSpPr>
            <p:spPr bwMode="auto">
              <a:xfrm>
                <a:off x="0" y="2130"/>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25" name="Line 1077"/>
              <p:cNvSpPr>
                <a:spLocks noChangeShapeType="1"/>
              </p:cNvSpPr>
              <p:nvPr userDrawn="1"/>
            </p:nvSpPr>
            <p:spPr bwMode="auto">
              <a:xfrm>
                <a:off x="0" y="2166"/>
                <a:ext cx="5760"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26" name="Line 1078"/>
              <p:cNvSpPr>
                <a:spLocks noChangeShapeType="1"/>
              </p:cNvSpPr>
              <p:nvPr userDrawn="1"/>
            </p:nvSpPr>
            <p:spPr bwMode="auto">
              <a:xfrm>
                <a:off x="0" y="2199"/>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27" name="Line 1079"/>
              <p:cNvSpPr>
                <a:spLocks noChangeShapeType="1"/>
              </p:cNvSpPr>
              <p:nvPr userDrawn="1"/>
            </p:nvSpPr>
            <p:spPr bwMode="auto">
              <a:xfrm>
                <a:off x="0" y="2040"/>
                <a:ext cx="5760"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28" name="Line 1080"/>
              <p:cNvSpPr>
                <a:spLocks noChangeShapeType="1"/>
              </p:cNvSpPr>
              <p:nvPr userDrawn="1"/>
            </p:nvSpPr>
            <p:spPr bwMode="auto">
              <a:xfrm>
                <a:off x="0" y="1992"/>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29" name="Line 1081"/>
              <p:cNvSpPr>
                <a:spLocks noChangeShapeType="1"/>
              </p:cNvSpPr>
              <p:nvPr userDrawn="1"/>
            </p:nvSpPr>
            <p:spPr bwMode="auto">
              <a:xfrm>
                <a:off x="0" y="2085"/>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30" name="Line 1082"/>
              <p:cNvSpPr>
                <a:spLocks noChangeShapeType="1"/>
              </p:cNvSpPr>
              <p:nvPr userDrawn="1"/>
            </p:nvSpPr>
            <p:spPr bwMode="auto">
              <a:xfrm>
                <a:off x="0" y="1593"/>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31" name="Line 1083"/>
              <p:cNvSpPr>
                <a:spLocks noChangeShapeType="1"/>
              </p:cNvSpPr>
              <p:nvPr userDrawn="1"/>
            </p:nvSpPr>
            <p:spPr bwMode="auto">
              <a:xfrm>
                <a:off x="0" y="1566"/>
                <a:ext cx="5760"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32" name="Line 1084"/>
              <p:cNvSpPr>
                <a:spLocks noChangeShapeType="1"/>
              </p:cNvSpPr>
              <p:nvPr userDrawn="1"/>
            </p:nvSpPr>
            <p:spPr bwMode="auto">
              <a:xfrm>
                <a:off x="0" y="1947"/>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33" name="Line 1085"/>
              <p:cNvSpPr>
                <a:spLocks noChangeShapeType="1"/>
              </p:cNvSpPr>
              <p:nvPr userDrawn="1"/>
            </p:nvSpPr>
            <p:spPr bwMode="auto">
              <a:xfrm>
                <a:off x="0" y="1821"/>
                <a:ext cx="5760"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34" name="Line 1086"/>
              <p:cNvSpPr>
                <a:spLocks noChangeShapeType="1"/>
              </p:cNvSpPr>
              <p:nvPr userDrawn="1"/>
            </p:nvSpPr>
            <p:spPr bwMode="auto">
              <a:xfrm>
                <a:off x="0" y="1740"/>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35" name="Line 1087"/>
              <p:cNvSpPr>
                <a:spLocks noChangeShapeType="1"/>
              </p:cNvSpPr>
              <p:nvPr userDrawn="1"/>
            </p:nvSpPr>
            <p:spPr bwMode="auto">
              <a:xfrm>
                <a:off x="0" y="1926"/>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36" name="Line 1088"/>
              <p:cNvSpPr>
                <a:spLocks noChangeShapeType="1"/>
              </p:cNvSpPr>
              <p:nvPr userDrawn="1"/>
            </p:nvSpPr>
            <p:spPr bwMode="auto">
              <a:xfrm>
                <a:off x="0" y="1614"/>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37" name="Line 1089"/>
              <p:cNvSpPr>
                <a:spLocks noChangeShapeType="1"/>
              </p:cNvSpPr>
              <p:nvPr userDrawn="1"/>
            </p:nvSpPr>
            <p:spPr bwMode="auto">
              <a:xfrm>
                <a:off x="0" y="1668"/>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38" name="Line 1090"/>
              <p:cNvSpPr>
                <a:spLocks noChangeShapeType="1"/>
              </p:cNvSpPr>
              <p:nvPr userDrawn="1"/>
            </p:nvSpPr>
            <p:spPr bwMode="auto">
              <a:xfrm>
                <a:off x="0" y="1866"/>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39" name="Line 1091"/>
              <p:cNvSpPr>
                <a:spLocks noChangeShapeType="1"/>
              </p:cNvSpPr>
              <p:nvPr userDrawn="1"/>
            </p:nvSpPr>
            <p:spPr bwMode="auto">
              <a:xfrm>
                <a:off x="0" y="1845"/>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40" name="Line 1092"/>
              <p:cNvSpPr>
                <a:spLocks noChangeShapeType="1"/>
              </p:cNvSpPr>
              <p:nvPr userDrawn="1"/>
            </p:nvSpPr>
            <p:spPr bwMode="auto">
              <a:xfrm>
                <a:off x="0" y="1437"/>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41" name="Line 1093"/>
              <p:cNvSpPr>
                <a:spLocks noChangeShapeType="1"/>
              </p:cNvSpPr>
              <p:nvPr userDrawn="1"/>
            </p:nvSpPr>
            <p:spPr bwMode="auto">
              <a:xfrm>
                <a:off x="0" y="1473"/>
                <a:ext cx="5760"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42" name="Line 1094"/>
              <p:cNvSpPr>
                <a:spLocks noChangeShapeType="1"/>
              </p:cNvSpPr>
              <p:nvPr userDrawn="1"/>
            </p:nvSpPr>
            <p:spPr bwMode="auto">
              <a:xfrm>
                <a:off x="0" y="1506"/>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43" name="Line 1095"/>
              <p:cNvSpPr>
                <a:spLocks noChangeShapeType="1"/>
              </p:cNvSpPr>
              <p:nvPr userDrawn="1"/>
            </p:nvSpPr>
            <p:spPr bwMode="auto">
              <a:xfrm>
                <a:off x="0" y="1347"/>
                <a:ext cx="5760"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44" name="Line 1096"/>
              <p:cNvSpPr>
                <a:spLocks noChangeShapeType="1"/>
              </p:cNvSpPr>
              <p:nvPr userDrawn="1"/>
            </p:nvSpPr>
            <p:spPr bwMode="auto">
              <a:xfrm>
                <a:off x="0" y="1392"/>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45" name="Line 1097"/>
              <p:cNvSpPr>
                <a:spLocks noChangeShapeType="1"/>
              </p:cNvSpPr>
              <p:nvPr userDrawn="1"/>
            </p:nvSpPr>
            <p:spPr bwMode="auto">
              <a:xfrm>
                <a:off x="0" y="1016"/>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46" name="Line 1098"/>
              <p:cNvSpPr>
                <a:spLocks noChangeShapeType="1"/>
              </p:cNvSpPr>
              <p:nvPr userDrawn="1"/>
            </p:nvSpPr>
            <p:spPr bwMode="auto">
              <a:xfrm>
                <a:off x="0" y="989"/>
                <a:ext cx="5760"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47" name="Line 1099"/>
              <p:cNvSpPr>
                <a:spLocks noChangeShapeType="1"/>
              </p:cNvSpPr>
              <p:nvPr userDrawn="1"/>
            </p:nvSpPr>
            <p:spPr bwMode="auto">
              <a:xfrm>
                <a:off x="0" y="1244"/>
                <a:ext cx="5760"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48" name="Line 1100"/>
              <p:cNvSpPr>
                <a:spLocks noChangeShapeType="1"/>
              </p:cNvSpPr>
              <p:nvPr userDrawn="1"/>
            </p:nvSpPr>
            <p:spPr bwMode="auto">
              <a:xfrm>
                <a:off x="0" y="1163"/>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49" name="Line 1101"/>
              <p:cNvSpPr>
                <a:spLocks noChangeShapeType="1"/>
              </p:cNvSpPr>
              <p:nvPr userDrawn="1"/>
            </p:nvSpPr>
            <p:spPr bwMode="auto">
              <a:xfrm>
                <a:off x="0" y="1037"/>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50" name="Line 1102"/>
              <p:cNvSpPr>
                <a:spLocks noChangeShapeType="1"/>
              </p:cNvSpPr>
              <p:nvPr userDrawn="1"/>
            </p:nvSpPr>
            <p:spPr bwMode="auto">
              <a:xfrm>
                <a:off x="0" y="1091"/>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51" name="Line 1103"/>
              <p:cNvSpPr>
                <a:spLocks noChangeShapeType="1"/>
              </p:cNvSpPr>
              <p:nvPr userDrawn="1"/>
            </p:nvSpPr>
            <p:spPr bwMode="auto">
              <a:xfrm>
                <a:off x="0" y="1289"/>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52" name="Line 1104"/>
              <p:cNvSpPr>
                <a:spLocks noChangeShapeType="1"/>
              </p:cNvSpPr>
              <p:nvPr userDrawn="1"/>
            </p:nvSpPr>
            <p:spPr bwMode="auto">
              <a:xfrm>
                <a:off x="0" y="1268"/>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53" name="Line 1105"/>
              <p:cNvSpPr>
                <a:spLocks noChangeShapeType="1"/>
              </p:cNvSpPr>
              <p:nvPr userDrawn="1"/>
            </p:nvSpPr>
            <p:spPr bwMode="auto">
              <a:xfrm>
                <a:off x="0" y="860"/>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54" name="Line 1106"/>
              <p:cNvSpPr>
                <a:spLocks noChangeShapeType="1"/>
              </p:cNvSpPr>
              <p:nvPr userDrawn="1"/>
            </p:nvSpPr>
            <p:spPr bwMode="auto">
              <a:xfrm>
                <a:off x="0" y="896"/>
                <a:ext cx="5760"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55" name="Line 1107"/>
              <p:cNvSpPr>
                <a:spLocks noChangeShapeType="1"/>
              </p:cNvSpPr>
              <p:nvPr userDrawn="1"/>
            </p:nvSpPr>
            <p:spPr bwMode="auto">
              <a:xfrm>
                <a:off x="0" y="929"/>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56" name="Line 1108"/>
              <p:cNvSpPr>
                <a:spLocks noChangeShapeType="1"/>
              </p:cNvSpPr>
              <p:nvPr userDrawn="1"/>
            </p:nvSpPr>
            <p:spPr bwMode="auto">
              <a:xfrm>
                <a:off x="0" y="770"/>
                <a:ext cx="5760"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57" name="Line 1109"/>
              <p:cNvSpPr>
                <a:spLocks noChangeShapeType="1"/>
              </p:cNvSpPr>
              <p:nvPr userDrawn="1"/>
            </p:nvSpPr>
            <p:spPr bwMode="auto">
              <a:xfrm>
                <a:off x="0" y="815"/>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58" name="Line 1110"/>
              <p:cNvSpPr>
                <a:spLocks noChangeShapeType="1"/>
              </p:cNvSpPr>
              <p:nvPr userDrawn="1"/>
            </p:nvSpPr>
            <p:spPr bwMode="auto">
              <a:xfrm>
                <a:off x="0" y="718"/>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59" name="Line 1111"/>
              <p:cNvSpPr>
                <a:spLocks noChangeShapeType="1"/>
              </p:cNvSpPr>
              <p:nvPr userDrawn="1"/>
            </p:nvSpPr>
            <p:spPr bwMode="auto">
              <a:xfrm>
                <a:off x="0" y="646"/>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60" name="Line 1112"/>
              <p:cNvSpPr>
                <a:spLocks noChangeShapeType="1"/>
              </p:cNvSpPr>
              <p:nvPr userDrawn="1"/>
            </p:nvSpPr>
            <p:spPr bwMode="auto">
              <a:xfrm>
                <a:off x="0" y="522"/>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61" name="Line 1113"/>
              <p:cNvSpPr>
                <a:spLocks noChangeShapeType="1"/>
              </p:cNvSpPr>
              <p:nvPr userDrawn="1"/>
            </p:nvSpPr>
            <p:spPr bwMode="auto">
              <a:xfrm>
                <a:off x="0" y="558"/>
                <a:ext cx="5760"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62" name="Line 1114"/>
              <p:cNvSpPr>
                <a:spLocks noChangeShapeType="1"/>
              </p:cNvSpPr>
              <p:nvPr userDrawn="1"/>
            </p:nvSpPr>
            <p:spPr bwMode="auto">
              <a:xfrm>
                <a:off x="0" y="591"/>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63" name="Line 1115"/>
              <p:cNvSpPr>
                <a:spLocks noChangeShapeType="1"/>
              </p:cNvSpPr>
              <p:nvPr userDrawn="1"/>
            </p:nvSpPr>
            <p:spPr bwMode="auto">
              <a:xfrm>
                <a:off x="0" y="432"/>
                <a:ext cx="5760" cy="0"/>
              </a:xfrm>
              <a:prstGeom prst="line">
                <a:avLst/>
              </a:prstGeom>
              <a:noFill/>
              <a:ln w="2857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64" name="Line 1116"/>
              <p:cNvSpPr>
                <a:spLocks noChangeShapeType="1"/>
              </p:cNvSpPr>
              <p:nvPr userDrawn="1"/>
            </p:nvSpPr>
            <p:spPr bwMode="auto">
              <a:xfrm>
                <a:off x="0" y="384"/>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65" name="Line 1117"/>
              <p:cNvSpPr>
                <a:spLocks noChangeShapeType="1"/>
              </p:cNvSpPr>
              <p:nvPr userDrawn="1"/>
            </p:nvSpPr>
            <p:spPr bwMode="auto">
              <a:xfrm>
                <a:off x="0" y="477"/>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66" name="Line 1118"/>
              <p:cNvSpPr>
                <a:spLocks noChangeShapeType="1"/>
              </p:cNvSpPr>
              <p:nvPr userDrawn="1"/>
            </p:nvSpPr>
            <p:spPr bwMode="auto">
              <a:xfrm>
                <a:off x="0" y="339"/>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67" name="Line 1119"/>
              <p:cNvSpPr>
                <a:spLocks noChangeShapeType="1"/>
              </p:cNvSpPr>
              <p:nvPr userDrawn="1"/>
            </p:nvSpPr>
            <p:spPr bwMode="auto">
              <a:xfrm>
                <a:off x="0" y="318"/>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68" name="Line 1120"/>
              <p:cNvSpPr>
                <a:spLocks noChangeShapeType="1"/>
              </p:cNvSpPr>
              <p:nvPr userDrawn="1"/>
            </p:nvSpPr>
            <p:spPr bwMode="auto">
              <a:xfrm>
                <a:off x="0" y="258"/>
                <a:ext cx="5760" cy="0"/>
              </a:xfrm>
              <a:prstGeom prst="line">
                <a:avLst/>
              </a:prstGeom>
              <a:noFill/>
              <a:ln w="1905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69" name="Line 1121"/>
              <p:cNvSpPr>
                <a:spLocks noChangeShapeType="1"/>
              </p:cNvSpPr>
              <p:nvPr userDrawn="1"/>
            </p:nvSpPr>
            <p:spPr bwMode="auto">
              <a:xfrm>
                <a:off x="0" y="70"/>
                <a:ext cx="5760" cy="0"/>
              </a:xfrm>
              <a:prstGeom prst="line">
                <a:avLst/>
              </a:prstGeom>
              <a:noFill/>
              <a:ln w="9525">
                <a:solidFill>
                  <a:schemeClr val="bg2"/>
                </a:solidFill>
                <a:round/>
                <a:headEnd/>
                <a:tailEnd/>
              </a:ln>
              <a:effectLst/>
            </p:spPr>
            <p:txBody>
              <a:bodyPr wrap="none" anchor="ctr"/>
              <a:lstStyle/>
              <a:p>
                <a:pPr>
                  <a:defRPr/>
                </a:pPr>
                <a:endParaRPr lang="zh-CN" altLang="en-US">
                  <a:ea typeface="宋体" pitchFamily="2" charset="-122"/>
                </a:endParaRPr>
              </a:p>
            </p:txBody>
          </p:sp>
          <p:sp>
            <p:nvSpPr>
              <p:cNvPr id="3170" name="Line 1122"/>
              <p:cNvSpPr>
                <a:spLocks noChangeShapeType="1"/>
              </p:cNvSpPr>
              <p:nvPr userDrawn="1"/>
            </p:nvSpPr>
            <p:spPr bwMode="auto">
              <a:xfrm>
                <a:off x="0" y="43"/>
                <a:ext cx="5760"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71" name="Line 1123"/>
              <p:cNvSpPr>
                <a:spLocks noChangeShapeType="1"/>
              </p:cNvSpPr>
              <p:nvPr userDrawn="1"/>
            </p:nvSpPr>
            <p:spPr bwMode="auto">
              <a:xfrm>
                <a:off x="0" y="91"/>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72" name="Line 1124"/>
              <p:cNvSpPr>
                <a:spLocks noChangeShapeType="1"/>
              </p:cNvSpPr>
              <p:nvPr userDrawn="1"/>
            </p:nvSpPr>
            <p:spPr bwMode="auto">
              <a:xfrm>
                <a:off x="0" y="145"/>
                <a:ext cx="5760" cy="0"/>
              </a:xfrm>
              <a:prstGeom prst="line">
                <a:avLst/>
              </a:prstGeom>
              <a:noFill/>
              <a:ln w="12700">
                <a:solidFill>
                  <a:schemeClr val="bg2"/>
                </a:solidFill>
                <a:round/>
                <a:headEnd/>
                <a:tailEnd/>
              </a:ln>
              <a:effectLst/>
            </p:spPr>
            <p:txBody>
              <a:bodyPr wrap="none" anchor="ctr"/>
              <a:lstStyle/>
              <a:p>
                <a:pPr>
                  <a:defRPr/>
                </a:pPr>
                <a:endParaRPr lang="zh-CN" altLang="en-US">
                  <a:ea typeface="宋体" pitchFamily="2" charset="-122"/>
                </a:endParaRPr>
              </a:p>
            </p:txBody>
          </p:sp>
          <p:sp>
            <p:nvSpPr>
              <p:cNvPr id="3173" name="Line 1125"/>
              <p:cNvSpPr>
                <a:spLocks noChangeShapeType="1"/>
              </p:cNvSpPr>
              <p:nvPr userDrawn="1"/>
            </p:nvSpPr>
            <p:spPr bwMode="auto">
              <a:xfrm>
                <a:off x="0" y="202"/>
                <a:ext cx="5760" cy="0"/>
              </a:xfrm>
              <a:prstGeom prst="line">
                <a:avLst/>
              </a:prstGeom>
              <a:noFill/>
              <a:ln w="38100">
                <a:solidFill>
                  <a:schemeClr val="bg2"/>
                </a:solidFill>
                <a:round/>
                <a:headEnd/>
                <a:tailEnd/>
              </a:ln>
              <a:effectLst/>
            </p:spPr>
            <p:txBody>
              <a:bodyPr wrap="none" anchor="ctr"/>
              <a:lstStyle/>
              <a:p>
                <a:pPr>
                  <a:defRPr/>
                </a:pPr>
                <a:endParaRPr lang="zh-CN" altLang="en-US">
                  <a:ea typeface="宋体" pitchFamily="2" charset="-122"/>
                </a:endParaRPr>
              </a:p>
            </p:txBody>
          </p:sp>
        </p:grpSp>
        <p:grpSp>
          <p:nvGrpSpPr>
            <p:cNvPr id="1033" name="Group 1126"/>
            <p:cNvGrpSpPr>
              <a:grpSpLocks/>
            </p:cNvGrpSpPr>
            <p:nvPr userDrawn="1"/>
          </p:nvGrpSpPr>
          <p:grpSpPr bwMode="auto">
            <a:xfrm>
              <a:off x="400" y="205"/>
              <a:ext cx="5216" cy="1123"/>
              <a:chOff x="400" y="205"/>
              <a:chExt cx="5216" cy="1123"/>
            </a:xfrm>
          </p:grpSpPr>
          <p:sp>
            <p:nvSpPr>
              <p:cNvPr id="3175" name="Rectangle 1127"/>
              <p:cNvSpPr>
                <a:spLocks noChangeArrowheads="1"/>
              </p:cNvSpPr>
              <p:nvPr userDrawn="1"/>
            </p:nvSpPr>
            <p:spPr bwMode="auto">
              <a:xfrm>
                <a:off x="557" y="205"/>
                <a:ext cx="313" cy="914"/>
              </a:xfrm>
              <a:prstGeom prst="rect">
                <a:avLst/>
              </a:prstGeom>
              <a:solidFill>
                <a:schemeClr val="accent1"/>
              </a:solidFill>
              <a:ln w="9525">
                <a:noFill/>
                <a:miter lim="800000"/>
                <a:headEnd/>
                <a:tailEnd/>
              </a:ln>
              <a:effectLst/>
            </p:spPr>
            <p:txBody>
              <a:bodyPr wrap="none" anchor="ctr"/>
              <a:lstStyle/>
              <a:p>
                <a:pPr>
                  <a:defRPr/>
                </a:pPr>
                <a:endParaRPr lang="zh-CN" altLang="en-US">
                  <a:ea typeface="宋体" pitchFamily="2" charset="-122"/>
                </a:endParaRPr>
              </a:p>
            </p:txBody>
          </p:sp>
          <p:sp>
            <p:nvSpPr>
              <p:cNvPr id="3176" name="Rectangle 1128"/>
              <p:cNvSpPr>
                <a:spLocks noChangeArrowheads="1"/>
              </p:cNvSpPr>
              <p:nvPr userDrawn="1"/>
            </p:nvSpPr>
            <p:spPr bwMode="auto">
              <a:xfrm>
                <a:off x="400" y="288"/>
                <a:ext cx="3567" cy="49"/>
              </a:xfrm>
              <a:prstGeom prst="rect">
                <a:avLst/>
              </a:prstGeom>
              <a:solidFill>
                <a:schemeClr val="hlink"/>
              </a:solidFill>
              <a:ln w="9525">
                <a:noFill/>
                <a:miter lim="800000"/>
                <a:headEnd/>
                <a:tailEnd/>
              </a:ln>
              <a:effectLst/>
            </p:spPr>
            <p:txBody>
              <a:bodyPr wrap="none" anchor="ctr"/>
              <a:lstStyle/>
              <a:p>
                <a:pPr>
                  <a:defRPr/>
                </a:pPr>
                <a:endParaRPr lang="zh-CN" altLang="en-US">
                  <a:ea typeface="宋体" pitchFamily="2" charset="-122"/>
                </a:endParaRPr>
              </a:p>
            </p:txBody>
          </p:sp>
          <p:sp>
            <p:nvSpPr>
              <p:cNvPr id="3177" name="Rectangle 1129"/>
              <p:cNvSpPr>
                <a:spLocks noChangeArrowheads="1"/>
              </p:cNvSpPr>
              <p:nvPr userDrawn="1"/>
            </p:nvSpPr>
            <p:spPr bwMode="auto">
              <a:xfrm>
                <a:off x="4599" y="1115"/>
                <a:ext cx="929" cy="213"/>
              </a:xfrm>
              <a:prstGeom prst="rect">
                <a:avLst/>
              </a:prstGeom>
              <a:solidFill>
                <a:schemeClr val="accent1"/>
              </a:solidFill>
              <a:ln w="9525">
                <a:noFill/>
                <a:miter lim="800000"/>
                <a:headEnd/>
                <a:tailEnd/>
              </a:ln>
              <a:effectLst/>
            </p:spPr>
            <p:txBody>
              <a:bodyPr wrap="none" anchor="ctr"/>
              <a:lstStyle/>
              <a:p>
                <a:pPr>
                  <a:defRPr/>
                </a:pPr>
                <a:endParaRPr lang="zh-CN" altLang="en-US">
                  <a:ea typeface="宋体" pitchFamily="2" charset="-122"/>
                </a:endParaRPr>
              </a:p>
            </p:txBody>
          </p:sp>
          <p:sp>
            <p:nvSpPr>
              <p:cNvPr id="3178" name="Rectangle 1130"/>
              <p:cNvSpPr>
                <a:spLocks noChangeArrowheads="1"/>
              </p:cNvSpPr>
              <p:nvPr userDrawn="1"/>
            </p:nvSpPr>
            <p:spPr bwMode="auto">
              <a:xfrm>
                <a:off x="2049" y="1211"/>
                <a:ext cx="3567" cy="49"/>
              </a:xfrm>
              <a:prstGeom prst="rect">
                <a:avLst/>
              </a:prstGeom>
              <a:solidFill>
                <a:schemeClr val="hlink"/>
              </a:solidFill>
              <a:ln w="9525">
                <a:noFill/>
                <a:miter lim="800000"/>
                <a:headEnd/>
                <a:tailEnd/>
              </a:ln>
              <a:effectLst/>
            </p:spPr>
            <p:txBody>
              <a:bodyPr wrap="none" anchor="ctr"/>
              <a:lstStyle/>
              <a:p>
                <a:pPr>
                  <a:defRPr/>
                </a:pPr>
                <a:endParaRPr lang="zh-CN" altLang="en-US">
                  <a:ea typeface="宋体" pitchFamily="2" charset="-122"/>
                </a:endParaRPr>
              </a:p>
            </p:txBody>
          </p:sp>
        </p:grpSp>
      </p:grpSp>
      <p:sp>
        <p:nvSpPr>
          <p:cNvPr id="1027" name="Rectangle 1131"/>
          <p:cNvSpPr>
            <a:spLocks noGrp="1" noChangeArrowheads="1"/>
          </p:cNvSpPr>
          <p:nvPr>
            <p:ph type="body" idx="1"/>
          </p:nvPr>
        </p:nvSpPr>
        <p:spPr bwMode="auto">
          <a:xfrm>
            <a:off x="809625" y="2214563"/>
            <a:ext cx="7958138" cy="388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180" name="Rectangle 1132"/>
          <p:cNvSpPr>
            <a:spLocks noGrp="1" noChangeArrowheads="1"/>
          </p:cNvSpPr>
          <p:nvPr>
            <p:ph type="dt" sz="half" idx="2"/>
          </p:nvPr>
        </p:nvSpPr>
        <p:spPr bwMode="auto">
          <a:xfrm>
            <a:off x="809625" y="637381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solidFill>
                  <a:schemeClr val="folHlink"/>
                </a:solidFill>
                <a:ea typeface="宋体" pitchFamily="2" charset="-122"/>
              </a:defRPr>
            </a:lvl1pPr>
          </a:lstStyle>
          <a:p>
            <a:pPr>
              <a:defRPr/>
            </a:pPr>
            <a:endParaRPr lang="en-US" altLang="zh-CN"/>
          </a:p>
        </p:txBody>
      </p:sp>
      <p:sp>
        <p:nvSpPr>
          <p:cNvPr id="3181" name="Rectangle 1133"/>
          <p:cNvSpPr>
            <a:spLocks noGrp="1" noChangeArrowheads="1"/>
          </p:cNvSpPr>
          <p:nvPr>
            <p:ph type="ftr" sz="quarter" idx="3"/>
          </p:nvPr>
        </p:nvSpPr>
        <p:spPr bwMode="auto">
          <a:xfrm>
            <a:off x="3132138" y="6376988"/>
            <a:ext cx="30861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solidFill>
                  <a:schemeClr val="folHlink"/>
                </a:solidFill>
                <a:ea typeface="宋体" pitchFamily="2" charset="-122"/>
              </a:defRPr>
            </a:lvl1pPr>
          </a:lstStyle>
          <a:p>
            <a:pPr>
              <a:defRPr/>
            </a:pPr>
            <a:endParaRPr lang="en-US" altLang="zh-CN"/>
          </a:p>
        </p:txBody>
      </p:sp>
      <p:sp>
        <p:nvSpPr>
          <p:cNvPr id="3182" name="Rectangle 1134"/>
          <p:cNvSpPr>
            <a:spLocks noGrp="1" noChangeArrowheads="1"/>
          </p:cNvSpPr>
          <p:nvPr>
            <p:ph type="sldNum" sz="quarter" idx="4"/>
          </p:nvPr>
        </p:nvSpPr>
        <p:spPr bwMode="auto">
          <a:xfrm>
            <a:off x="6589713" y="6376988"/>
            <a:ext cx="219392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solidFill>
                  <a:schemeClr val="folHlink"/>
                </a:solidFill>
                <a:ea typeface="宋体" pitchFamily="2" charset="-122"/>
              </a:defRPr>
            </a:lvl1pPr>
          </a:lstStyle>
          <a:p>
            <a:pPr>
              <a:defRPr/>
            </a:pPr>
            <a:fld id="{ACE59A09-FE90-4F15-9296-3F12C5BA1306}" type="slidenum">
              <a:rPr lang="en-US" altLang="zh-CN"/>
              <a:pPr>
                <a:defRPr/>
              </a:pPr>
              <a:t>‹#›</a:t>
            </a:fld>
            <a:endParaRPr lang="en-US" altLang="zh-CN"/>
          </a:p>
        </p:txBody>
      </p:sp>
      <p:sp>
        <p:nvSpPr>
          <p:cNvPr id="1031" name="Rectangle 1135"/>
          <p:cNvSpPr>
            <a:spLocks noGrp="1" noChangeArrowheads="1"/>
          </p:cNvSpPr>
          <p:nvPr>
            <p:ph type="title"/>
          </p:nvPr>
        </p:nvSpPr>
        <p:spPr bwMode="auto">
          <a:xfrm>
            <a:off x="1371600" y="609600"/>
            <a:ext cx="73787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hf sldNum="0" hdr="0" ftr="0" dt="0"/>
  <p:txStyles>
    <p:titleStyle>
      <a:lvl1pPr algn="ctr" rtl="0" eaLnBrk="0" fontAlgn="base" hangingPunct="0">
        <a:lnSpc>
          <a:spcPct val="85000"/>
        </a:lnSpc>
        <a:spcBef>
          <a:spcPct val="0"/>
        </a:spcBef>
        <a:spcAft>
          <a:spcPct val="0"/>
        </a:spcAft>
        <a:defRPr kumimoji="1" sz="4400">
          <a:solidFill>
            <a:schemeClr val="tx2"/>
          </a:solidFill>
          <a:latin typeface="+mj-lt"/>
          <a:ea typeface="+mj-ea"/>
          <a:cs typeface="+mj-cs"/>
        </a:defRPr>
      </a:lvl1pPr>
      <a:lvl2pPr algn="ctr" rtl="0" eaLnBrk="0" fontAlgn="base" hangingPunct="0">
        <a:lnSpc>
          <a:spcPct val="85000"/>
        </a:lnSpc>
        <a:spcBef>
          <a:spcPct val="0"/>
        </a:spcBef>
        <a:spcAft>
          <a:spcPct val="0"/>
        </a:spcAft>
        <a:defRPr kumimoji="1" sz="4400">
          <a:solidFill>
            <a:schemeClr val="tx2"/>
          </a:solidFill>
          <a:latin typeface="Times New Roman" pitchFamily="18" charset="0"/>
          <a:ea typeface="宋体" pitchFamily="2" charset="-122"/>
        </a:defRPr>
      </a:lvl2pPr>
      <a:lvl3pPr algn="ctr" rtl="0" eaLnBrk="0" fontAlgn="base" hangingPunct="0">
        <a:lnSpc>
          <a:spcPct val="85000"/>
        </a:lnSpc>
        <a:spcBef>
          <a:spcPct val="0"/>
        </a:spcBef>
        <a:spcAft>
          <a:spcPct val="0"/>
        </a:spcAft>
        <a:defRPr kumimoji="1" sz="4400">
          <a:solidFill>
            <a:schemeClr val="tx2"/>
          </a:solidFill>
          <a:latin typeface="Times New Roman" pitchFamily="18" charset="0"/>
          <a:ea typeface="宋体" pitchFamily="2" charset="-122"/>
        </a:defRPr>
      </a:lvl3pPr>
      <a:lvl4pPr algn="ctr" rtl="0" eaLnBrk="0" fontAlgn="base" hangingPunct="0">
        <a:lnSpc>
          <a:spcPct val="85000"/>
        </a:lnSpc>
        <a:spcBef>
          <a:spcPct val="0"/>
        </a:spcBef>
        <a:spcAft>
          <a:spcPct val="0"/>
        </a:spcAft>
        <a:defRPr kumimoji="1" sz="4400">
          <a:solidFill>
            <a:schemeClr val="tx2"/>
          </a:solidFill>
          <a:latin typeface="Times New Roman" pitchFamily="18" charset="0"/>
          <a:ea typeface="宋体" pitchFamily="2" charset="-122"/>
        </a:defRPr>
      </a:lvl4pPr>
      <a:lvl5pPr algn="ctr" rtl="0" eaLnBrk="0" fontAlgn="base" hangingPunct="0">
        <a:lnSpc>
          <a:spcPct val="85000"/>
        </a:lnSpc>
        <a:spcBef>
          <a:spcPct val="0"/>
        </a:spcBef>
        <a:spcAft>
          <a:spcPct val="0"/>
        </a:spcAft>
        <a:defRPr kumimoji="1" sz="4400">
          <a:solidFill>
            <a:schemeClr val="tx2"/>
          </a:solidFill>
          <a:latin typeface="Times New Roman" pitchFamily="18" charset="0"/>
          <a:ea typeface="宋体" pitchFamily="2" charset="-122"/>
        </a:defRPr>
      </a:lvl5pPr>
      <a:lvl6pPr marL="457200"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6pPr>
      <a:lvl7pPr marL="914400"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7pPr>
      <a:lvl8pPr marL="1371600"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8pPr>
      <a:lvl9pPr marL="1828800"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9pPr>
    </p:titleStyle>
    <p:bodyStyle>
      <a:lvl1pPr marL="342900" indent="-342900" algn="l" rtl="0" eaLnBrk="0" fontAlgn="base" hangingPunct="0">
        <a:spcBef>
          <a:spcPct val="20000"/>
        </a:spcBef>
        <a:spcAft>
          <a:spcPct val="0"/>
        </a:spcAft>
        <a:buClr>
          <a:schemeClr val="accent2"/>
        </a:buClr>
        <a:buFont typeface="Wingdings" pitchFamily="2" charset="2"/>
        <a:buChar char="w"/>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5000"/>
        <a:buFont typeface="Wingdings" pitchFamily="2" charset="2"/>
        <a:buChar char="n"/>
        <a:defRPr kumimoji="1" sz="2800">
          <a:solidFill>
            <a:schemeClr val="tx1"/>
          </a:solidFill>
          <a:latin typeface="+mn-lt"/>
          <a:ea typeface="+mn-ea"/>
        </a:defRPr>
      </a:lvl2pPr>
      <a:lvl3pPr marL="1085850" indent="-228600" algn="l" rtl="0" eaLnBrk="0" fontAlgn="base" hangingPunct="0">
        <a:spcBef>
          <a:spcPct val="20000"/>
        </a:spcBef>
        <a:spcAft>
          <a:spcPct val="0"/>
        </a:spcAft>
        <a:buClr>
          <a:schemeClr val="accent2"/>
        </a:buClr>
        <a:buSzPct val="65000"/>
        <a:buFont typeface="Wingdings" pitchFamily="2" charset="2"/>
        <a:buChar char="l"/>
        <a:defRPr kumimoji="1" sz="2400">
          <a:solidFill>
            <a:schemeClr val="tx1"/>
          </a:solidFill>
          <a:latin typeface="+mn-lt"/>
          <a:ea typeface="+mn-ea"/>
        </a:defRPr>
      </a:lvl3pPr>
      <a:lvl4pPr marL="1428750" indent="-228600" algn="l" rtl="0" eaLnBrk="0" fontAlgn="base" hangingPunct="0">
        <a:spcBef>
          <a:spcPct val="20000"/>
        </a:spcBef>
        <a:spcAft>
          <a:spcPct val="0"/>
        </a:spcAft>
        <a:buClr>
          <a:schemeClr val="accent2"/>
        </a:buClr>
        <a:buSzPct val="85000"/>
        <a:buFont typeface="Wingdings" pitchFamily="2" charset="2"/>
        <a:buChar char="w"/>
        <a:defRPr kumimoji="1" sz="2000">
          <a:solidFill>
            <a:schemeClr val="tx1"/>
          </a:solidFill>
          <a:latin typeface="+mn-lt"/>
          <a:ea typeface="+mn-ea"/>
        </a:defRPr>
      </a:lvl4pPr>
      <a:lvl5pPr marL="1771650" indent="-228600" algn="l" rtl="0" eaLnBrk="0" fontAlgn="base" hangingPunct="0">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5pPr>
      <a:lvl6pPr marL="22288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6pPr>
      <a:lvl7pPr marL="26860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7pPr>
      <a:lvl8pPr marL="31432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8pPr>
      <a:lvl9pPr marL="36004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5.bin"/><Relationship Id="rId4" Type="http://schemas.openxmlformats.org/officeDocument/2006/relationships/image" Target="../media/image5.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p:txBody>
          <a:bodyPr/>
          <a:lstStyle/>
          <a:p>
            <a:pPr eaLnBrk="1" hangingPunct="1"/>
            <a:r>
              <a:rPr lang="zh-CN" altLang="en-US" dirty="0">
                <a:latin typeface="+mn-lt"/>
                <a:ea typeface="黑体" panose="02010609060101010101" pitchFamily="49" charset="-122"/>
              </a:rPr>
              <a:t>第</a:t>
            </a:r>
            <a:r>
              <a:rPr lang="en-US" altLang="zh-CN" dirty="0">
                <a:latin typeface="+mn-lt"/>
                <a:ea typeface="黑体" panose="02010609060101010101" pitchFamily="49" charset="-122"/>
              </a:rPr>
              <a:t>1</a:t>
            </a:r>
            <a:r>
              <a:rPr lang="zh-CN" altLang="en-US" dirty="0">
                <a:latin typeface="+mn-lt"/>
                <a:ea typeface="黑体" panose="02010609060101010101" pitchFamily="49" charset="-122"/>
              </a:rPr>
              <a:t>章 算法设计与分析基础</a:t>
            </a:r>
            <a:endParaRPr lang="en-US" altLang="zh-CN" dirty="0">
              <a:latin typeface="+mn-lt"/>
              <a:ea typeface="黑体" panose="02010609060101010101" pitchFamily="49" charset="-122"/>
            </a:endParaRPr>
          </a:p>
        </p:txBody>
      </p:sp>
      <p:sp>
        <p:nvSpPr>
          <p:cNvPr id="14339" name="Rectangle 3"/>
          <p:cNvSpPr>
            <a:spLocks noGrp="1" noChangeArrowheads="1"/>
          </p:cNvSpPr>
          <p:nvPr>
            <p:ph type="subTitle" idx="1"/>
          </p:nvPr>
        </p:nvSpPr>
        <p:spPr/>
        <p:txBody>
          <a:bodyPr/>
          <a:lstStyle/>
          <a:p>
            <a:pPr eaLnBrk="1" hangingPunct="1"/>
            <a:endParaRPr lang="en-US" altLang="zh-CN" dirty="0"/>
          </a:p>
          <a:p>
            <a:pPr eaLnBrk="1" hangingPunct="1"/>
            <a:endParaRPr lang="en-US" altLang="zh-CN" dirty="0"/>
          </a:p>
          <a:p>
            <a:pPr eaLnBrk="1" hangingPunct="1"/>
            <a:r>
              <a:rPr lang="en-US" altLang="zh-CN" sz="3600" b="1" dirty="0">
                <a:ea typeface="黑体" panose="02010609060101010101" pitchFamily="49" charset="-122"/>
              </a:rPr>
              <a:t>《</a:t>
            </a:r>
            <a:r>
              <a:rPr lang="zh-CN" altLang="en-US" sz="3600" b="1" dirty="0">
                <a:ea typeface="黑体" panose="02010609060101010101" pitchFamily="49" charset="-122"/>
              </a:rPr>
              <a:t>人工智能算法</a:t>
            </a:r>
            <a:r>
              <a:rPr lang="en-US" altLang="zh-CN" sz="3600" b="1" dirty="0">
                <a:ea typeface="黑体" panose="02010609060101010101" pitchFamily="49" charset="-122"/>
              </a:rPr>
              <a:t>》</a:t>
            </a:r>
          </a:p>
          <a:p>
            <a:pPr eaLnBrk="1" hangingPunct="1"/>
            <a:endParaRPr lang="en-US" altLang="zh-CN" sz="2200" b="1" dirty="0">
              <a:ea typeface="黑体" panose="02010609060101010101" pitchFamily="49" charset="-122"/>
            </a:endParaRPr>
          </a:p>
          <a:p>
            <a:pPr eaLnBrk="1" hangingPunct="1"/>
            <a:r>
              <a:rPr lang="zh-CN" altLang="en-US" sz="2200" b="1" dirty="0">
                <a:ea typeface="黑体" panose="02010609060101010101" pitchFamily="49" charset="-122"/>
              </a:rPr>
              <a:t>清华大学出版社</a:t>
            </a:r>
            <a:endParaRPr lang="en-US" altLang="zh-CN" sz="2200" b="1" dirty="0">
              <a:ea typeface="黑体" panose="02010609060101010101" pitchFamily="49" charset="-122"/>
            </a:endParaRPr>
          </a:p>
          <a:p>
            <a:pPr eaLnBrk="1" hangingPunct="1"/>
            <a:r>
              <a:rPr lang="en-US" altLang="zh-CN" sz="2200" b="1" dirty="0">
                <a:ea typeface="黑体" panose="02010609060101010101" pitchFamily="49" charset="-122"/>
              </a:rPr>
              <a:t>2022</a:t>
            </a:r>
            <a:r>
              <a:rPr lang="zh-CN" altLang="en-US" sz="2200" b="1" dirty="0">
                <a:ea typeface="黑体" panose="02010609060101010101" pitchFamily="49" charset="-122"/>
              </a:rPr>
              <a:t>年</a:t>
            </a:r>
            <a:r>
              <a:rPr lang="en-US" altLang="zh-CN" sz="2200" b="1" dirty="0">
                <a:ea typeface="黑体" panose="02010609060101010101" pitchFamily="49" charset="-122"/>
              </a:rPr>
              <a:t>7</a:t>
            </a:r>
            <a:r>
              <a:rPr lang="zh-CN" altLang="en-US" sz="2200" b="1" dirty="0">
                <a:ea typeface="黑体" panose="02010609060101010101" pitchFamily="49" charset="-122"/>
              </a:rPr>
              <a:t>月</a:t>
            </a:r>
            <a:endParaRPr lang="en-US" altLang="zh-CN" sz="2200" b="1" dirty="0">
              <a:ea typeface="黑体" panose="02010609060101010101" pitchFamily="49"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1" name="Rectangle 2"/>
          <p:cNvSpPr>
            <a:spLocks noGrp="1" noChangeArrowheads="1"/>
          </p:cNvSpPr>
          <p:nvPr>
            <p:ph type="title"/>
          </p:nvPr>
        </p:nvSpPr>
        <p:spPr/>
        <p:txBody>
          <a:bodyPr/>
          <a:lstStyle/>
          <a:p>
            <a:pPr eaLnBrk="1" hangingPunct="1"/>
            <a:r>
              <a:rPr lang="zh-CN" altLang="en-US" dirty="0">
                <a:ea typeface="黑体" panose="02010609060101010101" pitchFamily="49" charset="-122"/>
              </a:rPr>
              <a:t>算法效率分析 </a:t>
            </a:r>
            <a:r>
              <a:rPr lang="en-US" altLang="zh-CN" dirty="0">
                <a:ea typeface="黑体" panose="02010609060101010101" pitchFamily="49" charset="-122"/>
              </a:rPr>
              <a:t>(2)</a:t>
            </a:r>
            <a:endParaRPr lang="en-US" altLang="zh-CN" b="1" dirty="0"/>
          </a:p>
        </p:txBody>
      </p:sp>
      <p:sp>
        <p:nvSpPr>
          <p:cNvPr id="23562" name="Rectangle 3"/>
          <p:cNvSpPr>
            <a:spLocks noGrp="1" noChangeArrowheads="1"/>
          </p:cNvSpPr>
          <p:nvPr>
            <p:ph type="body" idx="1"/>
          </p:nvPr>
        </p:nvSpPr>
        <p:spPr>
          <a:xfrm>
            <a:off x="1043608" y="2060848"/>
            <a:ext cx="7676530" cy="4416152"/>
          </a:xfrm>
        </p:spPr>
        <p:txBody>
          <a:bodyPr/>
          <a:lstStyle/>
          <a:p>
            <a:pPr eaLnBrk="1" hangingPunct="1">
              <a:buFont typeface="Wingdings" pitchFamily="2" charset="2"/>
              <a:buNone/>
            </a:pPr>
            <a:r>
              <a:rPr lang="zh-CN" altLang="en-US" sz="2000" b="1" dirty="0">
                <a:solidFill>
                  <a:srgbClr val="00B050"/>
                </a:solidFill>
                <a:ea typeface="黑体" panose="02010609060101010101" pitchFamily="49" charset="-122"/>
              </a:rPr>
              <a:t>小规模输入会掩盖算法效率的显著差异，因此需要考虑大规模输入</a:t>
            </a:r>
            <a:endParaRPr lang="zh-CN" altLang="zh-CN" sz="2000" b="1" dirty="0">
              <a:solidFill>
                <a:srgbClr val="00B050"/>
              </a:solidFill>
              <a:ea typeface="黑体" panose="02010609060101010101" pitchFamily="49" charset="-122"/>
            </a:endParaRPr>
          </a:p>
        </p:txBody>
      </p:sp>
      <p:grpSp>
        <p:nvGrpSpPr>
          <p:cNvPr id="23563" name="Group 40"/>
          <p:cNvGrpSpPr>
            <a:grpSpLocks/>
          </p:cNvGrpSpPr>
          <p:nvPr/>
        </p:nvGrpSpPr>
        <p:grpSpPr bwMode="auto">
          <a:xfrm>
            <a:off x="1043608" y="2492896"/>
            <a:ext cx="7315200" cy="4152900"/>
            <a:chOff x="576" y="1248"/>
            <a:chExt cx="4608" cy="2616"/>
          </a:xfrm>
        </p:grpSpPr>
        <p:graphicFrame>
          <p:nvGraphicFramePr>
            <p:cNvPr id="23559" name="Object 7"/>
            <p:cNvGraphicFramePr>
              <a:graphicFrameLocks noChangeAspect="1"/>
            </p:cNvGraphicFramePr>
            <p:nvPr/>
          </p:nvGraphicFramePr>
          <p:xfrm>
            <a:off x="576" y="1248"/>
            <a:ext cx="4608" cy="2616"/>
          </p:xfrm>
          <a:graphic>
            <a:graphicData uri="http://schemas.openxmlformats.org/presentationml/2006/ole">
              <mc:AlternateContent xmlns:mc="http://schemas.openxmlformats.org/markup-compatibility/2006">
                <mc:Choice xmlns:v="urn:schemas-microsoft-com:vml" Requires="v">
                  <p:oleObj spid="_x0000_s114711" name="Chart" r:id="rId3" imgW="8111160" imgH="4905000" progId="Excel.Sheet.8">
                    <p:embed followColorScheme="full"/>
                  </p:oleObj>
                </mc:Choice>
                <mc:Fallback>
                  <p:oleObj name="Chart" r:id="rId3" imgW="8111160" imgH="4905000" progId="Excel.Sheet.8">
                    <p:embed followColorScheme="full"/>
                    <p:pic>
                      <p:nvPicPr>
                        <p:cNvPr id="23559"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 y="1248"/>
                          <a:ext cx="4608" cy="2616"/>
                        </a:xfrm>
                        <a:prstGeom prst="rect">
                          <a:avLst/>
                        </a:prstGeom>
                        <a:solidFill>
                          <a:schemeClr val="bg1"/>
                        </a:solidFill>
                      </p:spPr>
                    </p:pic>
                  </p:oleObj>
                </mc:Fallback>
              </mc:AlternateContent>
            </a:graphicData>
          </a:graphic>
        </p:graphicFrame>
        <p:sp>
          <p:nvSpPr>
            <p:cNvPr id="23567" name="Freeform 8"/>
            <p:cNvSpPr>
              <a:spLocks/>
            </p:cNvSpPr>
            <p:nvPr/>
          </p:nvSpPr>
          <p:spPr bwMode="auto">
            <a:xfrm>
              <a:off x="960" y="3408"/>
              <a:ext cx="3936" cy="96"/>
            </a:xfrm>
            <a:custGeom>
              <a:avLst/>
              <a:gdLst>
                <a:gd name="T0" fmla="*/ 0 w 3936"/>
                <a:gd name="T1" fmla="*/ 96 h 96"/>
                <a:gd name="T2" fmla="*/ 3936 w 3936"/>
                <a:gd name="T3" fmla="*/ 0 h 96"/>
                <a:gd name="T4" fmla="*/ 0 60000 65536"/>
                <a:gd name="T5" fmla="*/ 0 60000 65536"/>
                <a:gd name="T6" fmla="*/ 0 w 3936"/>
                <a:gd name="T7" fmla="*/ 0 h 96"/>
                <a:gd name="T8" fmla="*/ 3936 w 3936"/>
                <a:gd name="T9" fmla="*/ 96 h 96"/>
              </a:gdLst>
              <a:ahLst/>
              <a:cxnLst>
                <a:cxn ang="T4">
                  <a:pos x="T0" y="T1"/>
                </a:cxn>
                <a:cxn ang="T5">
                  <a:pos x="T2" y="T3"/>
                </a:cxn>
              </a:cxnLst>
              <a:rect l="T6" t="T7" r="T8" b="T9"/>
              <a:pathLst>
                <a:path w="3936" h="96">
                  <a:moveTo>
                    <a:pt x="0" y="96"/>
                  </a:moveTo>
                  <a:cubicBezTo>
                    <a:pt x="1640" y="56"/>
                    <a:pt x="3280" y="16"/>
                    <a:pt x="3936" y="0"/>
                  </a:cubicBezTo>
                </a:path>
              </a:pathLst>
            </a:custGeom>
            <a:noFill/>
            <a:ln w="22225" cap="flat">
              <a:solidFill>
                <a:schemeClr val="tx1"/>
              </a:solidFill>
              <a:prstDash val="lgDashDot"/>
              <a:round/>
              <a:headEnd/>
              <a:tailEnd/>
            </a:ln>
          </p:spPr>
          <p:txBody>
            <a:bodyPr wrap="none" tIns="0" bIns="0"/>
            <a:lstStyle/>
            <a:p>
              <a:endParaRPr lang="zh-CN" altLang="en-US"/>
            </a:p>
          </p:txBody>
        </p:sp>
        <p:sp>
          <p:nvSpPr>
            <p:cNvPr id="23568" name="Line 9"/>
            <p:cNvSpPr>
              <a:spLocks noChangeShapeType="1"/>
            </p:cNvSpPr>
            <p:nvPr/>
          </p:nvSpPr>
          <p:spPr bwMode="auto">
            <a:xfrm flipV="1">
              <a:off x="960" y="3168"/>
              <a:ext cx="3936" cy="240"/>
            </a:xfrm>
            <a:prstGeom prst="line">
              <a:avLst/>
            </a:prstGeom>
            <a:noFill/>
            <a:ln w="22225">
              <a:solidFill>
                <a:schemeClr val="tx1"/>
              </a:solidFill>
              <a:prstDash val="dash"/>
              <a:round/>
              <a:headEnd/>
              <a:tailEnd/>
            </a:ln>
          </p:spPr>
          <p:txBody>
            <a:bodyPr wrap="none" tIns="0" bIns="0"/>
            <a:lstStyle/>
            <a:p>
              <a:endParaRPr lang="zh-CN" altLang="en-US"/>
            </a:p>
          </p:txBody>
        </p:sp>
        <p:sp>
          <p:nvSpPr>
            <p:cNvPr id="23569" name="Line 10"/>
            <p:cNvSpPr>
              <a:spLocks noChangeShapeType="1"/>
            </p:cNvSpPr>
            <p:nvPr/>
          </p:nvSpPr>
          <p:spPr bwMode="auto">
            <a:xfrm flipV="1">
              <a:off x="960" y="2400"/>
              <a:ext cx="3936" cy="1056"/>
            </a:xfrm>
            <a:prstGeom prst="line">
              <a:avLst/>
            </a:prstGeom>
            <a:noFill/>
            <a:ln w="22225">
              <a:solidFill>
                <a:schemeClr val="tx1"/>
              </a:solidFill>
              <a:prstDash val="lgDash"/>
              <a:round/>
              <a:headEnd/>
              <a:tailEnd/>
            </a:ln>
          </p:spPr>
          <p:txBody>
            <a:bodyPr wrap="none" tIns="0" bIns="0"/>
            <a:lstStyle/>
            <a:p>
              <a:endParaRPr lang="zh-CN" altLang="en-US"/>
            </a:p>
          </p:txBody>
        </p:sp>
        <p:sp>
          <p:nvSpPr>
            <p:cNvPr id="23570" name="Freeform 26"/>
            <p:cNvSpPr>
              <a:spLocks/>
            </p:cNvSpPr>
            <p:nvPr/>
          </p:nvSpPr>
          <p:spPr bwMode="auto">
            <a:xfrm>
              <a:off x="960" y="1440"/>
              <a:ext cx="3648" cy="2064"/>
            </a:xfrm>
            <a:custGeom>
              <a:avLst/>
              <a:gdLst>
                <a:gd name="T0" fmla="*/ 0 w 3664"/>
                <a:gd name="T1" fmla="*/ 2064 h 2064"/>
                <a:gd name="T2" fmla="*/ 336 w 3664"/>
                <a:gd name="T3" fmla="*/ 2016 h 2064"/>
                <a:gd name="T4" fmla="*/ 624 w 3664"/>
                <a:gd name="T5" fmla="*/ 1968 h 2064"/>
                <a:gd name="T6" fmla="*/ 1008 w 3664"/>
                <a:gd name="T7" fmla="*/ 1872 h 2064"/>
                <a:gd name="T8" fmla="*/ 1392 w 3664"/>
                <a:gd name="T9" fmla="*/ 1776 h 2064"/>
                <a:gd name="T10" fmla="*/ 1968 w 3664"/>
                <a:gd name="T11" fmla="*/ 1584 h 2064"/>
                <a:gd name="T12" fmla="*/ 2640 w 3664"/>
                <a:gd name="T13" fmla="*/ 1200 h 2064"/>
                <a:gd name="T14" fmla="*/ 3264 w 3664"/>
                <a:gd name="T15" fmla="*/ 624 h 2064"/>
                <a:gd name="T16" fmla="*/ 3600 w 3664"/>
                <a:gd name="T17" fmla="*/ 144 h 2064"/>
                <a:gd name="T18" fmla="*/ 3648 w 3664"/>
                <a:gd name="T19" fmla="*/ 0 h 206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64"/>
                <a:gd name="T31" fmla="*/ 0 h 2064"/>
                <a:gd name="T32" fmla="*/ 3664 w 3664"/>
                <a:gd name="T33" fmla="*/ 2064 h 206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64" h="2064">
                  <a:moveTo>
                    <a:pt x="0" y="2064"/>
                  </a:moveTo>
                  <a:cubicBezTo>
                    <a:pt x="116" y="2048"/>
                    <a:pt x="232" y="2032"/>
                    <a:pt x="336" y="2016"/>
                  </a:cubicBezTo>
                  <a:cubicBezTo>
                    <a:pt x="440" y="2000"/>
                    <a:pt x="512" y="1992"/>
                    <a:pt x="624" y="1968"/>
                  </a:cubicBezTo>
                  <a:cubicBezTo>
                    <a:pt x="736" y="1944"/>
                    <a:pt x="880" y="1904"/>
                    <a:pt x="1008" y="1872"/>
                  </a:cubicBezTo>
                  <a:cubicBezTo>
                    <a:pt x="1136" y="1840"/>
                    <a:pt x="1232" y="1824"/>
                    <a:pt x="1392" y="1776"/>
                  </a:cubicBezTo>
                  <a:cubicBezTo>
                    <a:pt x="1552" y="1728"/>
                    <a:pt x="1760" y="1680"/>
                    <a:pt x="1968" y="1584"/>
                  </a:cubicBezTo>
                  <a:cubicBezTo>
                    <a:pt x="2176" y="1488"/>
                    <a:pt x="2424" y="1360"/>
                    <a:pt x="2640" y="1200"/>
                  </a:cubicBezTo>
                  <a:cubicBezTo>
                    <a:pt x="2856" y="1040"/>
                    <a:pt x="3104" y="800"/>
                    <a:pt x="3264" y="624"/>
                  </a:cubicBezTo>
                  <a:cubicBezTo>
                    <a:pt x="3424" y="448"/>
                    <a:pt x="3536" y="248"/>
                    <a:pt x="3600" y="144"/>
                  </a:cubicBezTo>
                  <a:cubicBezTo>
                    <a:pt x="3664" y="40"/>
                    <a:pt x="3640" y="24"/>
                    <a:pt x="3648" y="0"/>
                  </a:cubicBezTo>
                </a:path>
              </a:pathLst>
            </a:custGeom>
            <a:noFill/>
            <a:ln w="22225">
              <a:solidFill>
                <a:schemeClr val="tx1"/>
              </a:solidFill>
              <a:round/>
              <a:headEnd/>
              <a:tailEnd/>
            </a:ln>
          </p:spPr>
          <p:txBody>
            <a:bodyPr wrap="none" tIns="0" bIns="0"/>
            <a:lstStyle/>
            <a:p>
              <a:endParaRPr lang="zh-CN" altLang="en-US"/>
            </a:p>
          </p:txBody>
        </p:sp>
        <p:grpSp>
          <p:nvGrpSpPr>
            <p:cNvPr id="23571" name="Group 39"/>
            <p:cNvGrpSpPr>
              <a:grpSpLocks/>
            </p:cNvGrpSpPr>
            <p:nvPr/>
          </p:nvGrpSpPr>
          <p:grpSpPr bwMode="auto">
            <a:xfrm>
              <a:off x="2400" y="1584"/>
              <a:ext cx="1248" cy="816"/>
              <a:chOff x="1344" y="1488"/>
              <a:chExt cx="1248" cy="816"/>
            </a:xfrm>
          </p:grpSpPr>
          <p:sp>
            <p:nvSpPr>
              <p:cNvPr id="23572" name="Line 29"/>
              <p:cNvSpPr>
                <a:spLocks noChangeShapeType="1"/>
              </p:cNvSpPr>
              <p:nvPr/>
            </p:nvSpPr>
            <p:spPr bwMode="auto">
              <a:xfrm>
                <a:off x="1488" y="1584"/>
                <a:ext cx="432" cy="0"/>
              </a:xfrm>
              <a:prstGeom prst="line">
                <a:avLst/>
              </a:prstGeom>
              <a:noFill/>
              <a:ln w="22225">
                <a:solidFill>
                  <a:schemeClr val="tx1"/>
                </a:solidFill>
                <a:round/>
                <a:headEnd/>
                <a:tailEnd/>
              </a:ln>
            </p:spPr>
            <p:txBody>
              <a:bodyPr wrap="none" tIns="0" bIns="0"/>
              <a:lstStyle/>
              <a:p>
                <a:endParaRPr lang="zh-CN" altLang="en-US"/>
              </a:p>
            </p:txBody>
          </p:sp>
          <p:sp>
            <p:nvSpPr>
              <p:cNvPr id="23573" name="Rectangle 30"/>
              <p:cNvSpPr>
                <a:spLocks noChangeArrowheads="1"/>
              </p:cNvSpPr>
              <p:nvPr/>
            </p:nvSpPr>
            <p:spPr bwMode="auto">
              <a:xfrm>
                <a:off x="2016" y="1488"/>
                <a:ext cx="336" cy="192"/>
              </a:xfrm>
              <a:prstGeom prst="rect">
                <a:avLst/>
              </a:prstGeom>
              <a:noFill/>
              <a:ln w="9525">
                <a:noFill/>
                <a:miter lim="800000"/>
                <a:headEnd/>
                <a:tailEnd/>
              </a:ln>
            </p:spPr>
            <p:txBody>
              <a:bodyPr wrap="none" tIns="0" bIns="0" anchor="ctr"/>
              <a:lstStyle/>
              <a:p>
                <a:pPr algn="ctr"/>
                <a:r>
                  <a:rPr lang="en-US" altLang="zh-CN" sz="1800" i="1"/>
                  <a:t>x</a:t>
                </a:r>
                <a:r>
                  <a:rPr lang="en-US" altLang="zh-CN" sz="1800" baseline="30000"/>
                  <a:t>2</a:t>
                </a:r>
                <a:r>
                  <a:rPr lang="en-US" altLang="zh-CN" sz="1800"/>
                  <a:t>/8</a:t>
                </a:r>
              </a:p>
            </p:txBody>
          </p:sp>
          <p:sp>
            <p:nvSpPr>
              <p:cNvPr id="23574" name="Line 32"/>
              <p:cNvSpPr>
                <a:spLocks noChangeShapeType="1"/>
              </p:cNvSpPr>
              <p:nvPr/>
            </p:nvSpPr>
            <p:spPr bwMode="auto">
              <a:xfrm>
                <a:off x="1488" y="1776"/>
                <a:ext cx="432" cy="0"/>
              </a:xfrm>
              <a:prstGeom prst="line">
                <a:avLst/>
              </a:prstGeom>
              <a:noFill/>
              <a:ln w="22225">
                <a:solidFill>
                  <a:schemeClr val="tx1"/>
                </a:solidFill>
                <a:prstDash val="lgDash"/>
                <a:round/>
                <a:headEnd/>
                <a:tailEnd/>
              </a:ln>
            </p:spPr>
            <p:txBody>
              <a:bodyPr wrap="none" tIns="0" bIns="0"/>
              <a:lstStyle/>
              <a:p>
                <a:endParaRPr lang="zh-CN" altLang="en-US"/>
              </a:p>
            </p:txBody>
          </p:sp>
          <p:sp>
            <p:nvSpPr>
              <p:cNvPr id="23575" name="Rectangle 33"/>
              <p:cNvSpPr>
                <a:spLocks noChangeArrowheads="1"/>
              </p:cNvSpPr>
              <p:nvPr/>
            </p:nvSpPr>
            <p:spPr bwMode="auto">
              <a:xfrm>
                <a:off x="2064" y="1680"/>
                <a:ext cx="336" cy="192"/>
              </a:xfrm>
              <a:prstGeom prst="rect">
                <a:avLst/>
              </a:prstGeom>
              <a:noFill/>
              <a:ln w="9525">
                <a:noFill/>
                <a:miter lim="800000"/>
                <a:headEnd/>
                <a:tailEnd/>
              </a:ln>
            </p:spPr>
            <p:txBody>
              <a:bodyPr wrap="none" tIns="0" bIns="0" anchor="ctr"/>
              <a:lstStyle/>
              <a:p>
                <a:pPr algn="ctr"/>
                <a:r>
                  <a:rPr lang="en-US" altLang="zh-CN" sz="1800"/>
                  <a:t>3*</a:t>
                </a:r>
                <a:r>
                  <a:rPr lang="en-US" altLang="zh-CN" sz="1800" i="1"/>
                  <a:t>x</a:t>
                </a:r>
                <a:r>
                  <a:rPr lang="en-US" altLang="zh-CN" sz="1800">
                    <a:sym typeface="Symbol" pitchFamily="18" charset="2"/>
                  </a:rPr>
                  <a:t></a:t>
                </a:r>
                <a:r>
                  <a:rPr lang="en-US" altLang="zh-CN" sz="1800"/>
                  <a:t>2</a:t>
                </a:r>
              </a:p>
            </p:txBody>
          </p:sp>
          <p:sp>
            <p:nvSpPr>
              <p:cNvPr id="23576" name="Line 34"/>
              <p:cNvSpPr>
                <a:spLocks noChangeShapeType="1"/>
              </p:cNvSpPr>
              <p:nvPr/>
            </p:nvSpPr>
            <p:spPr bwMode="auto">
              <a:xfrm>
                <a:off x="1488" y="1968"/>
                <a:ext cx="432" cy="0"/>
              </a:xfrm>
              <a:prstGeom prst="line">
                <a:avLst/>
              </a:prstGeom>
              <a:noFill/>
              <a:ln w="9525">
                <a:solidFill>
                  <a:schemeClr val="tx1"/>
                </a:solidFill>
                <a:prstDash val="dash"/>
                <a:round/>
                <a:headEnd/>
                <a:tailEnd/>
              </a:ln>
            </p:spPr>
            <p:txBody>
              <a:bodyPr wrap="none" tIns="0" bIns="0"/>
              <a:lstStyle/>
              <a:p>
                <a:endParaRPr lang="zh-CN" altLang="en-US"/>
              </a:p>
            </p:txBody>
          </p:sp>
          <p:sp>
            <p:nvSpPr>
              <p:cNvPr id="23577" name="Rectangle 35"/>
              <p:cNvSpPr>
                <a:spLocks noChangeArrowheads="1"/>
              </p:cNvSpPr>
              <p:nvPr/>
            </p:nvSpPr>
            <p:spPr bwMode="auto">
              <a:xfrm>
                <a:off x="2064" y="1872"/>
                <a:ext cx="336" cy="192"/>
              </a:xfrm>
              <a:prstGeom prst="rect">
                <a:avLst/>
              </a:prstGeom>
              <a:noFill/>
              <a:ln w="9525">
                <a:noFill/>
                <a:miter lim="800000"/>
                <a:headEnd/>
                <a:tailEnd/>
              </a:ln>
            </p:spPr>
            <p:txBody>
              <a:bodyPr wrap="none" tIns="0" bIns="0" anchor="ctr"/>
              <a:lstStyle/>
              <a:p>
                <a:pPr algn="ctr"/>
                <a:r>
                  <a:rPr lang="en-US" altLang="zh-CN" sz="1800" i="1"/>
                  <a:t>x</a:t>
                </a:r>
                <a:r>
                  <a:rPr lang="en-US" altLang="zh-CN" sz="1800"/>
                  <a:t>+10</a:t>
                </a:r>
              </a:p>
            </p:txBody>
          </p:sp>
          <p:sp>
            <p:nvSpPr>
              <p:cNvPr id="23578" name="Line 36"/>
              <p:cNvSpPr>
                <a:spLocks noChangeShapeType="1"/>
              </p:cNvSpPr>
              <p:nvPr/>
            </p:nvSpPr>
            <p:spPr bwMode="auto">
              <a:xfrm>
                <a:off x="1488" y="2160"/>
                <a:ext cx="432" cy="0"/>
              </a:xfrm>
              <a:prstGeom prst="line">
                <a:avLst/>
              </a:prstGeom>
              <a:noFill/>
              <a:ln w="22225">
                <a:solidFill>
                  <a:schemeClr val="tx1"/>
                </a:solidFill>
                <a:prstDash val="lgDashDot"/>
                <a:round/>
                <a:headEnd/>
                <a:tailEnd/>
              </a:ln>
            </p:spPr>
            <p:txBody>
              <a:bodyPr wrap="none" tIns="0" bIns="0"/>
              <a:lstStyle/>
              <a:p>
                <a:endParaRPr lang="zh-CN" altLang="en-US"/>
              </a:p>
            </p:txBody>
          </p:sp>
          <p:sp>
            <p:nvSpPr>
              <p:cNvPr id="23579" name="Rectangle 37"/>
              <p:cNvSpPr>
                <a:spLocks noChangeArrowheads="1"/>
              </p:cNvSpPr>
              <p:nvPr/>
            </p:nvSpPr>
            <p:spPr bwMode="auto">
              <a:xfrm>
                <a:off x="2112" y="2064"/>
                <a:ext cx="336" cy="192"/>
              </a:xfrm>
              <a:prstGeom prst="rect">
                <a:avLst/>
              </a:prstGeom>
              <a:noFill/>
              <a:ln w="9525">
                <a:noFill/>
                <a:miter lim="800000"/>
                <a:headEnd/>
                <a:tailEnd/>
              </a:ln>
            </p:spPr>
            <p:txBody>
              <a:bodyPr wrap="none" tIns="0" bIns="0" anchor="ctr"/>
              <a:lstStyle/>
              <a:p>
                <a:pPr algn="ctr"/>
                <a:r>
                  <a:rPr lang="en-US" altLang="zh-CN" sz="1800"/>
                  <a:t>2*log </a:t>
                </a:r>
                <a:r>
                  <a:rPr lang="en-US" altLang="zh-CN" sz="1800" i="1"/>
                  <a:t>x</a:t>
                </a:r>
              </a:p>
            </p:txBody>
          </p:sp>
          <p:sp>
            <p:nvSpPr>
              <p:cNvPr id="23580" name="Rectangle 38"/>
              <p:cNvSpPr>
                <a:spLocks noChangeArrowheads="1"/>
              </p:cNvSpPr>
              <p:nvPr/>
            </p:nvSpPr>
            <p:spPr bwMode="auto">
              <a:xfrm>
                <a:off x="1344" y="1488"/>
                <a:ext cx="1248" cy="816"/>
              </a:xfrm>
              <a:prstGeom prst="rect">
                <a:avLst/>
              </a:prstGeom>
              <a:noFill/>
              <a:ln w="9525">
                <a:solidFill>
                  <a:schemeClr val="tx1"/>
                </a:solidFill>
                <a:miter lim="800000"/>
                <a:headEnd/>
                <a:tailEnd/>
              </a:ln>
            </p:spPr>
            <p:txBody>
              <a:bodyPr wrap="none" tIns="0" bIns="0" anchor="ctr"/>
              <a:lstStyle/>
              <a:p>
                <a:endParaRPr lang="zh-CN" altLang="en-US"/>
              </a:p>
            </p:txBody>
          </p:sp>
        </p:grpSp>
      </p:grpSp>
    </p:spTree>
    <p:extLst>
      <p:ext uri="{BB962C8B-B14F-4D97-AF65-F5344CB8AC3E}">
        <p14:creationId xmlns:p14="http://schemas.microsoft.com/office/powerpoint/2010/main" val="3868017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119052" y="609600"/>
            <a:ext cx="7897688" cy="1143000"/>
          </a:xfrm>
        </p:spPr>
        <p:txBody>
          <a:bodyPr/>
          <a:lstStyle/>
          <a:p>
            <a:pPr eaLnBrk="1" hangingPunct="1"/>
            <a:r>
              <a:rPr lang="zh-CN" altLang="en-US" dirty="0">
                <a:ea typeface="黑体" panose="02010609060101010101" pitchFamily="49" charset="-122"/>
              </a:rPr>
              <a:t>算法效率分析 </a:t>
            </a:r>
            <a:r>
              <a:rPr lang="en-US" altLang="zh-CN" dirty="0">
                <a:ea typeface="黑体" panose="02010609060101010101" pitchFamily="49" charset="-122"/>
              </a:rPr>
              <a:t>(3)</a:t>
            </a:r>
            <a:endParaRPr lang="en-US" altLang="zh-CN" b="1" dirty="0"/>
          </a:p>
        </p:txBody>
      </p:sp>
      <p:sp>
        <p:nvSpPr>
          <p:cNvPr id="27651" name="Rectangle 3"/>
          <p:cNvSpPr>
            <a:spLocks noGrp="1" noChangeArrowheads="1"/>
          </p:cNvSpPr>
          <p:nvPr>
            <p:ph type="body" idx="1"/>
          </p:nvPr>
        </p:nvSpPr>
        <p:spPr>
          <a:xfrm>
            <a:off x="809625" y="2085975"/>
            <a:ext cx="8334375" cy="4438650"/>
          </a:xfrm>
        </p:spPr>
        <p:txBody>
          <a:bodyPr/>
          <a:lstStyle/>
          <a:p>
            <a:pPr eaLnBrk="1" hangingPunct="1">
              <a:lnSpc>
                <a:spcPts val="2800"/>
              </a:lnSpc>
            </a:pPr>
            <a:r>
              <a:rPr lang="en-US" altLang="zh-CN" sz="2200" b="1" dirty="0">
                <a:solidFill>
                  <a:srgbClr val="0000CC"/>
                </a:solidFill>
                <a:ea typeface="黑体" panose="02010609060101010101" pitchFamily="49" charset="-122"/>
              </a:rPr>
              <a:t>2</a:t>
            </a:r>
            <a:r>
              <a:rPr lang="zh-CN" altLang="en-US" sz="2200" b="1" dirty="0">
                <a:solidFill>
                  <a:srgbClr val="0000CC"/>
                </a:solidFill>
                <a:ea typeface="黑体" panose="02010609060101010101" pitchFamily="49" charset="-122"/>
              </a:rPr>
              <a:t>类重要操作</a:t>
            </a:r>
            <a:endParaRPr lang="en-US" altLang="zh-CN" sz="2200" b="1" dirty="0">
              <a:solidFill>
                <a:srgbClr val="0000CC"/>
              </a:solidFill>
              <a:ea typeface="黑体" panose="02010609060101010101" pitchFamily="49" charset="-122"/>
            </a:endParaRPr>
          </a:p>
          <a:p>
            <a:pPr eaLnBrk="1" hangingPunct="1">
              <a:lnSpc>
                <a:spcPts val="2800"/>
              </a:lnSpc>
              <a:spcBef>
                <a:spcPts val="600"/>
              </a:spcBef>
              <a:buFont typeface="Wingdings" pitchFamily="2" charset="2"/>
              <a:buNone/>
            </a:pPr>
            <a:r>
              <a:rPr lang="en-US" altLang="zh-CN" sz="2000" dirty="0">
                <a:solidFill>
                  <a:srgbClr val="0000CC"/>
                </a:solidFill>
                <a:ea typeface="黑体" panose="02010609060101010101" pitchFamily="49" charset="-122"/>
              </a:rPr>
              <a:t> - </a:t>
            </a:r>
            <a:r>
              <a:rPr lang="zh-CN" altLang="en-US" sz="2000" dirty="0">
                <a:solidFill>
                  <a:srgbClr val="0000CC"/>
                </a:solidFill>
                <a:ea typeface="黑体" panose="02010609060101010101" pitchFamily="49" charset="-122"/>
              </a:rPr>
              <a:t>比较操作（</a:t>
            </a:r>
            <a:r>
              <a:rPr lang="en-US" altLang="zh-CN" sz="2000" dirty="0">
                <a:solidFill>
                  <a:srgbClr val="0000CC"/>
                </a:solidFill>
                <a:ea typeface="黑体" panose="02010609060101010101" pitchFamily="49" charset="-122"/>
              </a:rPr>
              <a:t>Comparison</a:t>
            </a:r>
            <a:r>
              <a:rPr lang="zh-CN" altLang="en-US" sz="2000" dirty="0">
                <a:solidFill>
                  <a:srgbClr val="0000CC"/>
                </a:solidFill>
                <a:ea typeface="黑体" panose="02010609060101010101" pitchFamily="49" charset="-122"/>
              </a:rPr>
              <a:t>）</a:t>
            </a:r>
            <a:endParaRPr lang="en-US" altLang="zh-CN" sz="2000" dirty="0">
              <a:solidFill>
                <a:srgbClr val="0000CC"/>
              </a:solidFill>
              <a:ea typeface="黑体" panose="02010609060101010101" pitchFamily="49" charset="-122"/>
            </a:endParaRPr>
          </a:p>
          <a:p>
            <a:pPr eaLnBrk="1" hangingPunct="1">
              <a:lnSpc>
                <a:spcPts val="2800"/>
              </a:lnSpc>
              <a:buFont typeface="Wingdings" pitchFamily="2" charset="2"/>
              <a:buNone/>
            </a:pPr>
            <a:r>
              <a:rPr lang="en-US" altLang="zh-CN" sz="2000" dirty="0">
                <a:solidFill>
                  <a:srgbClr val="FF0000"/>
                </a:solidFill>
                <a:ea typeface="黑体" panose="02010609060101010101" pitchFamily="49" charset="-122"/>
              </a:rPr>
              <a:t>  </a:t>
            </a:r>
            <a:r>
              <a:rPr lang="zh-CN" altLang="en-US" sz="2000" dirty="0">
                <a:solidFill>
                  <a:srgbClr val="00B050"/>
                </a:solidFill>
                <a:ea typeface="黑体" panose="02010609060101010101" pitchFamily="49" charset="-122"/>
              </a:rPr>
              <a:t>计算从数值计算发展到数据处理，</a:t>
            </a:r>
            <a:r>
              <a:rPr lang="zh-CN" altLang="en-US" sz="2000" u="sng" dirty="0">
                <a:solidFill>
                  <a:srgbClr val="00B050"/>
                </a:solidFill>
                <a:ea typeface="黑体" panose="02010609060101010101" pitchFamily="49" charset="-122"/>
              </a:rPr>
              <a:t>比较</a:t>
            </a:r>
            <a:r>
              <a:rPr lang="zh-CN" altLang="en-US" sz="2000" dirty="0">
                <a:solidFill>
                  <a:srgbClr val="00B050"/>
                </a:solidFill>
                <a:ea typeface="黑体" panose="02010609060101010101" pitchFamily="49" charset="-122"/>
              </a:rPr>
              <a:t>是数据处理中最重要的操作之一</a:t>
            </a:r>
          </a:p>
          <a:p>
            <a:pPr eaLnBrk="1" hangingPunct="1">
              <a:lnSpc>
                <a:spcPts val="2800"/>
              </a:lnSpc>
              <a:buFont typeface="Wingdings" pitchFamily="2" charset="2"/>
              <a:buNone/>
            </a:pPr>
            <a:r>
              <a:rPr lang="zh-CN" altLang="en-US" sz="2000" dirty="0">
                <a:ea typeface="黑体" panose="02010609060101010101" pitchFamily="49" charset="-122"/>
              </a:rPr>
              <a:t>  </a:t>
            </a:r>
            <a:r>
              <a:rPr lang="en-US" altLang="zh-CN" sz="2000" dirty="0">
                <a:ea typeface="黑体" panose="02010609060101010101" pitchFamily="49" charset="-122"/>
              </a:rPr>
              <a:t>(1) </a:t>
            </a:r>
            <a:r>
              <a:rPr lang="zh-CN" altLang="en-US" sz="2000" dirty="0">
                <a:ea typeface="黑体" panose="02010609060101010101" pitchFamily="49" charset="-122"/>
              </a:rPr>
              <a:t>所有元素比较操作等价</a:t>
            </a:r>
            <a:endParaRPr lang="en-US" altLang="zh-CN" sz="2000" dirty="0">
              <a:ea typeface="黑体" panose="02010609060101010101" pitchFamily="49" charset="-122"/>
            </a:endParaRPr>
          </a:p>
          <a:p>
            <a:pPr eaLnBrk="1" hangingPunct="1">
              <a:lnSpc>
                <a:spcPts val="2800"/>
              </a:lnSpc>
              <a:buFont typeface="Wingdings" pitchFamily="2" charset="2"/>
              <a:buNone/>
            </a:pPr>
            <a:r>
              <a:rPr lang="en-US" altLang="zh-CN" sz="2000" dirty="0">
                <a:ea typeface="黑体" panose="02010609060101010101" pitchFamily="49" charset="-122"/>
              </a:rPr>
              <a:t>  (2) </a:t>
            </a:r>
            <a:r>
              <a:rPr lang="zh-CN" altLang="en-US" sz="2000" dirty="0">
                <a:ea typeface="黑体" panose="02010609060101010101" pitchFamily="49" charset="-122"/>
              </a:rPr>
              <a:t>搜索和排序算法中的基本操作</a:t>
            </a:r>
            <a:endParaRPr lang="en-US" altLang="zh-CN" sz="2000" dirty="0">
              <a:ea typeface="黑体" panose="02010609060101010101" pitchFamily="49" charset="-122"/>
            </a:endParaRPr>
          </a:p>
          <a:p>
            <a:pPr eaLnBrk="1" hangingPunct="1">
              <a:lnSpc>
                <a:spcPts val="2800"/>
              </a:lnSpc>
              <a:spcBef>
                <a:spcPts val="600"/>
              </a:spcBef>
              <a:buFont typeface="Wingdings" pitchFamily="2" charset="2"/>
              <a:buNone/>
            </a:pPr>
            <a:r>
              <a:rPr lang="en-US" altLang="zh-CN" sz="2000" dirty="0">
                <a:solidFill>
                  <a:srgbClr val="0000CC"/>
                </a:solidFill>
                <a:ea typeface="黑体" panose="02010609060101010101" pitchFamily="49" charset="-122"/>
              </a:rPr>
              <a:t> - </a:t>
            </a:r>
            <a:r>
              <a:rPr lang="zh-CN" altLang="en-US" sz="2000" dirty="0">
                <a:solidFill>
                  <a:srgbClr val="0000CC"/>
                </a:solidFill>
                <a:ea typeface="黑体" panose="02010609060101010101" pitchFamily="49" charset="-122"/>
              </a:rPr>
              <a:t>算术操作（</a:t>
            </a:r>
            <a:r>
              <a:rPr lang="en-US" altLang="zh-CN" sz="2000" dirty="0">
                <a:solidFill>
                  <a:srgbClr val="0000CC"/>
                </a:solidFill>
                <a:ea typeface="黑体" panose="02010609060101010101" pitchFamily="49" charset="-122"/>
              </a:rPr>
              <a:t>Arithmetic</a:t>
            </a:r>
            <a:r>
              <a:rPr lang="zh-CN" altLang="en-US" sz="2000" dirty="0">
                <a:solidFill>
                  <a:srgbClr val="0000CC"/>
                </a:solidFill>
                <a:ea typeface="黑体" panose="02010609060101010101" pitchFamily="49" charset="-122"/>
              </a:rPr>
              <a:t>）</a:t>
            </a:r>
            <a:endParaRPr lang="en-US" altLang="zh-CN" sz="2000" dirty="0">
              <a:solidFill>
                <a:srgbClr val="0000CC"/>
              </a:solidFill>
              <a:ea typeface="黑体" panose="02010609060101010101" pitchFamily="49" charset="-122"/>
            </a:endParaRPr>
          </a:p>
          <a:p>
            <a:pPr eaLnBrk="1" hangingPunct="1">
              <a:lnSpc>
                <a:spcPts val="2800"/>
              </a:lnSpc>
              <a:buFont typeface="Wingdings" pitchFamily="2" charset="2"/>
              <a:buNone/>
            </a:pPr>
            <a:r>
              <a:rPr lang="en-US" altLang="zh-CN" sz="2000" dirty="0">
                <a:ea typeface="黑体" panose="02010609060101010101" pitchFamily="49" charset="-122"/>
              </a:rPr>
              <a:t>  (1) </a:t>
            </a:r>
            <a:r>
              <a:rPr lang="zh-CN" altLang="en-US" sz="2000" dirty="0">
                <a:ea typeface="黑体" panose="02010609060101010101" pitchFamily="49" charset="-122"/>
              </a:rPr>
              <a:t>加法操作（</a:t>
            </a:r>
            <a:r>
              <a:rPr lang="en-US" altLang="zh-CN" sz="2000" dirty="0">
                <a:ea typeface="黑体" panose="02010609060101010101" pitchFamily="49" charset="-122"/>
              </a:rPr>
              <a:t>additive</a:t>
            </a:r>
            <a:r>
              <a:rPr lang="zh-CN" altLang="en-US" sz="2000" dirty="0">
                <a:ea typeface="黑体" panose="02010609060101010101" pitchFamily="49" charset="-122"/>
              </a:rPr>
              <a:t>）：</a:t>
            </a:r>
            <a:r>
              <a:rPr lang="en-US" altLang="zh-CN" sz="2000" dirty="0">
                <a:ea typeface="黑体" panose="02010609060101010101" pitchFamily="49" charset="-122"/>
              </a:rPr>
              <a:t>+, </a:t>
            </a:r>
            <a:r>
              <a:rPr lang="zh-CN" altLang="en-US" sz="2000" dirty="0">
                <a:ea typeface="黑体" panose="02010609060101010101" pitchFamily="49" charset="-122"/>
              </a:rPr>
              <a:t>－</a:t>
            </a:r>
            <a:r>
              <a:rPr lang="en-US" altLang="zh-CN" sz="2000" dirty="0">
                <a:ea typeface="黑体" panose="02010609060101010101" pitchFamily="49" charset="-122"/>
              </a:rPr>
              <a:t>, </a:t>
            </a:r>
            <a:r>
              <a:rPr lang="zh-CN" altLang="en-US" sz="2000" dirty="0">
                <a:ea typeface="黑体" panose="02010609060101010101" pitchFamily="49" charset="-122"/>
              </a:rPr>
              <a:t>递增（</a:t>
            </a:r>
            <a:r>
              <a:rPr lang="en-US" altLang="zh-CN" sz="2000" dirty="0">
                <a:ea typeface="黑体" panose="02010609060101010101" pitchFamily="49" charset="-122"/>
              </a:rPr>
              <a:t>increment</a:t>
            </a:r>
            <a:r>
              <a:rPr lang="zh-CN" altLang="en-US" sz="2000" dirty="0">
                <a:ea typeface="黑体" panose="02010609060101010101" pitchFamily="49" charset="-122"/>
              </a:rPr>
              <a:t>）</a:t>
            </a:r>
            <a:r>
              <a:rPr lang="en-US" altLang="zh-CN" sz="2000" dirty="0">
                <a:ea typeface="黑体" panose="02010609060101010101" pitchFamily="49" charset="-122"/>
              </a:rPr>
              <a:t>, </a:t>
            </a:r>
            <a:r>
              <a:rPr lang="zh-CN" altLang="en-US" sz="2000" dirty="0">
                <a:ea typeface="黑体" panose="02010609060101010101" pitchFamily="49" charset="-122"/>
              </a:rPr>
              <a:t>递减（</a:t>
            </a:r>
            <a:r>
              <a:rPr lang="en-US" altLang="zh-CN" sz="2000" dirty="0">
                <a:ea typeface="黑体" panose="02010609060101010101" pitchFamily="49" charset="-122"/>
              </a:rPr>
              <a:t>decrement</a:t>
            </a:r>
            <a:r>
              <a:rPr lang="zh-CN" altLang="en-US" sz="2000" dirty="0">
                <a:ea typeface="黑体" panose="02010609060101010101" pitchFamily="49" charset="-122"/>
              </a:rPr>
              <a:t>）</a:t>
            </a:r>
            <a:endParaRPr lang="en-US" altLang="zh-CN" sz="2000" dirty="0">
              <a:ea typeface="黑体" panose="02010609060101010101" pitchFamily="49" charset="-122"/>
            </a:endParaRPr>
          </a:p>
          <a:p>
            <a:pPr eaLnBrk="1" hangingPunct="1">
              <a:lnSpc>
                <a:spcPts val="2800"/>
              </a:lnSpc>
              <a:buFont typeface="Wingdings" pitchFamily="2" charset="2"/>
              <a:buNone/>
            </a:pPr>
            <a:r>
              <a:rPr lang="en-US" altLang="zh-CN" sz="2000" dirty="0">
                <a:ea typeface="黑体" panose="02010609060101010101" pitchFamily="49" charset="-122"/>
              </a:rPr>
              <a:t>  (2) </a:t>
            </a:r>
            <a:r>
              <a:rPr lang="zh-CN" altLang="en-US" sz="2000" dirty="0">
                <a:ea typeface="黑体" panose="02010609060101010101" pitchFamily="49" charset="-122"/>
              </a:rPr>
              <a:t>乘法操作（</a:t>
            </a:r>
            <a:r>
              <a:rPr lang="en-US" altLang="zh-CN" sz="2000" dirty="0">
                <a:ea typeface="黑体" panose="02010609060101010101" pitchFamily="49" charset="-122"/>
              </a:rPr>
              <a:t>multiplication</a:t>
            </a:r>
            <a:r>
              <a:rPr lang="zh-CN" altLang="en-US" sz="2000" dirty="0">
                <a:ea typeface="黑体" panose="02010609060101010101" pitchFamily="49" charset="-122"/>
              </a:rPr>
              <a:t>）：</a:t>
            </a:r>
            <a:r>
              <a:rPr lang="en-US" altLang="zh-CN" sz="2000" dirty="0">
                <a:ea typeface="黑体" panose="02010609060101010101" pitchFamily="49" charset="-122"/>
              </a:rPr>
              <a:t>×, ÷, </a:t>
            </a:r>
            <a:r>
              <a:rPr lang="zh-CN" altLang="en-US" sz="2000" dirty="0">
                <a:ea typeface="黑体" panose="02010609060101010101" pitchFamily="49" charset="-122"/>
              </a:rPr>
              <a:t>取模（</a:t>
            </a:r>
            <a:r>
              <a:rPr lang="en-US" altLang="zh-CN" sz="2000" dirty="0">
                <a:ea typeface="黑体" panose="02010609060101010101" pitchFamily="49" charset="-122"/>
              </a:rPr>
              <a:t>modulus</a:t>
            </a:r>
            <a:r>
              <a:rPr lang="zh-CN" altLang="en-US" sz="2000" dirty="0">
                <a:ea typeface="黑体" panose="02010609060101010101" pitchFamily="49" charset="-122"/>
              </a:rPr>
              <a:t>）</a:t>
            </a:r>
            <a:endParaRPr lang="en-US" altLang="zh-CN" sz="2000" dirty="0">
              <a:ea typeface="黑体" panose="02010609060101010101" pitchFamily="49" charset="-122"/>
            </a:endParaRPr>
          </a:p>
          <a:p>
            <a:pPr eaLnBrk="1" hangingPunct="1">
              <a:lnSpc>
                <a:spcPts val="2800"/>
              </a:lnSpc>
              <a:buFont typeface="Wingdings" pitchFamily="2" charset="2"/>
              <a:buNone/>
            </a:pPr>
            <a:r>
              <a:rPr lang="en-US" altLang="zh-CN" sz="2000" dirty="0">
                <a:ea typeface="黑体" panose="02010609060101010101" pitchFamily="49" charset="-122"/>
              </a:rPr>
              <a:t>  (3) </a:t>
            </a:r>
            <a:r>
              <a:rPr lang="zh-CN" altLang="en-US" sz="2000" dirty="0">
                <a:ea typeface="黑体" panose="02010609060101010101" pitchFamily="49" charset="-122"/>
              </a:rPr>
              <a:t>算法分析中，加法操作和乘法操作分别考虑</a:t>
            </a:r>
            <a:endParaRPr lang="en-US" altLang="zh-CN" sz="2000" dirty="0">
              <a:solidFill>
                <a:srgbClr val="FF0000"/>
              </a:solidFill>
              <a:ea typeface="黑体" panose="02010609060101010101" pitchFamily="49" charset="-122"/>
            </a:endParaRPr>
          </a:p>
        </p:txBody>
      </p:sp>
    </p:spTree>
    <p:extLst>
      <p:ext uri="{BB962C8B-B14F-4D97-AF65-F5344CB8AC3E}">
        <p14:creationId xmlns:p14="http://schemas.microsoft.com/office/powerpoint/2010/main" val="2510449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1401812" y="609600"/>
            <a:ext cx="7562676" cy="1143000"/>
          </a:xfrm>
        </p:spPr>
        <p:txBody>
          <a:bodyPr/>
          <a:lstStyle/>
          <a:p>
            <a:pPr eaLnBrk="1" hangingPunct="1"/>
            <a:r>
              <a:rPr lang="zh-CN" altLang="en-US" dirty="0">
                <a:ea typeface="黑体" panose="02010609060101010101" pitchFamily="49" charset="-122"/>
              </a:rPr>
              <a:t>算法效率分析 </a:t>
            </a:r>
            <a:r>
              <a:rPr lang="en-US" altLang="zh-CN" dirty="0">
                <a:ea typeface="黑体" panose="02010609060101010101" pitchFamily="49" charset="-122"/>
              </a:rPr>
              <a:t>(4)</a:t>
            </a:r>
            <a:endParaRPr lang="en-US" altLang="zh-CN" sz="3600" dirty="0"/>
          </a:p>
        </p:txBody>
      </p:sp>
      <p:sp>
        <p:nvSpPr>
          <p:cNvPr id="6" name="矩形 5">
            <a:extLst>
              <a:ext uri="{FF2B5EF4-FFF2-40B4-BE49-F238E27FC236}">
                <a16:creationId xmlns:a16="http://schemas.microsoft.com/office/drawing/2014/main" id="{37EF085D-EC1A-42E7-BABC-59245042F567}"/>
              </a:ext>
            </a:extLst>
          </p:cNvPr>
          <p:cNvSpPr/>
          <p:nvPr/>
        </p:nvSpPr>
        <p:spPr>
          <a:xfrm>
            <a:off x="827584" y="2004016"/>
            <a:ext cx="2800767" cy="430887"/>
          </a:xfrm>
          <a:prstGeom prst="rect">
            <a:avLst/>
          </a:prstGeom>
        </p:spPr>
        <p:txBody>
          <a:bodyPr wrap="none">
            <a:spAutoFit/>
          </a:bodyPr>
          <a:lstStyle/>
          <a:p>
            <a:pPr marL="342900" indent="-342900">
              <a:buSzPct val="55000"/>
              <a:buFont typeface="Wingdings" panose="05000000000000000000" pitchFamily="2" charset="2"/>
              <a:buChar char="u"/>
            </a:pPr>
            <a:r>
              <a:rPr lang="zh-CN" altLang="en-US" sz="2200" b="1" dirty="0">
                <a:solidFill>
                  <a:srgbClr val="0000CC"/>
                </a:solidFill>
                <a:latin typeface="+mn-lt"/>
                <a:ea typeface="黑体" panose="02010609060101010101" pitchFamily="49" charset="-122"/>
              </a:rPr>
              <a:t>如何计算增长率？</a:t>
            </a:r>
            <a:endParaRPr lang="zh-CN" altLang="en-US" sz="2200" dirty="0">
              <a:latin typeface="+mn-lt"/>
            </a:endParaRPr>
          </a:p>
        </p:txBody>
      </p:sp>
      <p:sp>
        <p:nvSpPr>
          <p:cNvPr id="7" name="矩形 6">
            <a:extLst>
              <a:ext uri="{FF2B5EF4-FFF2-40B4-BE49-F238E27FC236}">
                <a16:creationId xmlns:a16="http://schemas.microsoft.com/office/drawing/2014/main" id="{E0A997BF-9191-4F14-9DDB-87865EB00980}"/>
              </a:ext>
            </a:extLst>
          </p:cNvPr>
          <p:cNvSpPr/>
          <p:nvPr/>
        </p:nvSpPr>
        <p:spPr>
          <a:xfrm>
            <a:off x="981126" y="2397712"/>
            <a:ext cx="7992888" cy="777713"/>
          </a:xfrm>
          <a:prstGeom prst="rect">
            <a:avLst/>
          </a:prstGeom>
        </p:spPr>
        <p:txBody>
          <a:bodyPr wrap="square" lIns="0" rIns="0">
            <a:spAutoFit/>
          </a:bodyPr>
          <a:lstStyle/>
          <a:p>
            <a:pPr>
              <a:lnSpc>
                <a:spcPts val="2800"/>
              </a:lnSpc>
            </a:pPr>
            <a:r>
              <a:rPr lang="zh-CN" altLang="zh-CN" sz="2000" kern="100" dirty="0">
                <a:ea typeface="黑体" panose="02010609060101010101" pitchFamily="49" charset="-122"/>
                <a:cs typeface="Times New Roman" panose="02020603050405020304" pitchFamily="18" charset="0"/>
              </a:rPr>
              <a:t>算法运行的渐进时间</a:t>
            </a:r>
            <a:r>
              <a:rPr lang="zh-CN" altLang="en-US" sz="2000" kern="100" dirty="0">
                <a:ea typeface="黑体" panose="02010609060101010101" pitchFamily="49" charset="-122"/>
                <a:cs typeface="Times New Roman" panose="02020603050405020304" pitchFamily="18" charset="0"/>
              </a:rPr>
              <a:t>：</a:t>
            </a:r>
            <a:r>
              <a:rPr lang="zh-CN" altLang="zh-CN" sz="2000" kern="100" dirty="0">
                <a:latin typeface="+mn-lt"/>
                <a:ea typeface="黑体" panose="02010609060101010101" pitchFamily="49" charset="-122"/>
                <a:cs typeface="Times New Roman" panose="02020603050405020304" pitchFamily="18" charset="0"/>
              </a:rPr>
              <a:t>去除了低阶项和首项系数后的算法运行时间函数</a:t>
            </a:r>
            <a:r>
              <a:rPr lang="zh-CN" altLang="en-US" sz="2000" kern="100" dirty="0">
                <a:latin typeface="+mn-lt"/>
                <a:ea typeface="黑体" panose="02010609060101010101" pitchFamily="49" charset="-122"/>
                <a:cs typeface="Times New Roman" panose="02020603050405020304" pitchFamily="18" charset="0"/>
              </a:rPr>
              <a:t>，用</a:t>
            </a:r>
            <a:r>
              <a:rPr lang="zh-CN" altLang="zh-CN" sz="2000" kern="100" dirty="0">
                <a:latin typeface="+mn-lt"/>
                <a:ea typeface="黑体" panose="02010609060101010101" pitchFamily="49" charset="-122"/>
                <a:cs typeface="Times New Roman" panose="02020603050405020304" pitchFamily="18" charset="0"/>
              </a:rPr>
              <a:t>渐进时间来表示算法的时间复杂度</a:t>
            </a:r>
            <a:endParaRPr lang="zh-CN" altLang="en-US" sz="2000" dirty="0">
              <a:latin typeface="+mn-lt"/>
              <a:ea typeface="黑体" panose="02010609060101010101" pitchFamily="49" charset="-122"/>
            </a:endParaRPr>
          </a:p>
        </p:txBody>
      </p:sp>
      <p:sp>
        <p:nvSpPr>
          <p:cNvPr id="8" name="矩形 7">
            <a:extLst>
              <a:ext uri="{FF2B5EF4-FFF2-40B4-BE49-F238E27FC236}">
                <a16:creationId xmlns:a16="http://schemas.microsoft.com/office/drawing/2014/main" id="{238AC734-CD5A-46A5-AEA6-EED693275804}"/>
              </a:ext>
            </a:extLst>
          </p:cNvPr>
          <p:cNvSpPr/>
          <p:nvPr/>
        </p:nvSpPr>
        <p:spPr>
          <a:xfrm>
            <a:off x="981126" y="3201356"/>
            <a:ext cx="7992888" cy="727122"/>
          </a:xfrm>
          <a:prstGeom prst="rect">
            <a:avLst/>
          </a:prstGeom>
          <a:solidFill>
            <a:schemeClr val="accent4">
              <a:lumMod val="10000"/>
              <a:lumOff val="90000"/>
            </a:schemeClr>
          </a:solidFill>
        </p:spPr>
        <p:txBody>
          <a:bodyPr wrap="square" lIns="0">
            <a:spAutoFit/>
          </a:bodyPr>
          <a:lstStyle/>
          <a:p>
            <a:pPr marL="285750" indent="-285750">
              <a:lnSpc>
                <a:spcPts val="2600"/>
              </a:lnSpc>
              <a:spcAft>
                <a:spcPts val="0"/>
              </a:spcAft>
              <a:buFont typeface="Wingdings" panose="05000000000000000000" pitchFamily="2" charset="2"/>
              <a:buChar char="ü"/>
            </a:pPr>
            <a:r>
              <a:rPr lang="zh-CN" altLang="zh-CN" sz="1800" kern="100" dirty="0">
                <a:latin typeface="+mn-lt"/>
                <a:ea typeface="黑体" panose="02010609060101010101" pitchFamily="49" charset="-122"/>
                <a:cs typeface="Times New Roman" panose="02020603050405020304" pitchFamily="18" charset="0"/>
              </a:rPr>
              <a:t>对规模为</a:t>
            </a:r>
            <a:r>
              <a:rPr lang="en-US" altLang="zh-CN" sz="1800" i="1" kern="100" dirty="0">
                <a:latin typeface="+mn-lt"/>
                <a:ea typeface="黑体" panose="02010609060101010101" pitchFamily="49" charset="-122"/>
                <a:cs typeface="Times New Roman" panose="02020603050405020304" pitchFamily="18" charset="0"/>
              </a:rPr>
              <a:t>n</a:t>
            </a:r>
            <a:r>
              <a:rPr lang="zh-CN" altLang="zh-CN" sz="1800" kern="100" dirty="0">
                <a:latin typeface="+mn-lt"/>
                <a:ea typeface="黑体" panose="02010609060101010101" pitchFamily="49" charset="-122"/>
                <a:cs typeface="Times New Roman" panose="02020603050405020304" pitchFamily="18" charset="0"/>
              </a:rPr>
              <a:t>的输入，若算法运行时间为</a:t>
            </a:r>
            <a:r>
              <a:rPr lang="en-US" altLang="zh-CN" sz="1800" i="1" kern="100" dirty="0">
                <a:latin typeface="+mn-lt"/>
                <a:ea typeface="黑体" panose="02010609060101010101" pitchFamily="49" charset="-122"/>
                <a:cs typeface="Times New Roman" panose="02020603050405020304" pitchFamily="18" charset="0"/>
              </a:rPr>
              <a:t>cn</a:t>
            </a:r>
            <a:r>
              <a:rPr lang="en-US" altLang="zh-CN" sz="1800" kern="100" baseline="30000" dirty="0">
                <a:latin typeface="+mn-lt"/>
                <a:ea typeface="黑体" panose="02010609060101010101" pitchFamily="49" charset="-122"/>
                <a:cs typeface="Times New Roman" panose="02020603050405020304" pitchFamily="18" charset="0"/>
              </a:rPr>
              <a:t>2</a:t>
            </a:r>
            <a:r>
              <a:rPr lang="zh-CN" altLang="zh-CN" sz="1800" kern="100" dirty="0">
                <a:latin typeface="+mn-lt"/>
                <a:ea typeface="黑体" panose="02010609060101010101" pitchFamily="49" charset="-122"/>
                <a:cs typeface="Times New Roman" panose="02020603050405020304" pitchFamily="18" charset="0"/>
              </a:rPr>
              <a:t>，随着</a:t>
            </a:r>
            <a:r>
              <a:rPr lang="en-US" altLang="zh-CN" sz="1800" i="1" kern="100" dirty="0">
                <a:latin typeface="+mn-lt"/>
                <a:ea typeface="黑体" panose="02010609060101010101" pitchFamily="49" charset="-122"/>
                <a:cs typeface="Times New Roman" panose="02020603050405020304" pitchFamily="18" charset="0"/>
              </a:rPr>
              <a:t>n</a:t>
            </a:r>
            <a:r>
              <a:rPr lang="zh-CN" altLang="zh-CN" sz="1800" kern="100" dirty="0">
                <a:latin typeface="+mn-lt"/>
                <a:ea typeface="黑体" panose="02010609060101010101" pitchFamily="49" charset="-122"/>
                <a:cs typeface="Times New Roman" panose="02020603050405020304" pitchFamily="18" charset="0"/>
              </a:rPr>
              <a:t>的增大，正常量</a:t>
            </a:r>
            <a:r>
              <a:rPr lang="en-US" altLang="zh-CN" sz="1800" i="1" kern="100" dirty="0">
                <a:latin typeface="+mn-lt"/>
                <a:ea typeface="黑体" panose="02010609060101010101" pitchFamily="49" charset="-122"/>
                <a:cs typeface="Times New Roman" panose="02020603050405020304" pitchFamily="18" charset="0"/>
              </a:rPr>
              <a:t>c</a:t>
            </a:r>
            <a:r>
              <a:rPr lang="zh-CN" altLang="zh-CN" sz="1800" kern="100" dirty="0">
                <a:latin typeface="+mn-lt"/>
                <a:ea typeface="黑体" panose="02010609060101010101" pitchFamily="49" charset="-122"/>
                <a:cs typeface="Times New Roman" panose="02020603050405020304" pitchFamily="18" charset="0"/>
              </a:rPr>
              <a:t>的作用逐渐降低；当与其他运行时间为</a:t>
            </a:r>
            <a:r>
              <a:rPr lang="en-US" altLang="zh-CN" sz="1800" i="1" kern="100" dirty="0">
                <a:latin typeface="+mn-lt"/>
                <a:ea typeface="黑体" panose="02010609060101010101" pitchFamily="49" charset="-122"/>
                <a:cs typeface="Times New Roman" panose="02020603050405020304" pitchFamily="18" charset="0"/>
              </a:rPr>
              <a:t>dn</a:t>
            </a:r>
            <a:r>
              <a:rPr lang="en-US" altLang="zh-CN" sz="1800" kern="100" baseline="30000" dirty="0">
                <a:latin typeface="+mn-lt"/>
                <a:ea typeface="黑体" panose="02010609060101010101" pitchFamily="49" charset="-122"/>
                <a:cs typeface="Times New Roman" panose="02020603050405020304" pitchFamily="18" charset="0"/>
              </a:rPr>
              <a:t>3</a:t>
            </a:r>
            <a:r>
              <a:rPr lang="zh-CN" altLang="zh-CN" sz="1800" kern="100" dirty="0">
                <a:latin typeface="+mn-lt"/>
                <a:ea typeface="黑体" panose="02010609060101010101" pitchFamily="49" charset="-122"/>
                <a:cs typeface="Times New Roman" panose="02020603050405020304" pitchFamily="18" charset="0"/>
              </a:rPr>
              <a:t>的算法相比，常量</a:t>
            </a:r>
            <a:r>
              <a:rPr lang="en-US" altLang="zh-CN" sz="1800" i="1" kern="100" dirty="0">
                <a:latin typeface="+mn-lt"/>
                <a:ea typeface="黑体" panose="02010609060101010101" pitchFamily="49" charset="-122"/>
                <a:cs typeface="Times New Roman" panose="02020603050405020304" pitchFamily="18" charset="0"/>
              </a:rPr>
              <a:t>c</a:t>
            </a:r>
            <a:r>
              <a:rPr lang="zh-CN" altLang="zh-CN" sz="1800" kern="100" dirty="0">
                <a:latin typeface="+mn-lt"/>
                <a:ea typeface="黑体" panose="02010609060101010101" pitchFamily="49" charset="-122"/>
                <a:cs typeface="Times New Roman" panose="02020603050405020304" pitchFamily="18" charset="0"/>
              </a:rPr>
              <a:t>并没有多大作用</a:t>
            </a:r>
            <a:endParaRPr lang="zh-CN" altLang="en-US" sz="1800" dirty="0">
              <a:latin typeface="+mn-lt"/>
              <a:ea typeface="黑体" panose="02010609060101010101" pitchFamily="49" charset="-122"/>
            </a:endParaRPr>
          </a:p>
        </p:txBody>
      </p:sp>
      <p:sp>
        <p:nvSpPr>
          <p:cNvPr id="9" name="矩形 8">
            <a:extLst>
              <a:ext uri="{FF2B5EF4-FFF2-40B4-BE49-F238E27FC236}">
                <a16:creationId xmlns:a16="http://schemas.microsoft.com/office/drawing/2014/main" id="{FC004AA7-B7E9-4F9E-9925-03E91468B9A0}"/>
              </a:ext>
            </a:extLst>
          </p:cNvPr>
          <p:cNvSpPr/>
          <p:nvPr/>
        </p:nvSpPr>
        <p:spPr>
          <a:xfrm>
            <a:off x="981126" y="3978484"/>
            <a:ext cx="7992888" cy="393698"/>
          </a:xfrm>
          <a:prstGeom prst="rect">
            <a:avLst/>
          </a:prstGeom>
          <a:solidFill>
            <a:schemeClr val="accent4">
              <a:lumMod val="10000"/>
              <a:lumOff val="90000"/>
            </a:schemeClr>
          </a:solidFill>
        </p:spPr>
        <p:txBody>
          <a:bodyPr wrap="square" lIns="0" rIns="0">
            <a:spAutoFit/>
          </a:bodyPr>
          <a:lstStyle/>
          <a:p>
            <a:pPr marL="285750" indent="-285750">
              <a:lnSpc>
                <a:spcPts val="2600"/>
              </a:lnSpc>
              <a:spcAft>
                <a:spcPts val="0"/>
              </a:spcAft>
              <a:buFont typeface="Wingdings" panose="05000000000000000000" pitchFamily="2" charset="2"/>
              <a:buChar char="ü"/>
            </a:pPr>
            <a:r>
              <a:rPr lang="zh-CN" altLang="zh-CN" sz="1800" kern="100" dirty="0">
                <a:latin typeface="+mn-lt"/>
                <a:ea typeface="黑体" panose="02010609060101010101" pitchFamily="49" charset="-122"/>
                <a:cs typeface="Times New Roman" panose="02020603050405020304" pitchFamily="18" charset="0"/>
              </a:rPr>
              <a:t>若算法运行时间为</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baseline="30000" dirty="0">
                <a:latin typeface="+mn-lt"/>
                <a:ea typeface="黑体" panose="02010609060101010101" pitchFamily="49" charset="-122"/>
                <a:cs typeface="Times New Roman" panose="02020603050405020304" pitchFamily="18" charset="0"/>
              </a:rPr>
              <a:t>2</a:t>
            </a:r>
            <a:r>
              <a:rPr lang="en-US" altLang="zh-CN" sz="1800" kern="100" dirty="0">
                <a:latin typeface="+mn-lt"/>
                <a:ea typeface="黑体" panose="02010609060101010101" pitchFamily="49" charset="-122"/>
                <a:cs typeface="Times New Roman" panose="02020603050405020304" pitchFamily="18" charset="0"/>
              </a:rPr>
              <a:t>log</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+3</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baseline="30000" dirty="0">
                <a:latin typeface="+mn-lt"/>
                <a:ea typeface="黑体" panose="02010609060101010101" pitchFamily="49" charset="-122"/>
                <a:cs typeface="Times New Roman" panose="02020603050405020304" pitchFamily="18" charset="0"/>
              </a:rPr>
              <a:t>2</a:t>
            </a:r>
            <a:r>
              <a:rPr lang="en-US" altLang="zh-CN" sz="1800" kern="100" dirty="0">
                <a:latin typeface="+mn-lt"/>
                <a:ea typeface="黑体" panose="02010609060101010101" pitchFamily="49" charset="-122"/>
                <a:cs typeface="Times New Roman" panose="02020603050405020304" pitchFamily="18" charset="0"/>
              </a:rPr>
              <a:t>+5</a:t>
            </a:r>
            <a:r>
              <a:rPr lang="en-US" altLang="zh-CN" sz="1800" i="1" kern="100" dirty="0">
                <a:latin typeface="+mn-lt"/>
                <a:ea typeface="黑体" panose="02010609060101010101" pitchFamily="49" charset="-122"/>
                <a:cs typeface="Times New Roman" panose="02020603050405020304" pitchFamily="18" charset="0"/>
              </a:rPr>
              <a:t>n</a:t>
            </a:r>
            <a:r>
              <a:rPr lang="zh-CN"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zh-CN" altLang="zh-CN" sz="1800" kern="100" dirty="0">
                <a:latin typeface="+mn-lt"/>
                <a:ea typeface="黑体" panose="02010609060101010101" pitchFamily="49" charset="-122"/>
                <a:cs typeface="Times New Roman" panose="02020603050405020304" pitchFamily="18" charset="0"/>
              </a:rPr>
              <a:t>越大，低阶项</a:t>
            </a:r>
            <a:r>
              <a:rPr lang="en-US" altLang="zh-CN" sz="1800" kern="100" dirty="0">
                <a:latin typeface="+mn-lt"/>
                <a:ea typeface="黑体" panose="02010609060101010101" pitchFamily="49" charset="-122"/>
                <a:cs typeface="Times New Roman" panose="02020603050405020304" pitchFamily="18" charset="0"/>
              </a:rPr>
              <a:t>3</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baseline="30000" dirty="0">
                <a:latin typeface="+mn-lt"/>
                <a:ea typeface="黑体" panose="02010609060101010101" pitchFamily="49" charset="-122"/>
                <a:cs typeface="Times New Roman" panose="02020603050405020304" pitchFamily="18" charset="0"/>
              </a:rPr>
              <a:t>2</a:t>
            </a:r>
            <a:r>
              <a:rPr lang="en-US" altLang="zh-CN" sz="1800" kern="100" dirty="0">
                <a:latin typeface="+mn-lt"/>
                <a:ea typeface="黑体" panose="02010609060101010101" pitchFamily="49" charset="-122"/>
                <a:cs typeface="Times New Roman" panose="02020603050405020304" pitchFamily="18" charset="0"/>
              </a:rPr>
              <a:t>+5</a:t>
            </a:r>
            <a:r>
              <a:rPr lang="en-US" altLang="zh-CN" sz="1800" i="1" kern="100" dirty="0">
                <a:latin typeface="+mn-lt"/>
                <a:ea typeface="黑体" panose="02010609060101010101" pitchFamily="49" charset="-122"/>
                <a:cs typeface="Times New Roman" panose="02020603050405020304" pitchFamily="18" charset="0"/>
              </a:rPr>
              <a:t>n</a:t>
            </a:r>
            <a:r>
              <a:rPr lang="zh-CN" altLang="zh-CN" sz="1800" kern="100" dirty="0">
                <a:latin typeface="+mn-lt"/>
                <a:ea typeface="黑体" panose="02010609060101010101" pitchFamily="49" charset="-122"/>
                <a:cs typeface="Times New Roman" panose="02020603050405020304" pitchFamily="18" charset="0"/>
              </a:rPr>
              <a:t>对算法效率影响越小</a:t>
            </a:r>
            <a:endParaRPr lang="zh-CN" altLang="en-US" sz="1800" dirty="0">
              <a:latin typeface="+mn-lt"/>
              <a:ea typeface="黑体" panose="02010609060101010101" pitchFamily="49" charset="-122"/>
            </a:endParaRPr>
          </a:p>
        </p:txBody>
      </p:sp>
      <p:sp>
        <p:nvSpPr>
          <p:cNvPr id="10" name="矩形 9">
            <a:extLst>
              <a:ext uri="{FF2B5EF4-FFF2-40B4-BE49-F238E27FC236}">
                <a16:creationId xmlns:a16="http://schemas.microsoft.com/office/drawing/2014/main" id="{620D76EB-9CED-4E49-86EB-0851221BA0A5}"/>
              </a:ext>
            </a:extLst>
          </p:cNvPr>
          <p:cNvSpPr/>
          <p:nvPr/>
        </p:nvSpPr>
        <p:spPr>
          <a:xfrm>
            <a:off x="981126" y="4423833"/>
            <a:ext cx="7992888" cy="393698"/>
          </a:xfrm>
          <a:prstGeom prst="rect">
            <a:avLst/>
          </a:prstGeom>
          <a:solidFill>
            <a:schemeClr val="accent4">
              <a:lumMod val="10000"/>
              <a:lumOff val="90000"/>
            </a:schemeClr>
          </a:solidFill>
        </p:spPr>
        <p:txBody>
          <a:bodyPr wrap="square" lIns="0">
            <a:spAutoFit/>
          </a:bodyPr>
          <a:lstStyle/>
          <a:p>
            <a:pPr marL="285750" indent="-285750">
              <a:lnSpc>
                <a:spcPts val="2600"/>
              </a:lnSpc>
              <a:spcAft>
                <a:spcPts val="0"/>
              </a:spcAft>
              <a:buFont typeface="Wingdings" panose="05000000000000000000" pitchFamily="2" charset="2"/>
              <a:buChar char="ü"/>
            </a:pPr>
            <a:r>
              <a:rPr lang="zh-CN" altLang="zh-CN" sz="1800" kern="100" dirty="0">
                <a:latin typeface="+mn-lt"/>
                <a:ea typeface="黑体" panose="02010609060101010101" pitchFamily="49" charset="-122"/>
                <a:cs typeface="Times New Roman" panose="02020603050405020304" pitchFamily="18" charset="0"/>
              </a:rPr>
              <a:t>以上算法的运行时间是</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baseline="30000" dirty="0">
                <a:latin typeface="+mn-lt"/>
                <a:ea typeface="黑体" panose="02010609060101010101" pitchFamily="49" charset="-122"/>
                <a:cs typeface="Times New Roman" panose="02020603050405020304" pitchFamily="18" charset="0"/>
              </a:rPr>
              <a:t>2</a:t>
            </a:r>
            <a:r>
              <a:rPr lang="zh-CN" altLang="zh-CN" sz="1800" kern="100" dirty="0">
                <a:latin typeface="+mn-lt"/>
                <a:ea typeface="黑体" panose="02010609060101010101" pitchFamily="49" charset="-122"/>
                <a:cs typeface="Times New Roman" panose="02020603050405020304" pitchFamily="18" charset="0"/>
              </a:rPr>
              <a:t>阶、</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baseline="30000" dirty="0">
                <a:latin typeface="+mn-lt"/>
                <a:ea typeface="黑体" panose="02010609060101010101" pitchFamily="49" charset="-122"/>
                <a:cs typeface="Times New Roman" panose="02020603050405020304" pitchFamily="18" charset="0"/>
              </a:rPr>
              <a:t>3</a:t>
            </a:r>
            <a:r>
              <a:rPr lang="zh-CN" altLang="zh-CN" sz="1800" kern="100" dirty="0">
                <a:latin typeface="+mn-lt"/>
                <a:ea typeface="黑体" panose="02010609060101010101" pitchFamily="49" charset="-122"/>
                <a:cs typeface="Times New Roman" panose="02020603050405020304" pitchFamily="18" charset="0"/>
              </a:rPr>
              <a:t>阶和</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baseline="30000" dirty="0">
                <a:latin typeface="+mn-lt"/>
                <a:ea typeface="黑体" panose="02010609060101010101" pitchFamily="49" charset="-122"/>
                <a:cs typeface="Times New Roman" panose="02020603050405020304" pitchFamily="18" charset="0"/>
              </a:rPr>
              <a:t>2</a:t>
            </a:r>
            <a:r>
              <a:rPr lang="en-US" altLang="zh-CN" sz="1800" kern="100" dirty="0">
                <a:latin typeface="+mn-lt"/>
                <a:ea typeface="黑体" panose="02010609060101010101" pitchFamily="49" charset="-122"/>
                <a:cs typeface="Times New Roman" panose="02020603050405020304" pitchFamily="18" charset="0"/>
              </a:rPr>
              <a:t>log</a:t>
            </a:r>
            <a:r>
              <a:rPr lang="en-US" altLang="zh-CN" sz="1800" i="1" kern="100" dirty="0">
                <a:latin typeface="+mn-lt"/>
                <a:ea typeface="黑体" panose="02010609060101010101" pitchFamily="49" charset="-122"/>
                <a:cs typeface="Times New Roman" panose="02020603050405020304" pitchFamily="18" charset="0"/>
              </a:rPr>
              <a:t>n</a:t>
            </a:r>
            <a:r>
              <a:rPr lang="zh-CN" altLang="zh-CN" sz="1800" kern="100" dirty="0">
                <a:latin typeface="+mn-lt"/>
                <a:ea typeface="黑体" panose="02010609060101010101" pitchFamily="49" charset="-122"/>
                <a:cs typeface="Times New Roman" panose="02020603050405020304" pitchFamily="18" charset="0"/>
              </a:rPr>
              <a:t>阶的</a:t>
            </a:r>
            <a:endParaRPr lang="zh-CN" altLang="en-US" sz="1800" dirty="0">
              <a:latin typeface="+mn-lt"/>
              <a:ea typeface="黑体" panose="02010609060101010101" pitchFamily="49" charset="-122"/>
            </a:endParaRPr>
          </a:p>
        </p:txBody>
      </p:sp>
      <p:sp>
        <p:nvSpPr>
          <p:cNvPr id="15" name="矩形 14">
            <a:extLst>
              <a:ext uri="{FF2B5EF4-FFF2-40B4-BE49-F238E27FC236}">
                <a16:creationId xmlns:a16="http://schemas.microsoft.com/office/drawing/2014/main" id="{A7EE8329-3894-4135-9163-06103F7E7423}"/>
              </a:ext>
            </a:extLst>
          </p:cNvPr>
          <p:cNvSpPr/>
          <p:nvPr/>
        </p:nvSpPr>
        <p:spPr>
          <a:xfrm>
            <a:off x="871014" y="4868253"/>
            <a:ext cx="3382657" cy="430887"/>
          </a:xfrm>
          <a:prstGeom prst="rect">
            <a:avLst/>
          </a:prstGeom>
        </p:spPr>
        <p:txBody>
          <a:bodyPr wrap="none">
            <a:spAutoFit/>
          </a:bodyPr>
          <a:lstStyle/>
          <a:p>
            <a:pPr marL="342900" indent="-342900">
              <a:buSzPct val="55000"/>
              <a:buFont typeface="Wingdings" panose="05000000000000000000" pitchFamily="2" charset="2"/>
              <a:buChar char="u"/>
            </a:pPr>
            <a:r>
              <a:rPr lang="zh-CN" altLang="en-US" sz="2200" b="1" dirty="0">
                <a:solidFill>
                  <a:srgbClr val="0000CC"/>
                </a:solidFill>
                <a:latin typeface="+mn-lt"/>
                <a:ea typeface="黑体" panose="02010609060101010101" pitchFamily="49" charset="-122"/>
              </a:rPr>
              <a:t>哪几类常见的增长率？</a:t>
            </a:r>
            <a:endParaRPr lang="zh-CN" altLang="en-US" sz="2200" dirty="0">
              <a:latin typeface="+mn-lt"/>
            </a:endParaRPr>
          </a:p>
        </p:txBody>
      </p:sp>
      <p:sp>
        <p:nvSpPr>
          <p:cNvPr id="11" name="矩形 10">
            <a:extLst>
              <a:ext uri="{FF2B5EF4-FFF2-40B4-BE49-F238E27FC236}">
                <a16:creationId xmlns:a16="http://schemas.microsoft.com/office/drawing/2014/main" id="{C151A751-AF6C-4173-83A9-9849BF2BE4C8}"/>
              </a:ext>
            </a:extLst>
          </p:cNvPr>
          <p:cNvSpPr/>
          <p:nvPr/>
        </p:nvSpPr>
        <p:spPr>
          <a:xfrm>
            <a:off x="899592" y="5289818"/>
            <a:ext cx="6843794" cy="384721"/>
          </a:xfrm>
          <a:prstGeom prst="rect">
            <a:avLst/>
          </a:prstGeom>
        </p:spPr>
        <p:txBody>
          <a:bodyPr wrap="square">
            <a:spAutoFit/>
          </a:bodyPr>
          <a:lstStyle/>
          <a:p>
            <a:pPr marL="180975" indent="-180975">
              <a:buFont typeface="Wingdings" panose="05000000000000000000" pitchFamily="2" charset="2"/>
              <a:buChar char="ü"/>
            </a:pPr>
            <a:r>
              <a:rPr lang="en-US" altLang="zh-CN" sz="1900" kern="100" dirty="0">
                <a:solidFill>
                  <a:srgbClr val="00B050"/>
                </a:solidFill>
                <a:latin typeface="+mn-lt"/>
                <a:ea typeface="黑体" panose="02010609060101010101" pitchFamily="49" charset="-122"/>
                <a:cs typeface="Times New Roman" panose="02020603050405020304" pitchFamily="18" charset="0"/>
              </a:rPr>
              <a:t>  </a:t>
            </a:r>
            <a:r>
              <a:rPr lang="zh-CN" altLang="zh-CN" sz="1900" b="1" kern="100" dirty="0">
                <a:solidFill>
                  <a:srgbClr val="00B050"/>
                </a:solidFill>
                <a:latin typeface="+mn-lt"/>
                <a:ea typeface="黑体" panose="02010609060101010101" pitchFamily="49" charset="-122"/>
                <a:cs typeface="Times New Roman" panose="02020603050405020304" pitchFamily="18" charset="0"/>
              </a:rPr>
              <a:t>多项式函数</a:t>
            </a:r>
            <a:r>
              <a:rPr lang="zh-CN" altLang="en-US" sz="1900" kern="100" dirty="0">
                <a:latin typeface="+mn-lt"/>
                <a:ea typeface="黑体" panose="02010609060101010101" pitchFamily="49" charset="-122"/>
                <a:cs typeface="Times New Roman" panose="02020603050405020304" pitchFamily="18" charset="0"/>
              </a:rPr>
              <a:t>（</a:t>
            </a:r>
            <a:r>
              <a:rPr lang="zh-CN" altLang="zh-CN" sz="1900" kern="100" dirty="0">
                <a:latin typeface="+mn-lt"/>
                <a:ea typeface="黑体" panose="02010609060101010101" pitchFamily="49" charset="-122"/>
                <a:cs typeface="Times New Roman" panose="02020603050405020304" pitchFamily="18" charset="0"/>
              </a:rPr>
              <a:t>运行时间随着问题规模</a:t>
            </a:r>
            <a:r>
              <a:rPr lang="en-US" altLang="zh-CN" sz="1900" i="1" kern="100" dirty="0">
                <a:latin typeface="+mn-lt"/>
                <a:ea typeface="黑体" panose="02010609060101010101" pitchFamily="49" charset="-122"/>
                <a:cs typeface="Times New Roman" panose="02020603050405020304" pitchFamily="18" charset="0"/>
              </a:rPr>
              <a:t>n</a:t>
            </a:r>
            <a:r>
              <a:rPr lang="zh-CN" altLang="zh-CN" sz="1900" kern="100" dirty="0">
                <a:latin typeface="+mn-lt"/>
                <a:ea typeface="黑体" panose="02010609060101010101" pitchFamily="49" charset="-122"/>
                <a:cs typeface="Times New Roman" panose="02020603050405020304" pitchFamily="18" charset="0"/>
              </a:rPr>
              <a:t>的增加呈多项式增长</a:t>
            </a:r>
            <a:r>
              <a:rPr lang="zh-CN" altLang="en-US" sz="1900" kern="100" dirty="0">
                <a:latin typeface="+mn-lt"/>
                <a:ea typeface="黑体" panose="02010609060101010101" pitchFamily="49" charset="-122"/>
                <a:cs typeface="Times New Roman" panose="02020603050405020304" pitchFamily="18" charset="0"/>
              </a:rPr>
              <a:t>）</a:t>
            </a:r>
            <a:endParaRPr lang="zh-CN" altLang="en-US" sz="1900" dirty="0">
              <a:latin typeface="+mn-lt"/>
              <a:ea typeface="黑体" panose="02010609060101010101" pitchFamily="49" charset="-122"/>
            </a:endParaRPr>
          </a:p>
        </p:txBody>
      </p:sp>
      <p:sp>
        <p:nvSpPr>
          <p:cNvPr id="12" name="矩形 11">
            <a:extLst>
              <a:ext uri="{FF2B5EF4-FFF2-40B4-BE49-F238E27FC236}">
                <a16:creationId xmlns:a16="http://schemas.microsoft.com/office/drawing/2014/main" id="{37E0758F-50CC-433B-B6D8-7E0F753FC98C}"/>
              </a:ext>
            </a:extLst>
          </p:cNvPr>
          <p:cNvSpPr/>
          <p:nvPr/>
        </p:nvSpPr>
        <p:spPr>
          <a:xfrm>
            <a:off x="899591" y="6386091"/>
            <a:ext cx="7969995" cy="400110"/>
          </a:xfrm>
          <a:prstGeom prst="rect">
            <a:avLst/>
          </a:prstGeom>
        </p:spPr>
        <p:txBody>
          <a:bodyPr wrap="square">
            <a:spAutoFit/>
          </a:bodyPr>
          <a:lstStyle/>
          <a:p>
            <a:pPr marL="266700" indent="-266700">
              <a:buFont typeface="Wingdings" panose="05000000000000000000" pitchFamily="2" charset="2"/>
              <a:buChar char="ü"/>
            </a:pPr>
            <a:r>
              <a:rPr lang="en-US" altLang="zh-CN" sz="2000" b="1" kern="100" dirty="0">
                <a:solidFill>
                  <a:srgbClr val="00B050"/>
                </a:solidFill>
                <a:latin typeface="+mn-lt"/>
                <a:ea typeface="黑体" panose="02010609060101010101" pitchFamily="49" charset="-122"/>
                <a:cs typeface="Times New Roman" panose="02020603050405020304" pitchFamily="18" charset="0"/>
              </a:rPr>
              <a:t> </a:t>
            </a:r>
            <a:r>
              <a:rPr lang="zh-CN" altLang="zh-CN" sz="2000" b="1" kern="100" dirty="0">
                <a:solidFill>
                  <a:srgbClr val="00B050"/>
                </a:solidFill>
                <a:latin typeface="+mn-lt"/>
                <a:ea typeface="黑体" panose="02010609060101010101" pitchFamily="49" charset="-122"/>
                <a:cs typeface="Times New Roman" panose="02020603050405020304" pitchFamily="18" charset="0"/>
              </a:rPr>
              <a:t>指数函数</a:t>
            </a:r>
            <a:r>
              <a:rPr lang="zh-CN" altLang="en-US" sz="2000" kern="100" dirty="0">
                <a:latin typeface="+mn-lt"/>
                <a:ea typeface="黑体" panose="02010609060101010101" pitchFamily="49" charset="-122"/>
                <a:cs typeface="Times New Roman" panose="02020603050405020304" pitchFamily="18" charset="0"/>
              </a:rPr>
              <a:t>（</a:t>
            </a:r>
            <a:r>
              <a:rPr lang="zh-CN" altLang="zh-CN" sz="2000" kern="100" dirty="0">
                <a:latin typeface="+mn-lt"/>
                <a:ea typeface="黑体" panose="02010609060101010101" pitchFamily="49" charset="-122"/>
                <a:cs typeface="Times New Roman" panose="02020603050405020304" pitchFamily="18" charset="0"/>
              </a:rPr>
              <a:t>运行时间随着问题规模</a:t>
            </a:r>
            <a:r>
              <a:rPr lang="en-US" altLang="zh-CN" sz="2000" i="1" kern="100" dirty="0">
                <a:latin typeface="+mn-lt"/>
                <a:ea typeface="黑体" panose="02010609060101010101" pitchFamily="49" charset="-122"/>
                <a:cs typeface="Times New Roman" panose="02020603050405020304" pitchFamily="18" charset="0"/>
              </a:rPr>
              <a:t>n</a:t>
            </a:r>
            <a:r>
              <a:rPr lang="zh-CN" altLang="zh-CN" sz="2000" kern="100" dirty="0">
                <a:latin typeface="+mn-lt"/>
                <a:ea typeface="黑体" panose="02010609060101010101" pitchFamily="49" charset="-122"/>
                <a:cs typeface="Times New Roman" panose="02020603050405020304" pitchFamily="18" charset="0"/>
              </a:rPr>
              <a:t>的增加而爆炸性增长</a:t>
            </a:r>
            <a:r>
              <a:rPr lang="zh-CN" altLang="en-US" sz="2000" kern="100" dirty="0">
                <a:latin typeface="+mn-lt"/>
                <a:ea typeface="黑体" panose="02010609060101010101" pitchFamily="49" charset="-122"/>
                <a:cs typeface="Times New Roman" panose="02020603050405020304" pitchFamily="18" charset="0"/>
              </a:rPr>
              <a:t>，例如</a:t>
            </a:r>
            <a:r>
              <a:rPr lang="en-US" altLang="zh-CN" sz="2000" kern="100" dirty="0">
                <a:latin typeface="+mn-lt"/>
                <a:ea typeface="黑体" panose="02010609060101010101" pitchFamily="49" charset="-122"/>
                <a:cs typeface="Times New Roman" panose="02020603050405020304" pitchFamily="18" charset="0"/>
              </a:rPr>
              <a:t>2</a:t>
            </a:r>
            <a:r>
              <a:rPr lang="en-US" altLang="zh-CN" sz="2000" i="1" kern="100" baseline="30000" dirty="0">
                <a:latin typeface="+mn-lt"/>
                <a:ea typeface="黑体" panose="02010609060101010101" pitchFamily="49" charset="-122"/>
                <a:cs typeface="Times New Roman" panose="02020603050405020304" pitchFamily="18" charset="0"/>
              </a:rPr>
              <a:t>n </a:t>
            </a:r>
            <a:r>
              <a:rPr lang="zh-CN" altLang="en-US" sz="2000" kern="100" dirty="0">
                <a:latin typeface="+mn-lt"/>
                <a:ea typeface="黑体" panose="02010609060101010101" pitchFamily="49" charset="-122"/>
                <a:cs typeface="Times New Roman" panose="02020603050405020304" pitchFamily="18" charset="0"/>
              </a:rPr>
              <a:t>）</a:t>
            </a:r>
            <a:endParaRPr lang="zh-CN" altLang="en-US" sz="2000" dirty="0">
              <a:latin typeface="+mn-lt"/>
              <a:ea typeface="黑体" panose="02010609060101010101" pitchFamily="49" charset="-122"/>
            </a:endParaRPr>
          </a:p>
        </p:txBody>
      </p:sp>
      <p:sp>
        <p:nvSpPr>
          <p:cNvPr id="14" name="矩形 13">
            <a:extLst>
              <a:ext uri="{FF2B5EF4-FFF2-40B4-BE49-F238E27FC236}">
                <a16:creationId xmlns:a16="http://schemas.microsoft.com/office/drawing/2014/main" id="{0E86DAAD-2673-412B-8F2D-75150C960CBA}"/>
              </a:ext>
            </a:extLst>
          </p:cNvPr>
          <p:cNvSpPr/>
          <p:nvPr/>
        </p:nvSpPr>
        <p:spPr>
          <a:xfrm>
            <a:off x="971600" y="5637433"/>
            <a:ext cx="8002414" cy="369332"/>
          </a:xfrm>
          <a:prstGeom prst="rect">
            <a:avLst/>
          </a:prstGeom>
          <a:solidFill>
            <a:schemeClr val="accent4">
              <a:lumMod val="10000"/>
              <a:lumOff val="90000"/>
            </a:schemeClr>
          </a:solidFill>
        </p:spPr>
        <p:txBody>
          <a:bodyPr wrap="square">
            <a:spAutoFit/>
          </a:bodyPr>
          <a:lstStyle/>
          <a:p>
            <a:r>
              <a:rPr lang="en-US" altLang="zh-CN" sz="1800" kern="100" dirty="0">
                <a:latin typeface="+mn-lt"/>
                <a:ea typeface="黑体" panose="02010609060101010101" pitchFamily="49" charset="-122"/>
                <a:cs typeface="Times New Roman" panose="02020603050405020304" pitchFamily="18" charset="0"/>
              </a:rPr>
              <a:t>- </a:t>
            </a:r>
            <a:r>
              <a:rPr lang="en-US" altLang="zh-CN" sz="1800" kern="100" dirty="0" err="1">
                <a:latin typeface="+mn-lt"/>
                <a:ea typeface="黑体" panose="02010609060101010101" pitchFamily="49" charset="-122"/>
                <a:cs typeface="Times New Roman" panose="02020603050405020304" pitchFamily="18" charset="0"/>
              </a:rPr>
              <a:t>log</a:t>
            </a:r>
            <a:r>
              <a:rPr lang="en-US" altLang="zh-CN" sz="1800" i="1" kern="100" dirty="0" err="1">
                <a:latin typeface="+mn-lt"/>
                <a:ea typeface="黑体" panose="02010609060101010101" pitchFamily="49" charset="-122"/>
                <a:cs typeface="Times New Roman" panose="02020603050405020304" pitchFamily="18" charset="0"/>
              </a:rPr>
              <a:t>n</a:t>
            </a:r>
            <a:r>
              <a:rPr lang="zh-CN"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zh-CN"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baseline="30000" dirty="0">
                <a:latin typeface="+mn-lt"/>
                <a:ea typeface="黑体" panose="02010609060101010101" pitchFamily="49" charset="-122"/>
                <a:cs typeface="Times New Roman" panose="02020603050405020304" pitchFamily="18" charset="0"/>
              </a:rPr>
              <a:t>2</a:t>
            </a:r>
            <a:r>
              <a:rPr lang="zh-CN" altLang="zh-CN" sz="1800" kern="100" dirty="0">
                <a:latin typeface="+mn-lt"/>
                <a:ea typeface="黑体" panose="02010609060101010101" pitchFamily="49" charset="-122"/>
                <a:cs typeface="Times New Roman" panose="02020603050405020304" pitchFamily="18" charset="0"/>
              </a:rPr>
              <a:t>和</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baseline="30000" dirty="0">
                <a:latin typeface="+mn-lt"/>
                <a:ea typeface="黑体" panose="02010609060101010101" pitchFamily="49" charset="-122"/>
                <a:cs typeface="Times New Roman" panose="02020603050405020304" pitchFamily="18" charset="0"/>
              </a:rPr>
              <a:t>3</a:t>
            </a:r>
            <a:r>
              <a:rPr lang="zh-CN" altLang="zh-CN" sz="1800" kern="100" dirty="0">
                <a:latin typeface="+mn-lt"/>
                <a:ea typeface="黑体" panose="02010609060101010101" pitchFamily="49" charset="-122"/>
                <a:cs typeface="Times New Roman" panose="02020603050405020304" pitchFamily="18" charset="0"/>
              </a:rPr>
              <a:t>，分别称为对数函数、线性函数、平方函数和立方函数</a:t>
            </a:r>
            <a:endParaRPr lang="zh-CN" altLang="en-US" sz="1800" dirty="0">
              <a:latin typeface="+mn-lt"/>
              <a:ea typeface="黑体" panose="02010609060101010101" pitchFamily="49" charset="-122"/>
            </a:endParaRPr>
          </a:p>
        </p:txBody>
      </p:sp>
      <p:sp>
        <p:nvSpPr>
          <p:cNvPr id="16" name="矩形 15">
            <a:extLst>
              <a:ext uri="{FF2B5EF4-FFF2-40B4-BE49-F238E27FC236}">
                <a16:creationId xmlns:a16="http://schemas.microsoft.com/office/drawing/2014/main" id="{1C14B912-CFA1-446A-9FEF-B71A1526AF01}"/>
              </a:ext>
            </a:extLst>
          </p:cNvPr>
          <p:cNvSpPr/>
          <p:nvPr/>
        </p:nvSpPr>
        <p:spPr>
          <a:xfrm>
            <a:off x="971600" y="6049487"/>
            <a:ext cx="7992888" cy="369332"/>
          </a:xfrm>
          <a:prstGeom prst="rect">
            <a:avLst/>
          </a:prstGeom>
          <a:solidFill>
            <a:schemeClr val="accent4">
              <a:lumMod val="10000"/>
              <a:lumOff val="90000"/>
            </a:schemeClr>
          </a:solidFill>
        </p:spPr>
        <p:txBody>
          <a:bodyPr wrap="square">
            <a:spAutoFit/>
          </a:bodyPr>
          <a:lstStyle/>
          <a:p>
            <a:r>
              <a:rPr lang="en-US" altLang="zh-CN" sz="1800" i="1" kern="100" dirty="0">
                <a:latin typeface="+mn-lt"/>
                <a:ea typeface="黑体" panose="02010609060101010101" pitchFamily="49" charset="-122"/>
                <a:cs typeface="Times New Roman" panose="02020603050405020304" pitchFamily="18" charset="0"/>
              </a:rPr>
              <a:t>- </a:t>
            </a:r>
            <a:r>
              <a:rPr lang="en-US" altLang="zh-CN" sz="1800" i="1" kern="100" dirty="0" err="1">
                <a:latin typeface="+mn-lt"/>
                <a:ea typeface="黑体" panose="02010609060101010101" pitchFamily="49" charset="-122"/>
                <a:cs typeface="Times New Roman" panose="02020603050405020304" pitchFamily="18" charset="0"/>
              </a:rPr>
              <a:t>n</a:t>
            </a:r>
            <a:r>
              <a:rPr lang="en-US" altLang="zh-CN" sz="1800" i="1" kern="100" baseline="30000" dirty="0" err="1">
                <a:latin typeface="+mn-lt"/>
                <a:ea typeface="黑体" panose="02010609060101010101" pitchFamily="49" charset="-122"/>
                <a:cs typeface="Times New Roman" panose="02020603050405020304" pitchFamily="18" charset="0"/>
              </a:rPr>
              <a:t>c</a:t>
            </a:r>
            <a:r>
              <a:rPr lang="zh-CN" altLang="zh-CN" sz="1800" kern="100" dirty="0">
                <a:latin typeface="+mn-lt"/>
                <a:ea typeface="黑体" panose="02010609060101010101" pitchFamily="49" charset="-122"/>
                <a:cs typeface="Times New Roman" panose="02020603050405020304" pitchFamily="18" charset="0"/>
              </a:rPr>
              <a:t>和</a:t>
            </a:r>
            <a:r>
              <a:rPr lang="en-US" altLang="zh-CN" sz="1800" i="1" kern="100" dirty="0" err="1">
                <a:latin typeface="+mn-lt"/>
                <a:ea typeface="黑体" panose="02010609060101010101" pitchFamily="49" charset="-122"/>
                <a:cs typeface="Times New Roman" panose="02020603050405020304" pitchFamily="18" charset="0"/>
              </a:rPr>
              <a:t>n</a:t>
            </a:r>
            <a:r>
              <a:rPr lang="en-US" altLang="zh-CN" sz="1800" i="1" kern="100" baseline="30000" dirty="0" err="1">
                <a:latin typeface="+mn-lt"/>
                <a:ea typeface="黑体" panose="02010609060101010101" pitchFamily="49" charset="-122"/>
                <a:cs typeface="Times New Roman" panose="02020603050405020304" pitchFamily="18" charset="0"/>
              </a:rPr>
              <a:t>c</a:t>
            </a:r>
            <a:r>
              <a:rPr lang="en-US" altLang="zh-CN" sz="1800" kern="100" dirty="0" err="1">
                <a:latin typeface="+mn-lt"/>
                <a:ea typeface="黑体" panose="02010609060101010101" pitchFamily="49" charset="-122"/>
                <a:cs typeface="Times New Roman" panose="02020603050405020304" pitchFamily="18" charset="0"/>
              </a:rPr>
              <a:t>log</a:t>
            </a:r>
            <a:r>
              <a:rPr lang="en-US" altLang="zh-CN" sz="1800" i="1" kern="100" dirty="0" err="1">
                <a:latin typeface="+mn-lt"/>
                <a:ea typeface="黑体" panose="02010609060101010101" pitchFamily="49" charset="-122"/>
                <a:cs typeface="Times New Roman" panose="02020603050405020304" pitchFamily="18" charset="0"/>
              </a:rPr>
              <a:t>n</a:t>
            </a:r>
            <a:r>
              <a:rPr lang="zh-CN" altLang="zh-CN" sz="1800" kern="100" dirty="0">
                <a:latin typeface="+mn-lt"/>
                <a:ea typeface="黑体" panose="02010609060101010101" pitchFamily="49" charset="-122"/>
                <a:cs typeface="Times New Roman" panose="02020603050405020304" pitchFamily="18" charset="0"/>
              </a:rPr>
              <a:t>（</a:t>
            </a:r>
            <a:r>
              <a:rPr lang="en-US" altLang="zh-CN" sz="1800" kern="100" dirty="0">
                <a:latin typeface="+mn-lt"/>
                <a:ea typeface="黑体" panose="02010609060101010101" pitchFamily="49" charset="-122"/>
                <a:cs typeface="Times New Roman" panose="02020603050405020304" pitchFamily="18" charset="0"/>
              </a:rPr>
              <a:t>0&lt;</a:t>
            </a:r>
            <a:r>
              <a:rPr lang="en-US" altLang="zh-CN" sz="1800" i="1" kern="100" dirty="0">
                <a:latin typeface="+mn-lt"/>
                <a:ea typeface="黑体" panose="02010609060101010101" pitchFamily="49" charset="-122"/>
                <a:cs typeface="Times New Roman" panose="02020603050405020304" pitchFamily="18" charset="0"/>
              </a:rPr>
              <a:t>c</a:t>
            </a:r>
            <a:r>
              <a:rPr lang="en-US" altLang="zh-CN" sz="1800" kern="100" dirty="0">
                <a:latin typeface="+mn-lt"/>
                <a:ea typeface="黑体" panose="02010609060101010101" pitchFamily="49" charset="-122"/>
                <a:cs typeface="Times New Roman" panose="02020603050405020304" pitchFamily="18" charset="0"/>
              </a:rPr>
              <a:t>&lt;1</a:t>
            </a:r>
            <a:r>
              <a:rPr lang="zh-CN" altLang="zh-CN" sz="1800" kern="100" dirty="0">
                <a:latin typeface="+mn-lt"/>
                <a:ea typeface="黑体" panose="02010609060101010101" pitchFamily="49" charset="-122"/>
                <a:cs typeface="Times New Roman" panose="02020603050405020304" pitchFamily="18" charset="0"/>
              </a:rPr>
              <a:t>）称为次线性函数，</a:t>
            </a:r>
            <a:r>
              <a:rPr lang="en-US" altLang="zh-CN" sz="1800" i="1" kern="100" dirty="0" err="1">
                <a:latin typeface="+mn-lt"/>
                <a:ea typeface="黑体" panose="02010609060101010101" pitchFamily="49" charset="-122"/>
                <a:cs typeface="Times New Roman" panose="02020603050405020304" pitchFamily="18" charset="0"/>
              </a:rPr>
              <a:t>n</a:t>
            </a:r>
            <a:r>
              <a:rPr lang="en-US" altLang="zh-CN" sz="1800" kern="100" dirty="0" err="1">
                <a:latin typeface="+mn-lt"/>
                <a:ea typeface="黑体" panose="02010609060101010101" pitchFamily="49" charset="-122"/>
                <a:cs typeface="Times New Roman" panose="02020603050405020304" pitchFamily="18" charset="0"/>
              </a:rPr>
              <a:t>log</a:t>
            </a:r>
            <a:r>
              <a:rPr lang="en-US" altLang="zh-CN" sz="1800" i="1" kern="100" dirty="0" err="1">
                <a:latin typeface="+mn-lt"/>
                <a:ea typeface="黑体" panose="02010609060101010101" pitchFamily="49" charset="-122"/>
                <a:cs typeface="Times New Roman" panose="02020603050405020304" pitchFamily="18" charset="0"/>
              </a:rPr>
              <a:t>n</a:t>
            </a:r>
            <a:r>
              <a:rPr lang="zh-CN" altLang="zh-CN" sz="1800" kern="100" dirty="0">
                <a:latin typeface="+mn-lt"/>
                <a:ea typeface="黑体" panose="02010609060101010101" pitchFamily="49" charset="-122"/>
                <a:cs typeface="Times New Roman" panose="02020603050405020304" pitchFamily="18" charset="0"/>
              </a:rPr>
              <a:t>和</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baseline="30000" dirty="0">
                <a:latin typeface="+mn-lt"/>
                <a:ea typeface="黑体" panose="02010609060101010101" pitchFamily="49" charset="-122"/>
                <a:cs typeface="Times New Roman" panose="02020603050405020304" pitchFamily="18" charset="0"/>
              </a:rPr>
              <a:t>1.5</a:t>
            </a:r>
            <a:r>
              <a:rPr lang="zh-CN" altLang="zh-CN" sz="1800" kern="100" dirty="0">
                <a:latin typeface="+mn-lt"/>
                <a:ea typeface="黑体" panose="02010609060101010101" pitchFamily="49" charset="-122"/>
                <a:cs typeface="Times New Roman" panose="02020603050405020304" pitchFamily="18" charset="0"/>
              </a:rPr>
              <a:t>称为次平方函数</a:t>
            </a:r>
            <a:endParaRPr lang="zh-CN" altLang="en-US" sz="1800" dirty="0">
              <a:latin typeface="+mn-lt"/>
              <a:ea typeface="黑体" panose="02010609060101010101" pitchFamily="49"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5" name="Rectangle 2"/>
          <p:cNvSpPr>
            <a:spLocks noGrp="1" noChangeArrowheads="1"/>
          </p:cNvSpPr>
          <p:nvPr>
            <p:ph type="title"/>
          </p:nvPr>
        </p:nvSpPr>
        <p:spPr/>
        <p:txBody>
          <a:bodyPr/>
          <a:lstStyle/>
          <a:p>
            <a:pPr eaLnBrk="1" hangingPunct="1"/>
            <a:r>
              <a:rPr lang="zh-CN" altLang="en-US" dirty="0">
                <a:ea typeface="黑体" panose="02010609060101010101" pitchFamily="49" charset="-122"/>
              </a:rPr>
              <a:t>算法效率分析 </a:t>
            </a:r>
            <a:r>
              <a:rPr lang="en-US" altLang="zh-CN" dirty="0">
                <a:ea typeface="黑体" panose="02010609060101010101" pitchFamily="49" charset="-122"/>
              </a:rPr>
              <a:t>(5)</a:t>
            </a:r>
            <a:endParaRPr lang="en-US" altLang="zh-CN" b="1" dirty="0"/>
          </a:p>
        </p:txBody>
      </p:sp>
      <p:sp>
        <p:nvSpPr>
          <p:cNvPr id="56326" name="Rectangle 3"/>
          <p:cNvSpPr>
            <a:spLocks noGrp="1" noChangeArrowheads="1"/>
          </p:cNvSpPr>
          <p:nvPr>
            <p:ph type="body" idx="1"/>
          </p:nvPr>
        </p:nvSpPr>
        <p:spPr>
          <a:xfrm>
            <a:off x="683568" y="2139850"/>
            <a:ext cx="8352928" cy="3881438"/>
          </a:xfrm>
        </p:spPr>
        <p:txBody>
          <a:bodyPr/>
          <a:lstStyle/>
          <a:p>
            <a:pPr eaLnBrk="1" hangingPunct="1">
              <a:spcBef>
                <a:spcPts val="0"/>
              </a:spcBef>
              <a:spcAft>
                <a:spcPts val="600"/>
              </a:spcAft>
            </a:pPr>
            <a:r>
              <a:rPr lang="zh-CN" altLang="en-US" sz="2200" b="1" dirty="0">
                <a:solidFill>
                  <a:srgbClr val="0000CC"/>
                </a:solidFill>
                <a:ea typeface="黑体" panose="02010609060101010101" pitchFamily="49" charset="-122"/>
              </a:rPr>
              <a:t>渐进时间的符号</a:t>
            </a:r>
            <a:endParaRPr lang="en-US" altLang="zh-CN" sz="2200" b="1" dirty="0">
              <a:solidFill>
                <a:srgbClr val="0000CC"/>
              </a:solidFill>
              <a:ea typeface="黑体" panose="02010609060101010101" pitchFamily="49" charset="-122"/>
            </a:endParaRPr>
          </a:p>
          <a:p>
            <a:pPr marL="0" indent="0" eaLnBrk="1" hangingPunct="1">
              <a:buNone/>
            </a:pPr>
            <a:r>
              <a:rPr lang="en-US" altLang="zh-CN" sz="2000" b="1" dirty="0">
                <a:solidFill>
                  <a:srgbClr val="0000CC"/>
                </a:solidFill>
                <a:ea typeface="黑体" panose="02010609060101010101" pitchFamily="49" charset="-122"/>
              </a:rPr>
              <a:t> (1)</a:t>
            </a:r>
            <a:r>
              <a:rPr lang="zh-CN" altLang="en-US" sz="2000" b="1" dirty="0">
                <a:solidFill>
                  <a:srgbClr val="0000CC"/>
                </a:solidFill>
                <a:ea typeface="黑体" panose="02010609060101010101" pitchFamily="49" charset="-122"/>
              </a:rPr>
              <a:t> </a:t>
            </a:r>
            <a:r>
              <a:rPr lang="en-US" altLang="zh-CN" sz="2000" b="1" kern="100" dirty="0">
                <a:solidFill>
                  <a:srgbClr val="0000CC"/>
                </a:solidFill>
                <a:ea typeface="黑体" panose="02010609060101010101" pitchFamily="49" charset="-122"/>
                <a:cs typeface="Times New Roman" panose="02020603050405020304" pitchFamily="18" charset="0"/>
                <a:sym typeface="Symbol" panose="05050102010706020507" pitchFamily="18" charset="2"/>
              </a:rPr>
              <a:t></a:t>
            </a:r>
            <a:r>
              <a:rPr lang="en-US" altLang="zh-CN" sz="2000" b="1" i="1" kern="100" dirty="0">
                <a:solidFill>
                  <a:srgbClr val="0000CC"/>
                </a:solidFill>
                <a:ea typeface="黑体" panose="02010609060101010101" pitchFamily="49" charset="-122"/>
                <a:cs typeface="Times New Roman" panose="02020603050405020304" pitchFamily="18" charset="0"/>
                <a:sym typeface="Symbol" panose="05050102010706020507" pitchFamily="18" charset="2"/>
              </a:rPr>
              <a:t> </a:t>
            </a:r>
            <a:r>
              <a:rPr lang="zh-CN" altLang="en-US" sz="2000" b="1" kern="100" dirty="0">
                <a:solidFill>
                  <a:srgbClr val="0000CC"/>
                </a:solidFill>
                <a:ea typeface="黑体" panose="02010609060101010101" pitchFamily="49" charset="-122"/>
                <a:cs typeface="Times New Roman" panose="02020603050405020304" pitchFamily="18" charset="0"/>
                <a:sym typeface="Symbol" panose="05050102010706020507" pitchFamily="18" charset="2"/>
              </a:rPr>
              <a:t>符号（</a:t>
            </a:r>
            <a:r>
              <a:rPr lang="en-US" altLang="zh-CN" sz="2000" b="1" dirty="0">
                <a:solidFill>
                  <a:srgbClr val="0000CC"/>
                </a:solidFill>
                <a:ea typeface="黑体" panose="02010609060101010101" pitchFamily="49" charset="-122"/>
              </a:rPr>
              <a:t>Big Omega</a:t>
            </a:r>
            <a:r>
              <a:rPr lang="zh-CN" altLang="en-US" sz="2000" b="1" dirty="0">
                <a:solidFill>
                  <a:srgbClr val="0000CC"/>
                </a:solidFill>
                <a:ea typeface="黑体" panose="02010609060101010101" pitchFamily="49" charset="-122"/>
              </a:rPr>
              <a:t>）</a:t>
            </a:r>
            <a:endParaRPr lang="en-US" altLang="zh-CN" sz="2000" b="1" dirty="0">
              <a:solidFill>
                <a:srgbClr val="0000CC"/>
              </a:solidFill>
              <a:ea typeface="黑体" panose="02010609060101010101" pitchFamily="49" charset="-122"/>
            </a:endParaRPr>
          </a:p>
          <a:p>
            <a:pPr eaLnBrk="1" hangingPunct="1">
              <a:buNone/>
            </a:pPr>
            <a:r>
              <a:rPr lang="en-US" altLang="zh-CN" sz="2000" dirty="0">
                <a:ea typeface="黑体" panose="02010609060101010101" pitchFamily="49" charset="-122"/>
              </a:rPr>
              <a:t>  - </a:t>
            </a:r>
            <a:r>
              <a:rPr lang="en-US" altLang="zh-CN" sz="2000" kern="100" dirty="0">
                <a:ea typeface="黑体" panose="02010609060101010101" pitchFamily="49" charset="-122"/>
                <a:cs typeface="Times New Roman" panose="02020603050405020304" pitchFamily="18" charset="0"/>
                <a:sym typeface="Symbol" panose="05050102010706020507" pitchFamily="18" charset="2"/>
              </a:rPr>
              <a:t></a:t>
            </a:r>
            <a:r>
              <a:rPr lang="en-US" altLang="zh-CN" sz="2000" i="1" kern="100" dirty="0">
                <a:ea typeface="黑体" panose="02010609060101010101" pitchFamily="49" charset="-122"/>
                <a:cs typeface="Times New Roman" panose="02020603050405020304" pitchFamily="18" charset="0"/>
                <a:sym typeface="Symbol" panose="05050102010706020507" pitchFamily="18" charset="2"/>
              </a:rPr>
              <a:t> </a:t>
            </a:r>
            <a:r>
              <a:rPr lang="en-US" altLang="zh-CN" sz="2000" dirty="0">
                <a:ea typeface="黑体" panose="02010609060101010101" pitchFamily="49" charset="-122"/>
              </a:rPr>
              <a:t>(</a:t>
            </a:r>
            <a:r>
              <a:rPr lang="en-US" altLang="zh-CN" sz="2000" i="1" dirty="0">
                <a:ea typeface="黑体" panose="02010609060101010101" pitchFamily="49" charset="-122"/>
              </a:rPr>
              <a:t>f</a:t>
            </a:r>
            <a:r>
              <a:rPr lang="en-US" altLang="zh-CN" sz="2000" dirty="0">
                <a:ea typeface="黑体" panose="02010609060101010101" pitchFamily="49" charset="-122"/>
              </a:rPr>
              <a:t>)</a:t>
            </a:r>
            <a:r>
              <a:rPr lang="zh-CN" altLang="en-US" sz="2000" dirty="0">
                <a:ea typeface="黑体" panose="02010609060101010101" pitchFamily="49" charset="-122"/>
              </a:rPr>
              <a:t>：增长至少与</a:t>
            </a:r>
            <a:r>
              <a:rPr lang="en-US" altLang="zh-CN" sz="2000" i="1" dirty="0">
                <a:ea typeface="黑体" panose="02010609060101010101" pitchFamily="49" charset="-122"/>
              </a:rPr>
              <a:t>f</a:t>
            </a:r>
            <a:r>
              <a:rPr lang="zh-CN" altLang="en-US" sz="2000" dirty="0">
                <a:ea typeface="黑体" panose="02010609060101010101" pitchFamily="49" charset="-122"/>
              </a:rPr>
              <a:t>一样快的函数（</a:t>
            </a:r>
            <a:r>
              <a:rPr lang="zh-CN" altLang="en-US" sz="2000" b="1" dirty="0">
                <a:solidFill>
                  <a:srgbClr val="FF0000"/>
                </a:solidFill>
                <a:ea typeface="黑体" panose="02010609060101010101" pitchFamily="49" charset="-122"/>
              </a:rPr>
              <a:t>增长不比</a:t>
            </a:r>
            <a:r>
              <a:rPr lang="en-US" altLang="zh-CN" sz="2000" b="1" i="1" dirty="0">
                <a:solidFill>
                  <a:srgbClr val="FF0000"/>
                </a:solidFill>
                <a:ea typeface="黑体" panose="02010609060101010101" pitchFamily="49" charset="-122"/>
              </a:rPr>
              <a:t>f</a:t>
            </a:r>
            <a:r>
              <a:rPr lang="zh-CN" altLang="en-US" sz="2000" b="1" dirty="0">
                <a:solidFill>
                  <a:srgbClr val="FF0000"/>
                </a:solidFill>
                <a:ea typeface="黑体" panose="02010609060101010101" pitchFamily="49" charset="-122"/>
              </a:rPr>
              <a:t>慢，效率不比</a:t>
            </a:r>
            <a:r>
              <a:rPr lang="en-US" altLang="zh-CN" sz="2000" b="1" i="1" dirty="0">
                <a:solidFill>
                  <a:srgbClr val="FF0000"/>
                </a:solidFill>
                <a:ea typeface="黑体" panose="02010609060101010101" pitchFamily="49" charset="-122"/>
              </a:rPr>
              <a:t>f</a:t>
            </a:r>
            <a:r>
              <a:rPr lang="zh-CN" altLang="en-US" sz="2000" b="1" dirty="0">
                <a:solidFill>
                  <a:srgbClr val="FF0000"/>
                </a:solidFill>
                <a:ea typeface="黑体" panose="02010609060101010101" pitchFamily="49" charset="-122"/>
              </a:rPr>
              <a:t>对应算法高</a:t>
            </a:r>
            <a:r>
              <a:rPr lang="zh-CN" altLang="en-US" sz="2000" dirty="0">
                <a:ea typeface="黑体" panose="02010609060101010101" pitchFamily="49" charset="-122"/>
              </a:rPr>
              <a:t>）</a:t>
            </a:r>
            <a:r>
              <a:rPr lang="en-US" altLang="zh-CN" sz="2000" dirty="0">
                <a:ea typeface="黑体" panose="02010609060101010101" pitchFamily="49" charset="-122"/>
              </a:rPr>
              <a:t> </a:t>
            </a:r>
          </a:p>
          <a:p>
            <a:pPr eaLnBrk="1" hangingPunct="1">
              <a:buNone/>
            </a:pPr>
            <a:endParaRPr lang="en-US" altLang="zh-CN" sz="2000" dirty="0">
              <a:ea typeface="黑体" panose="02010609060101010101" pitchFamily="49" charset="-122"/>
            </a:endParaRPr>
          </a:p>
          <a:p>
            <a:pPr eaLnBrk="1" hangingPunct="1">
              <a:buNone/>
            </a:pPr>
            <a:endParaRPr lang="en-US" altLang="zh-CN" sz="2000" dirty="0">
              <a:ea typeface="黑体" panose="02010609060101010101" pitchFamily="49" charset="-122"/>
            </a:endParaRPr>
          </a:p>
        </p:txBody>
      </p:sp>
      <p:sp>
        <p:nvSpPr>
          <p:cNvPr id="9" name="矩形 8">
            <a:extLst>
              <a:ext uri="{FF2B5EF4-FFF2-40B4-BE49-F238E27FC236}">
                <a16:creationId xmlns:a16="http://schemas.microsoft.com/office/drawing/2014/main" id="{A6AFEA7E-C33C-40C0-9DD3-B0866E005E4C}"/>
              </a:ext>
            </a:extLst>
          </p:cNvPr>
          <p:cNvSpPr/>
          <p:nvPr/>
        </p:nvSpPr>
        <p:spPr>
          <a:xfrm>
            <a:off x="827584" y="4532726"/>
            <a:ext cx="3411511" cy="400110"/>
          </a:xfrm>
          <a:prstGeom prst="rect">
            <a:avLst/>
          </a:prstGeom>
        </p:spPr>
        <p:txBody>
          <a:bodyPr wrap="none">
            <a:spAutoFit/>
          </a:bodyPr>
          <a:lstStyle/>
          <a:p>
            <a:r>
              <a:rPr lang="en-US" altLang="zh-CN" sz="2000" kern="100" dirty="0">
                <a:latin typeface="+mn-lt"/>
                <a:ea typeface="黑体" panose="02010609060101010101" pitchFamily="49" charset="-122"/>
                <a:cs typeface="Times New Roman" panose="02020603050405020304" pitchFamily="18" charset="0"/>
              </a:rPr>
              <a:t>- </a:t>
            </a:r>
            <a:r>
              <a:rPr lang="zh-CN" altLang="zh-CN" sz="2000" kern="100" dirty="0">
                <a:latin typeface="+mn-lt"/>
                <a:ea typeface="黑体" panose="02010609060101010101" pitchFamily="49" charset="-122"/>
                <a:cs typeface="Times New Roman" panose="02020603050405020304" pitchFamily="18" charset="0"/>
              </a:rPr>
              <a:t>描述了一个运行时间的下界</a:t>
            </a:r>
            <a:endParaRPr lang="zh-CN" altLang="en-US" sz="2000" dirty="0">
              <a:latin typeface="+mn-lt"/>
              <a:ea typeface="黑体" panose="02010609060101010101" pitchFamily="49" charset="-122"/>
            </a:endParaRPr>
          </a:p>
        </p:txBody>
      </p:sp>
      <p:sp>
        <p:nvSpPr>
          <p:cNvPr id="11" name="矩形 10">
            <a:extLst>
              <a:ext uri="{FF2B5EF4-FFF2-40B4-BE49-F238E27FC236}">
                <a16:creationId xmlns:a16="http://schemas.microsoft.com/office/drawing/2014/main" id="{681AF401-B0EE-4072-B07B-E64C024F37B0}"/>
              </a:ext>
            </a:extLst>
          </p:cNvPr>
          <p:cNvSpPr/>
          <p:nvPr/>
        </p:nvSpPr>
        <p:spPr>
          <a:xfrm>
            <a:off x="1043608" y="3416942"/>
            <a:ext cx="7992888" cy="1060547"/>
          </a:xfrm>
          <a:prstGeom prst="rect">
            <a:avLst/>
          </a:prstGeom>
          <a:solidFill>
            <a:schemeClr val="accent5"/>
          </a:solidFill>
        </p:spPr>
        <p:txBody>
          <a:bodyPr wrap="square">
            <a:spAutoFit/>
          </a:bodyPr>
          <a:lstStyle/>
          <a:p>
            <a:pPr algn="just">
              <a:lnSpc>
                <a:spcPts val="2600"/>
              </a:lnSpc>
              <a:spcAft>
                <a:spcPts val="0"/>
              </a:spcAft>
            </a:pPr>
            <a:r>
              <a:rPr lang="zh-CN" altLang="zh-CN" sz="1800" kern="100" dirty="0">
                <a:latin typeface="+mn-lt"/>
                <a:ea typeface="黑体" panose="02010609060101010101" pitchFamily="49" charset="-122"/>
                <a:cs typeface="Times New Roman" panose="02020603050405020304" pitchFamily="18" charset="0"/>
              </a:rPr>
              <a:t>令</a:t>
            </a:r>
            <a:r>
              <a:rPr lang="en-US" altLang="zh-CN" sz="1800" i="1" kern="100" dirty="0">
                <a:latin typeface="+mn-lt"/>
                <a:ea typeface="黑体" panose="02010609060101010101" pitchFamily="49" charset="-122"/>
                <a:cs typeface="Times New Roman" panose="02020603050405020304" pitchFamily="18" charset="0"/>
              </a:rPr>
              <a:t>f</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zh-CN" altLang="zh-CN" sz="1800" kern="100" dirty="0">
                <a:latin typeface="+mn-lt"/>
                <a:ea typeface="黑体" panose="02010609060101010101" pitchFamily="49" charset="-122"/>
                <a:cs typeface="Times New Roman" panose="02020603050405020304" pitchFamily="18" charset="0"/>
              </a:rPr>
              <a:t>和</a:t>
            </a:r>
            <a:r>
              <a:rPr lang="en-US" altLang="zh-CN" sz="1800" i="1" kern="100" dirty="0">
                <a:latin typeface="+mn-lt"/>
                <a:ea typeface="黑体" panose="02010609060101010101" pitchFamily="49" charset="-122"/>
                <a:cs typeface="Times New Roman" panose="02020603050405020304" pitchFamily="18" charset="0"/>
              </a:rPr>
              <a:t>g</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zh-CN" altLang="zh-CN" sz="1800" kern="100" dirty="0">
                <a:latin typeface="+mn-lt"/>
                <a:ea typeface="黑体" panose="02010609060101010101" pitchFamily="49" charset="-122"/>
                <a:cs typeface="Times New Roman" panose="02020603050405020304" pitchFamily="18" charset="0"/>
              </a:rPr>
              <a:t>是从自然数集到非负实数集的两个函数，若存在一个自然数</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baseline="-25000" dirty="0">
                <a:latin typeface="+mn-lt"/>
                <a:ea typeface="黑体" panose="02010609060101010101" pitchFamily="49" charset="-122"/>
                <a:cs typeface="Times New Roman" panose="02020603050405020304" pitchFamily="18" charset="0"/>
              </a:rPr>
              <a:t>0</a:t>
            </a:r>
            <a:r>
              <a:rPr lang="zh-CN" altLang="zh-CN" sz="1800" kern="100" dirty="0">
                <a:latin typeface="+mn-lt"/>
                <a:ea typeface="黑体" panose="02010609060101010101" pitchFamily="49" charset="-122"/>
                <a:cs typeface="Times New Roman" panose="02020603050405020304" pitchFamily="18" charset="0"/>
              </a:rPr>
              <a:t>和一个正常数</a:t>
            </a:r>
            <a:r>
              <a:rPr lang="en-US" altLang="zh-CN" sz="1800" i="1" kern="100" dirty="0">
                <a:latin typeface="+mn-lt"/>
                <a:ea typeface="黑体" panose="02010609060101010101" pitchFamily="49" charset="-122"/>
                <a:cs typeface="Times New Roman" panose="02020603050405020304" pitchFamily="18" charset="0"/>
              </a:rPr>
              <a:t>c</a:t>
            </a:r>
            <a:r>
              <a:rPr lang="zh-CN" altLang="zh-CN" sz="1800" kern="100" dirty="0">
                <a:latin typeface="+mn-lt"/>
                <a:ea typeface="黑体" panose="02010609060101010101" pitchFamily="49" charset="-122"/>
                <a:cs typeface="Times New Roman" panose="02020603050405020304" pitchFamily="18" charset="0"/>
              </a:rPr>
              <a:t>，使得对所有的</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baseline="-25000" dirty="0">
                <a:latin typeface="+mn-lt"/>
                <a:ea typeface="黑体" panose="02010609060101010101" pitchFamily="49" charset="-122"/>
                <a:cs typeface="Times New Roman" panose="02020603050405020304" pitchFamily="18" charset="0"/>
              </a:rPr>
              <a:t>0</a:t>
            </a:r>
            <a:r>
              <a:rPr lang="zh-CN"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f</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en-US" altLang="zh-CN" sz="1800" kern="100" dirty="0">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1800" i="1" kern="100" dirty="0">
                <a:latin typeface="+mn-lt"/>
                <a:ea typeface="黑体" panose="02010609060101010101" pitchFamily="49" charset="-122"/>
                <a:cs typeface="Times New Roman" panose="02020603050405020304" pitchFamily="18" charset="0"/>
              </a:rPr>
              <a:t>cg</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zh-CN" altLang="en-US" sz="1800" kern="100" dirty="0">
                <a:latin typeface="+mn-lt"/>
                <a:ea typeface="黑体" panose="02010609060101010101" pitchFamily="49" charset="-122"/>
                <a:cs typeface="Times New Roman" panose="02020603050405020304" pitchFamily="18" charset="0"/>
              </a:rPr>
              <a:t>，</a:t>
            </a:r>
            <a:r>
              <a:rPr lang="zh-CN" altLang="zh-CN" sz="1800" kern="100" dirty="0">
                <a:latin typeface="+mn-lt"/>
                <a:ea typeface="黑体" panose="02010609060101010101" pitchFamily="49" charset="-122"/>
                <a:cs typeface="Times New Roman" panose="02020603050405020304" pitchFamily="18" charset="0"/>
              </a:rPr>
              <a:t>则称</a:t>
            </a:r>
            <a:r>
              <a:rPr lang="en-US" altLang="zh-CN" sz="1800" i="1" kern="100" dirty="0">
                <a:latin typeface="+mn-lt"/>
                <a:ea typeface="黑体" panose="02010609060101010101" pitchFamily="49" charset="-122"/>
              </a:rPr>
              <a:t>f</a:t>
            </a:r>
            <a:r>
              <a:rPr lang="en-US" altLang="zh-CN" sz="1800" kern="100" dirty="0">
                <a:latin typeface="+mn-lt"/>
                <a:ea typeface="黑体" panose="02010609060101010101" pitchFamily="49" charset="-122"/>
              </a:rPr>
              <a:t>(</a:t>
            </a:r>
            <a:r>
              <a:rPr lang="en-US" altLang="zh-CN" sz="1800" i="1" kern="100" dirty="0">
                <a:latin typeface="+mn-lt"/>
                <a:ea typeface="黑体" panose="02010609060101010101" pitchFamily="49" charset="-122"/>
              </a:rPr>
              <a:t>n</a:t>
            </a:r>
            <a:r>
              <a:rPr lang="en-US" altLang="zh-CN" sz="1800" kern="100" dirty="0">
                <a:latin typeface="+mn-lt"/>
                <a:ea typeface="黑体" panose="02010609060101010101" pitchFamily="49" charset="-122"/>
              </a:rPr>
              <a:t>)</a:t>
            </a:r>
            <a:r>
              <a:rPr lang="zh-CN" altLang="zh-CN" sz="1800" kern="100" dirty="0">
                <a:latin typeface="+mn-lt"/>
                <a:ea typeface="黑体" panose="02010609060101010101" pitchFamily="49" charset="-122"/>
                <a:cs typeface="Times New Roman" panose="02020603050405020304" pitchFamily="18" charset="0"/>
              </a:rPr>
              <a:t>为</a:t>
            </a:r>
            <a:r>
              <a:rPr lang="en-US" altLang="zh-CN" sz="1800" kern="100" dirty="0">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1800" kern="100" dirty="0">
                <a:latin typeface="+mn-lt"/>
                <a:ea typeface="黑体" panose="02010609060101010101" pitchFamily="49" charset="-122"/>
              </a:rPr>
              <a:t>(</a:t>
            </a:r>
            <a:r>
              <a:rPr lang="en-US" altLang="zh-CN" sz="1800" i="1" kern="100" dirty="0">
                <a:latin typeface="+mn-lt"/>
                <a:ea typeface="黑体" panose="02010609060101010101" pitchFamily="49" charset="-122"/>
              </a:rPr>
              <a:t>g</a:t>
            </a:r>
            <a:r>
              <a:rPr lang="en-US" altLang="zh-CN" sz="1800" kern="100" dirty="0">
                <a:latin typeface="+mn-lt"/>
                <a:ea typeface="黑体" panose="02010609060101010101" pitchFamily="49" charset="-122"/>
              </a:rPr>
              <a:t>(</a:t>
            </a:r>
            <a:r>
              <a:rPr lang="en-US" altLang="zh-CN" sz="1800" i="1" kern="100" dirty="0">
                <a:latin typeface="+mn-lt"/>
                <a:ea typeface="黑体" panose="02010609060101010101" pitchFamily="49" charset="-122"/>
              </a:rPr>
              <a:t>n</a:t>
            </a:r>
            <a:r>
              <a:rPr lang="en-US" altLang="zh-CN" sz="1800" kern="100" dirty="0">
                <a:latin typeface="+mn-lt"/>
                <a:ea typeface="黑体" panose="02010609060101010101" pitchFamily="49" charset="-122"/>
              </a:rPr>
              <a:t>))</a:t>
            </a:r>
            <a:r>
              <a:rPr lang="zh-CN" altLang="zh-CN" sz="1800" kern="100" dirty="0">
                <a:latin typeface="+mn-lt"/>
                <a:ea typeface="黑体" panose="02010609060101010101" pitchFamily="49" charset="-122"/>
                <a:cs typeface="Times New Roman" panose="02020603050405020304" pitchFamily="18" charset="0"/>
              </a:rPr>
              <a:t>，记为</a:t>
            </a:r>
            <a:r>
              <a:rPr lang="en-US" altLang="zh-CN" sz="1800" i="1" kern="100" dirty="0">
                <a:latin typeface="+mn-lt"/>
                <a:ea typeface="黑体" panose="02010609060101010101" pitchFamily="49" charset="-122"/>
              </a:rPr>
              <a:t>f</a:t>
            </a:r>
            <a:r>
              <a:rPr lang="en-US" altLang="zh-CN" sz="1800" kern="100" dirty="0">
                <a:latin typeface="+mn-lt"/>
                <a:ea typeface="黑体" panose="02010609060101010101" pitchFamily="49" charset="-122"/>
              </a:rPr>
              <a:t>(</a:t>
            </a:r>
            <a:r>
              <a:rPr lang="en-US" altLang="zh-CN" sz="1800" i="1" kern="100" dirty="0">
                <a:latin typeface="+mn-lt"/>
                <a:ea typeface="黑体" panose="02010609060101010101" pitchFamily="49" charset="-122"/>
              </a:rPr>
              <a:t>n</a:t>
            </a:r>
            <a:r>
              <a:rPr lang="en-US" altLang="zh-CN" sz="1800" kern="100" dirty="0">
                <a:latin typeface="+mn-lt"/>
                <a:ea typeface="黑体" panose="02010609060101010101" pitchFamily="49" charset="-122"/>
              </a:rPr>
              <a:t>)</a:t>
            </a:r>
            <a:r>
              <a:rPr lang="en-US" altLang="zh-CN" sz="1800" kern="100" dirty="0">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1800" kern="100" dirty="0">
                <a:latin typeface="+mn-lt"/>
                <a:ea typeface="黑体" panose="02010609060101010101" pitchFamily="49" charset="-122"/>
              </a:rPr>
              <a:t>(</a:t>
            </a:r>
            <a:r>
              <a:rPr lang="en-US" altLang="zh-CN" sz="1800" i="1" kern="100" dirty="0">
                <a:latin typeface="+mn-lt"/>
                <a:ea typeface="黑体" panose="02010609060101010101" pitchFamily="49" charset="-122"/>
              </a:rPr>
              <a:t>g</a:t>
            </a:r>
            <a:r>
              <a:rPr lang="en-US" altLang="zh-CN" sz="1800" kern="100" dirty="0">
                <a:latin typeface="+mn-lt"/>
                <a:ea typeface="黑体" panose="02010609060101010101" pitchFamily="49" charset="-122"/>
              </a:rPr>
              <a:t>(</a:t>
            </a:r>
            <a:r>
              <a:rPr lang="en-US" altLang="zh-CN" sz="1800" i="1" kern="100" dirty="0">
                <a:latin typeface="+mn-lt"/>
                <a:ea typeface="黑体" panose="02010609060101010101" pitchFamily="49" charset="-122"/>
              </a:rPr>
              <a:t>n</a:t>
            </a:r>
            <a:r>
              <a:rPr lang="en-US" altLang="zh-CN" sz="1800" kern="100" dirty="0">
                <a:latin typeface="+mn-lt"/>
                <a:ea typeface="黑体" panose="02010609060101010101" pitchFamily="49" charset="-122"/>
              </a:rPr>
              <a:t>))</a:t>
            </a:r>
            <a:r>
              <a:rPr lang="zh-CN" altLang="zh-CN" sz="1800" kern="100" dirty="0">
                <a:latin typeface="+mn-lt"/>
                <a:ea typeface="黑体" panose="02010609060101010101" pitchFamily="49" charset="-122"/>
                <a:cs typeface="Times New Roman" panose="02020603050405020304" pitchFamily="18" charset="0"/>
              </a:rPr>
              <a:t>或</a:t>
            </a:r>
            <a:r>
              <a:rPr lang="en-US" altLang="zh-CN" sz="1800" i="1" kern="100" dirty="0">
                <a:latin typeface="+mn-lt"/>
                <a:ea typeface="黑体" panose="02010609060101010101" pitchFamily="49" charset="-122"/>
              </a:rPr>
              <a:t>f</a:t>
            </a:r>
            <a:r>
              <a:rPr lang="en-US" altLang="zh-CN" sz="1800" kern="100" dirty="0">
                <a:latin typeface="+mn-lt"/>
                <a:ea typeface="黑体" panose="02010609060101010101" pitchFamily="49" charset="-122"/>
              </a:rPr>
              <a:t>(</a:t>
            </a:r>
            <a:r>
              <a:rPr lang="en-US" altLang="zh-CN" sz="1800" i="1" kern="100" dirty="0">
                <a:latin typeface="+mn-lt"/>
                <a:ea typeface="黑体" panose="02010609060101010101" pitchFamily="49" charset="-122"/>
              </a:rPr>
              <a:t>n</a:t>
            </a:r>
            <a:r>
              <a:rPr lang="en-US" altLang="zh-CN" sz="1800" kern="100" dirty="0">
                <a:latin typeface="+mn-lt"/>
                <a:ea typeface="黑体" panose="02010609060101010101" pitchFamily="49" charset="-122"/>
              </a:rPr>
              <a:t>)=</a:t>
            </a:r>
            <a:r>
              <a:rPr lang="en-US" altLang="zh-CN" sz="1800" kern="100" dirty="0">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1800" kern="100" dirty="0">
                <a:latin typeface="+mn-lt"/>
                <a:ea typeface="黑体" panose="02010609060101010101" pitchFamily="49" charset="-122"/>
              </a:rPr>
              <a:t>(</a:t>
            </a:r>
            <a:r>
              <a:rPr lang="en-US" altLang="zh-CN" sz="1800" i="1" kern="100" dirty="0">
                <a:latin typeface="+mn-lt"/>
                <a:ea typeface="黑体" panose="02010609060101010101" pitchFamily="49" charset="-122"/>
              </a:rPr>
              <a:t>g</a:t>
            </a:r>
            <a:r>
              <a:rPr lang="en-US" altLang="zh-CN" sz="1800" kern="100" dirty="0">
                <a:latin typeface="+mn-lt"/>
                <a:ea typeface="黑体" panose="02010609060101010101" pitchFamily="49" charset="-122"/>
              </a:rPr>
              <a:t>(</a:t>
            </a:r>
            <a:r>
              <a:rPr lang="en-US" altLang="zh-CN" sz="1800" i="1" kern="100" dirty="0">
                <a:latin typeface="+mn-lt"/>
                <a:ea typeface="黑体" panose="02010609060101010101" pitchFamily="49" charset="-122"/>
              </a:rPr>
              <a:t>n</a:t>
            </a:r>
            <a:r>
              <a:rPr lang="en-US" altLang="zh-CN" sz="1800" kern="100" dirty="0">
                <a:latin typeface="+mn-lt"/>
                <a:ea typeface="黑体" panose="02010609060101010101" pitchFamily="49" charset="-122"/>
              </a:rPr>
              <a:t>))</a:t>
            </a:r>
            <a:r>
              <a:rPr lang="zh-CN" altLang="zh-CN" sz="1800" kern="100" dirty="0">
                <a:latin typeface="+mn-lt"/>
                <a:ea typeface="黑体" panose="02010609060101010101" pitchFamily="49" charset="-122"/>
                <a:cs typeface="Times New Roman" panose="02020603050405020304" pitchFamily="18" charset="0"/>
              </a:rPr>
              <a:t>。</a:t>
            </a:r>
            <a:endParaRPr lang="zh-CN" altLang="en-US" sz="1800" dirty="0">
              <a:latin typeface="+mn-lt"/>
              <a:ea typeface="黑体" panose="02010609060101010101" pitchFamily="49" charset="-122"/>
            </a:endParaRPr>
          </a:p>
        </p:txBody>
      </p:sp>
      <mc:AlternateContent xmlns:mc="http://schemas.openxmlformats.org/markup-compatibility/2006" xmlns:a14="http://schemas.microsoft.com/office/drawing/2010/main">
        <mc:Choice Requires="a14">
          <p:sp>
            <p:nvSpPr>
              <p:cNvPr id="13" name="矩形 12">
                <a:extLst>
                  <a:ext uri="{FF2B5EF4-FFF2-40B4-BE49-F238E27FC236}">
                    <a16:creationId xmlns:a16="http://schemas.microsoft.com/office/drawing/2014/main" id="{4CE6315F-DD06-434A-92A2-127D44DEC3CD}"/>
                  </a:ext>
                </a:extLst>
              </p:cNvPr>
              <p:cNvSpPr/>
              <p:nvPr/>
            </p:nvSpPr>
            <p:spPr>
              <a:xfrm>
                <a:off x="836455" y="4921949"/>
                <a:ext cx="8136904" cy="1051955"/>
              </a:xfrm>
              <a:prstGeom prst="rect">
                <a:avLst/>
              </a:prstGeom>
            </p:spPr>
            <p:txBody>
              <a:bodyPr wrap="square">
                <a:spAutoFit/>
              </a:bodyPr>
              <a:lstStyle/>
              <a:p>
                <a:pPr>
                  <a:spcBef>
                    <a:spcPts val="600"/>
                  </a:spcBef>
                </a:pPr>
                <a:r>
                  <a:rPr lang="en-US" altLang="zh-CN" sz="2000" kern="100" dirty="0">
                    <a:latin typeface="+mn-lt"/>
                    <a:ea typeface="黑体" panose="02010609060101010101" pitchFamily="49" charset="-122"/>
                    <a:cs typeface="Times New Roman" panose="02020603050405020304" pitchFamily="18" charset="0"/>
                  </a:rPr>
                  <a:t>- </a:t>
                </a:r>
                <a:r>
                  <a:rPr lang="zh-CN" altLang="zh-CN" sz="2000" kern="100" dirty="0">
                    <a:latin typeface="+mn-lt"/>
                    <a:ea typeface="黑体" panose="02010609060101010101" pitchFamily="49" charset="-122"/>
                    <a:cs typeface="Times New Roman" panose="02020603050405020304" pitchFamily="18" charset="0"/>
                  </a:rPr>
                  <a:t>若</a:t>
                </a:r>
                <a14:m>
                  <m:oMath xmlns:m="http://schemas.openxmlformats.org/officeDocument/2006/math">
                    <m:func>
                      <m:func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funcPr>
                      <m:fName>
                        <m:limLow>
                          <m:limLow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limLowPr>
                          <m:e>
                            <m:r>
                              <m:rPr>
                                <m:sty m:val="p"/>
                              </m:rPr>
                              <a:rPr lang="en-US" altLang="zh-CN" sz="2000" kern="100">
                                <a:latin typeface="Cambria Math" panose="02040503050406030204" pitchFamily="18" charset="0"/>
                                <a:ea typeface="宋体" panose="02010600030101010101" pitchFamily="2" charset="-122"/>
                                <a:cs typeface="Times New Roman" panose="02020603050405020304" pitchFamily="18" charset="0"/>
                              </a:rPr>
                              <m:t>lim</m:t>
                            </m:r>
                          </m:e>
                          <m:lim>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kern="100">
                                <a:latin typeface="Cambria Math" panose="02040503050406030204" pitchFamily="18" charset="0"/>
                                <a:ea typeface="宋体" panose="02010600030101010101" pitchFamily="2" charset="-122"/>
                                <a:cs typeface="Times New Roman" panose="02020603050405020304" pitchFamily="18" charset="0"/>
                              </a:rPr>
                              <m:t>→∞</m:t>
                            </m:r>
                          </m:lim>
                        </m:limLow>
                      </m:fName>
                      <m:e>
                        <m:f>
                          <m:f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𝑓</m:t>
                            </m:r>
                            <m:r>
                              <a:rPr lang="en-US" altLang="zh-CN" sz="2000"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kern="100">
                                <a:latin typeface="Cambria Math" panose="02040503050406030204" pitchFamily="18" charset="0"/>
                                <a:ea typeface="宋体" panose="02010600030101010101" pitchFamily="2" charset="-122"/>
                                <a:cs typeface="Times New Roman" panose="02020603050405020304" pitchFamily="18" charset="0"/>
                              </a:rPr>
                              <m:t>)</m:t>
                            </m:r>
                          </m:num>
                          <m:den>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𝑔</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den>
                        </m:f>
                      </m:e>
                    </m:func>
                  </m:oMath>
                </a14:m>
                <a:r>
                  <a:rPr lang="zh-CN" altLang="zh-CN" sz="2000" kern="100" dirty="0">
                    <a:latin typeface="+mn-lt"/>
                    <a:ea typeface="黑体" panose="02010609060101010101" pitchFamily="49" charset="-122"/>
                    <a:cs typeface="Times New Roman" panose="02020603050405020304" pitchFamily="18" charset="0"/>
                  </a:rPr>
                  <a:t>存在，则</a:t>
                </a:r>
                <a14:m>
                  <m:oMath xmlns:m="http://schemas.openxmlformats.org/officeDocument/2006/math">
                    <m:func>
                      <m:func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funcPr>
                      <m:fName>
                        <m:limLow>
                          <m:limLow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limLowPr>
                          <m:e>
                            <m:r>
                              <m:rPr>
                                <m:sty m:val="p"/>
                              </m:rPr>
                              <a:rPr lang="en-US" altLang="zh-CN" sz="2000" kern="100">
                                <a:latin typeface="Cambria Math" panose="02040503050406030204" pitchFamily="18" charset="0"/>
                                <a:ea typeface="宋体" panose="02010600030101010101" pitchFamily="2" charset="-122"/>
                                <a:cs typeface="Times New Roman" panose="02020603050405020304" pitchFamily="18" charset="0"/>
                              </a:rPr>
                              <m:t>lim</m:t>
                            </m:r>
                          </m:e>
                          <m:lim>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kern="100">
                                <a:latin typeface="Cambria Math" panose="02040503050406030204" pitchFamily="18" charset="0"/>
                                <a:ea typeface="宋体" panose="02010600030101010101" pitchFamily="2" charset="-122"/>
                                <a:cs typeface="Times New Roman" panose="02020603050405020304" pitchFamily="18" charset="0"/>
                              </a:rPr>
                              <m:t>→∞</m:t>
                            </m:r>
                          </m:lim>
                        </m:limLow>
                      </m:fName>
                      <m:e>
                        <m:f>
                          <m:f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𝑓</m:t>
                            </m:r>
                            <m:d>
                              <m:d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d>
                          </m:num>
                          <m:den>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𝑔</m:t>
                            </m:r>
                            <m:d>
                              <m:d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d>
                          </m:den>
                        </m:f>
                      </m:e>
                    </m:func>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≠0</m:t>
                    </m:r>
                    <m:r>
                      <a:rPr lang="zh-CN" altLang="en-US" sz="2000" i="1" kern="100" smtClean="0">
                        <a:latin typeface="Cambria Math" panose="02040503050406030204" pitchFamily="18" charset="0"/>
                        <a:ea typeface="宋体" panose="02010600030101010101" pitchFamily="2" charset="-122"/>
                        <a:cs typeface="Times New Roman" panose="02020603050405020304" pitchFamily="18" charset="0"/>
                      </a:rPr>
                      <m:t>，</m:t>
                    </m:r>
                  </m:oMath>
                </a14:m>
                <a:r>
                  <a:rPr lang="zh-CN" altLang="zh-CN" sz="2000" kern="100" dirty="0">
                    <a:latin typeface="+mn-lt"/>
                    <a:ea typeface="黑体" panose="02010609060101010101" pitchFamily="49" charset="-122"/>
                    <a:cs typeface="Times New Roman" panose="02020603050405020304" pitchFamily="18" charset="0"/>
                  </a:rPr>
                  <a:t>蕴含着</a:t>
                </a:r>
                <a:r>
                  <a:rPr lang="en-US" altLang="zh-CN" sz="2000" i="1" kern="100" dirty="0">
                    <a:latin typeface="+mn-lt"/>
                    <a:ea typeface="黑体" panose="02010609060101010101" pitchFamily="49" charset="-122"/>
                  </a:rPr>
                  <a:t>f</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n</a:t>
                </a:r>
                <a:r>
                  <a:rPr lang="en-US" altLang="zh-CN" sz="2000" kern="100" dirty="0">
                    <a:latin typeface="+mn-lt"/>
                    <a:ea typeface="黑体" panose="02010609060101010101" pitchFamily="49" charset="-122"/>
                  </a:rPr>
                  <a:t>)=</a:t>
                </a:r>
                <a:r>
                  <a:rPr lang="en-US" altLang="zh-CN" sz="2000" kern="100" dirty="0">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2000" i="1" kern="100" dirty="0">
                    <a:latin typeface="+mn-lt"/>
                    <a:ea typeface="黑体" panose="02010609060101010101" pitchFamily="49" charset="-122"/>
                    <a:cs typeface="Times New Roman" panose="02020603050405020304" pitchFamily="18" charset="0"/>
                    <a:sym typeface="Symbol" panose="05050102010706020507" pitchFamily="18" charset="2"/>
                  </a:rPr>
                  <a:t> </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g</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n</a:t>
                </a:r>
                <a:r>
                  <a:rPr lang="en-US" altLang="zh-CN" sz="2000" kern="100" dirty="0">
                    <a:latin typeface="+mn-lt"/>
                    <a:ea typeface="黑体" panose="02010609060101010101" pitchFamily="49" charset="-122"/>
                  </a:rPr>
                  <a:t>))</a:t>
                </a:r>
                <a:endParaRPr lang="en-US" altLang="zh-CN" sz="2000" kern="100" dirty="0">
                  <a:latin typeface="+mn-lt"/>
                  <a:ea typeface="黑体" panose="02010609060101010101" pitchFamily="49" charset="-122"/>
                  <a:cs typeface="Times New Roman" panose="02020603050405020304" pitchFamily="18" charset="0"/>
                </a:endParaRPr>
              </a:p>
              <a:p>
                <a:pPr>
                  <a:spcBef>
                    <a:spcPts val="1200"/>
                  </a:spcBef>
                </a:pPr>
                <a:r>
                  <a:rPr lang="en-US" altLang="zh-CN" sz="2000" i="1" kern="100" dirty="0">
                    <a:latin typeface="+mn-lt"/>
                    <a:ea typeface="黑体" panose="02010609060101010101" pitchFamily="49" charset="-122"/>
                  </a:rPr>
                  <a:t>- f</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n</a:t>
                </a:r>
                <a:r>
                  <a:rPr lang="en-US" altLang="zh-CN" sz="2000" kern="100" dirty="0">
                    <a:latin typeface="+mn-lt"/>
                    <a:ea typeface="黑体" panose="02010609060101010101" pitchFamily="49" charset="-122"/>
                  </a:rPr>
                  <a:t>)</a:t>
                </a:r>
                <a:r>
                  <a:rPr lang="zh-CN" altLang="zh-CN" sz="2000" kern="100" dirty="0">
                    <a:latin typeface="+mn-lt"/>
                    <a:ea typeface="黑体" panose="02010609060101010101" pitchFamily="49" charset="-122"/>
                    <a:cs typeface="Times New Roman" panose="02020603050405020304" pitchFamily="18" charset="0"/>
                  </a:rPr>
                  <a:t>的增长至少与</a:t>
                </a:r>
                <a:r>
                  <a:rPr lang="en-US" altLang="zh-CN" sz="2000" i="1" kern="100" dirty="0">
                    <a:latin typeface="+mn-lt"/>
                    <a:ea typeface="黑体" panose="02010609060101010101" pitchFamily="49" charset="-122"/>
                  </a:rPr>
                  <a:t>g</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n</a:t>
                </a:r>
                <a:r>
                  <a:rPr lang="en-US" altLang="zh-CN" sz="2000" kern="100" dirty="0">
                    <a:latin typeface="+mn-lt"/>
                    <a:ea typeface="黑体" panose="02010609060101010101" pitchFamily="49" charset="-122"/>
                  </a:rPr>
                  <a:t>)</a:t>
                </a:r>
                <a:r>
                  <a:rPr lang="zh-CN" altLang="zh-CN" sz="2000" kern="100" dirty="0">
                    <a:latin typeface="+mn-lt"/>
                    <a:ea typeface="黑体" panose="02010609060101010101" pitchFamily="49" charset="-122"/>
                    <a:cs typeface="Times New Roman" panose="02020603050405020304" pitchFamily="18" charset="0"/>
                  </a:rPr>
                  <a:t>的某个常数倍一样快</a:t>
                </a:r>
                <a:endParaRPr lang="zh-CN" altLang="en-US" sz="2000" dirty="0">
                  <a:latin typeface="+mn-lt"/>
                  <a:ea typeface="黑体" panose="02010609060101010101" pitchFamily="49" charset="-122"/>
                </a:endParaRPr>
              </a:p>
            </p:txBody>
          </p:sp>
        </mc:Choice>
        <mc:Fallback xmlns="">
          <p:sp>
            <p:nvSpPr>
              <p:cNvPr id="13" name="矩形 12">
                <a:extLst>
                  <a:ext uri="{FF2B5EF4-FFF2-40B4-BE49-F238E27FC236}">
                    <a16:creationId xmlns:a16="http://schemas.microsoft.com/office/drawing/2014/main" id="{4CE6315F-DD06-434A-92A2-127D44DEC3CD}"/>
                  </a:ext>
                </a:extLst>
              </p:cNvPr>
              <p:cNvSpPr>
                <a:spLocks noRot="1" noChangeAspect="1" noMove="1" noResize="1" noEditPoints="1" noAdjustHandles="1" noChangeArrowheads="1" noChangeShapeType="1" noTextEdit="1"/>
              </p:cNvSpPr>
              <p:nvPr/>
            </p:nvSpPr>
            <p:spPr>
              <a:xfrm>
                <a:off x="836455" y="4921949"/>
                <a:ext cx="8136904" cy="1051955"/>
              </a:xfrm>
              <a:prstGeom prst="rect">
                <a:avLst/>
              </a:prstGeom>
              <a:blipFill>
                <a:blip r:embed="rId3"/>
                <a:stretch>
                  <a:fillRect l="-749" b="-9249"/>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886157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3" name="Rectangle 2"/>
          <p:cNvSpPr>
            <a:spLocks noGrp="1" noChangeArrowheads="1"/>
          </p:cNvSpPr>
          <p:nvPr>
            <p:ph type="title"/>
          </p:nvPr>
        </p:nvSpPr>
        <p:spPr/>
        <p:txBody>
          <a:bodyPr/>
          <a:lstStyle/>
          <a:p>
            <a:pPr eaLnBrk="1" hangingPunct="1"/>
            <a:r>
              <a:rPr lang="zh-CN" altLang="en-US" dirty="0">
                <a:ea typeface="黑体" panose="02010609060101010101" pitchFamily="49" charset="-122"/>
              </a:rPr>
              <a:t>算法效率分析 </a:t>
            </a:r>
            <a:r>
              <a:rPr lang="en-US" altLang="zh-CN" dirty="0">
                <a:ea typeface="黑体" panose="02010609060101010101" pitchFamily="49" charset="-122"/>
              </a:rPr>
              <a:t>(6)</a:t>
            </a:r>
            <a:endParaRPr lang="en-US" altLang="zh-CN" dirty="0"/>
          </a:p>
        </p:txBody>
      </p:sp>
      <p:sp>
        <p:nvSpPr>
          <p:cNvPr id="26634" name="Rectangle 3"/>
          <p:cNvSpPr>
            <a:spLocks noGrp="1" noChangeArrowheads="1"/>
          </p:cNvSpPr>
          <p:nvPr>
            <p:ph type="body" idx="1"/>
          </p:nvPr>
        </p:nvSpPr>
        <p:spPr>
          <a:xfrm>
            <a:off x="827584" y="2132856"/>
            <a:ext cx="7722815" cy="4035152"/>
          </a:xfrm>
        </p:spPr>
        <p:txBody>
          <a:bodyPr/>
          <a:lstStyle/>
          <a:p>
            <a:pPr marL="0" indent="0" eaLnBrk="1" hangingPunct="1">
              <a:lnSpc>
                <a:spcPct val="90000"/>
              </a:lnSpc>
              <a:spcBef>
                <a:spcPts val="0"/>
              </a:spcBef>
              <a:spcAft>
                <a:spcPts val="600"/>
              </a:spcAft>
              <a:buNone/>
            </a:pPr>
            <a:r>
              <a:rPr lang="en-US" altLang="zh-CN" sz="2000" b="1" dirty="0">
                <a:solidFill>
                  <a:srgbClr val="0000CC"/>
                </a:solidFill>
                <a:ea typeface="黑体" panose="02010609060101010101" pitchFamily="49" charset="-122"/>
              </a:rPr>
              <a:t>(2)</a:t>
            </a:r>
            <a:r>
              <a:rPr lang="zh-CN" altLang="en-US" sz="2000" b="1" dirty="0">
                <a:solidFill>
                  <a:srgbClr val="0000CC"/>
                </a:solidFill>
                <a:ea typeface="黑体" panose="02010609060101010101" pitchFamily="49" charset="-122"/>
              </a:rPr>
              <a:t> </a:t>
            </a:r>
            <a:r>
              <a:rPr lang="en-US" altLang="zh-CN" sz="2000" b="1" i="1" kern="100" dirty="0">
                <a:solidFill>
                  <a:srgbClr val="0000CC"/>
                </a:solidFill>
                <a:ea typeface="黑体" panose="02010609060101010101" pitchFamily="49" charset="-122"/>
                <a:cs typeface="Times New Roman" panose="02020603050405020304" pitchFamily="18" charset="0"/>
                <a:sym typeface="Symbol" panose="05050102010706020507" pitchFamily="18" charset="2"/>
              </a:rPr>
              <a:t>O </a:t>
            </a:r>
            <a:r>
              <a:rPr lang="zh-CN" altLang="en-US" sz="2000" b="1" kern="100" dirty="0">
                <a:solidFill>
                  <a:srgbClr val="0000CC"/>
                </a:solidFill>
                <a:ea typeface="黑体" panose="02010609060101010101" pitchFamily="49" charset="-122"/>
                <a:cs typeface="Times New Roman" panose="02020603050405020304" pitchFamily="18" charset="0"/>
                <a:sym typeface="Symbol" panose="05050102010706020507" pitchFamily="18" charset="2"/>
              </a:rPr>
              <a:t>符号（</a:t>
            </a:r>
            <a:r>
              <a:rPr lang="en-US" altLang="zh-CN" sz="2000" b="1" dirty="0">
                <a:solidFill>
                  <a:srgbClr val="0000CC"/>
                </a:solidFill>
                <a:ea typeface="黑体" panose="02010609060101010101" pitchFamily="49" charset="-122"/>
              </a:rPr>
              <a:t>Big Oh</a:t>
            </a:r>
            <a:r>
              <a:rPr lang="zh-CN" altLang="en-US" sz="2000" b="1" dirty="0">
                <a:solidFill>
                  <a:srgbClr val="0000CC"/>
                </a:solidFill>
                <a:ea typeface="黑体" panose="02010609060101010101" pitchFamily="49" charset="-122"/>
              </a:rPr>
              <a:t>）</a:t>
            </a:r>
            <a:endParaRPr lang="en-US" altLang="zh-CN" sz="2000" b="1" dirty="0">
              <a:solidFill>
                <a:srgbClr val="0000CC"/>
              </a:solidFill>
              <a:ea typeface="黑体" panose="02010609060101010101" pitchFamily="49" charset="-122"/>
            </a:endParaRPr>
          </a:p>
          <a:p>
            <a:pPr marL="0" indent="0" eaLnBrk="1" hangingPunct="1">
              <a:lnSpc>
                <a:spcPct val="90000"/>
              </a:lnSpc>
              <a:buNone/>
            </a:pPr>
            <a:r>
              <a:rPr lang="en-US" altLang="zh-CN" sz="2000" dirty="0">
                <a:ea typeface="黑体" panose="02010609060101010101" pitchFamily="49" charset="-122"/>
              </a:rPr>
              <a:t>  - </a:t>
            </a:r>
            <a:r>
              <a:rPr lang="en-US" altLang="zh-CN" sz="2000" i="1" dirty="0">
                <a:ea typeface="黑体" panose="02010609060101010101" pitchFamily="49" charset="-122"/>
              </a:rPr>
              <a:t>O</a:t>
            </a:r>
            <a:r>
              <a:rPr lang="en-US" altLang="zh-CN" sz="2000" dirty="0">
                <a:ea typeface="黑体" panose="02010609060101010101" pitchFamily="49" charset="-122"/>
              </a:rPr>
              <a:t>(</a:t>
            </a:r>
            <a:r>
              <a:rPr lang="en-US" altLang="zh-CN" sz="2000" i="1" dirty="0">
                <a:ea typeface="黑体" panose="02010609060101010101" pitchFamily="49" charset="-122"/>
              </a:rPr>
              <a:t>f</a:t>
            </a:r>
            <a:r>
              <a:rPr lang="en-US" altLang="zh-CN" sz="2000" dirty="0">
                <a:ea typeface="黑体" panose="02010609060101010101" pitchFamily="49" charset="-122"/>
              </a:rPr>
              <a:t>)</a:t>
            </a:r>
            <a:r>
              <a:rPr lang="zh-CN" altLang="en-US" sz="2000" dirty="0">
                <a:ea typeface="黑体" panose="02010609060101010101" pitchFamily="49" charset="-122"/>
              </a:rPr>
              <a:t>：增长不比</a:t>
            </a:r>
            <a:r>
              <a:rPr lang="en-US" altLang="zh-CN" sz="2000" i="1" dirty="0">
                <a:ea typeface="黑体" panose="02010609060101010101" pitchFamily="49" charset="-122"/>
              </a:rPr>
              <a:t>f</a:t>
            </a:r>
            <a:r>
              <a:rPr lang="zh-CN" altLang="en-US" sz="2000" dirty="0">
                <a:ea typeface="黑体" panose="02010609060101010101" pitchFamily="49" charset="-122"/>
              </a:rPr>
              <a:t>快的函数</a:t>
            </a:r>
            <a:r>
              <a:rPr lang="zh-CN" altLang="en-US" sz="2000" b="1" dirty="0">
                <a:solidFill>
                  <a:srgbClr val="FF0000"/>
                </a:solidFill>
                <a:ea typeface="黑体" panose="02010609060101010101" pitchFamily="49" charset="-122"/>
              </a:rPr>
              <a:t>（增长不比</a:t>
            </a:r>
            <a:r>
              <a:rPr lang="en-US" altLang="zh-CN" sz="2000" b="1" i="1" dirty="0">
                <a:solidFill>
                  <a:srgbClr val="FF0000"/>
                </a:solidFill>
                <a:ea typeface="黑体" panose="02010609060101010101" pitchFamily="49" charset="-122"/>
              </a:rPr>
              <a:t>f</a:t>
            </a:r>
            <a:r>
              <a:rPr lang="zh-CN" altLang="en-US" sz="2000" b="1" dirty="0">
                <a:solidFill>
                  <a:srgbClr val="FF0000"/>
                </a:solidFill>
                <a:ea typeface="黑体" panose="02010609060101010101" pitchFamily="49" charset="-122"/>
              </a:rPr>
              <a:t>快，效率不比</a:t>
            </a:r>
            <a:r>
              <a:rPr lang="en-US" altLang="zh-CN" sz="2000" b="1" i="1" dirty="0">
                <a:solidFill>
                  <a:srgbClr val="FF0000"/>
                </a:solidFill>
                <a:ea typeface="黑体" panose="02010609060101010101" pitchFamily="49" charset="-122"/>
              </a:rPr>
              <a:t>f</a:t>
            </a:r>
            <a:r>
              <a:rPr lang="zh-CN" altLang="en-US" sz="2000" b="1" dirty="0">
                <a:solidFill>
                  <a:srgbClr val="FF0000"/>
                </a:solidFill>
                <a:ea typeface="黑体" panose="02010609060101010101" pitchFamily="49" charset="-122"/>
              </a:rPr>
              <a:t>对应算法低）</a:t>
            </a:r>
            <a:endParaRPr lang="en-US" altLang="zh-CN" sz="2000" b="1" dirty="0">
              <a:solidFill>
                <a:srgbClr val="FF0000"/>
              </a:solidFill>
              <a:ea typeface="黑体" panose="02010609060101010101" pitchFamily="49" charset="-122"/>
            </a:endParaRPr>
          </a:p>
          <a:p>
            <a:pPr eaLnBrk="1" hangingPunct="1">
              <a:lnSpc>
                <a:spcPct val="90000"/>
              </a:lnSpc>
              <a:spcBef>
                <a:spcPct val="40000"/>
              </a:spcBef>
              <a:buFont typeface="Wingdings" pitchFamily="2" charset="2"/>
              <a:buNone/>
            </a:pPr>
            <a:r>
              <a:rPr lang="en-US" altLang="zh-CN" sz="2000" dirty="0">
                <a:ea typeface="黑体" panose="02010609060101010101" pitchFamily="49" charset="-122"/>
              </a:rPr>
              <a:t> </a:t>
            </a:r>
          </a:p>
          <a:p>
            <a:pPr eaLnBrk="1" hangingPunct="1">
              <a:lnSpc>
                <a:spcPct val="90000"/>
              </a:lnSpc>
              <a:spcBef>
                <a:spcPct val="40000"/>
              </a:spcBef>
              <a:buFont typeface="Wingdings" pitchFamily="2" charset="2"/>
              <a:buNone/>
            </a:pPr>
            <a:endParaRPr lang="en-US" altLang="zh-CN" sz="2000" i="1" dirty="0">
              <a:ea typeface="黑体" panose="02010609060101010101" pitchFamily="49" charset="-122"/>
            </a:endParaRPr>
          </a:p>
          <a:p>
            <a:pPr eaLnBrk="1" hangingPunct="1">
              <a:lnSpc>
                <a:spcPct val="90000"/>
              </a:lnSpc>
              <a:spcBef>
                <a:spcPct val="40000"/>
              </a:spcBef>
              <a:buFont typeface="Wingdings" pitchFamily="2" charset="2"/>
              <a:buNone/>
            </a:pPr>
            <a:endParaRPr lang="en-US" altLang="zh-CN" sz="2000" dirty="0">
              <a:ea typeface="黑体" panose="02010609060101010101" pitchFamily="49" charset="-122"/>
            </a:endParaRPr>
          </a:p>
          <a:p>
            <a:pPr eaLnBrk="1" hangingPunct="1">
              <a:lnSpc>
                <a:spcPct val="90000"/>
              </a:lnSpc>
              <a:spcBef>
                <a:spcPct val="40000"/>
              </a:spcBef>
              <a:buFont typeface="Wingdings" pitchFamily="2" charset="2"/>
              <a:buNone/>
            </a:pPr>
            <a:endParaRPr lang="en-US" altLang="zh-CN" sz="2000" dirty="0">
              <a:ea typeface="黑体" panose="02010609060101010101" pitchFamily="49" charset="-122"/>
            </a:endParaRPr>
          </a:p>
          <a:p>
            <a:pPr eaLnBrk="1" hangingPunct="1">
              <a:lnSpc>
                <a:spcPct val="90000"/>
              </a:lnSpc>
              <a:spcBef>
                <a:spcPct val="40000"/>
              </a:spcBef>
              <a:buFont typeface="Wingdings" pitchFamily="2" charset="2"/>
              <a:buNone/>
            </a:pPr>
            <a:endParaRPr lang="en-US" altLang="zh-CN" sz="2000" dirty="0">
              <a:ea typeface="黑体" panose="02010609060101010101" pitchFamily="49" charset="-122"/>
            </a:endParaRPr>
          </a:p>
          <a:p>
            <a:pPr eaLnBrk="1" hangingPunct="1">
              <a:lnSpc>
                <a:spcPct val="90000"/>
              </a:lnSpc>
              <a:buFont typeface="Wingdings" pitchFamily="2" charset="2"/>
              <a:buNone/>
            </a:pPr>
            <a:r>
              <a:rPr lang="en-US" altLang="zh-CN" sz="2000" i="1" dirty="0">
                <a:ea typeface="黑体" panose="02010609060101010101" pitchFamily="49" charset="-122"/>
              </a:rPr>
              <a:t>  </a:t>
            </a:r>
            <a:endParaRPr lang="en-US" altLang="zh-CN" sz="2000" dirty="0">
              <a:ea typeface="黑体" panose="02010609060101010101" pitchFamily="49" charset="-122"/>
            </a:endParaRPr>
          </a:p>
        </p:txBody>
      </p:sp>
      <p:sp>
        <p:nvSpPr>
          <p:cNvPr id="3" name="矩形 2">
            <a:extLst>
              <a:ext uri="{FF2B5EF4-FFF2-40B4-BE49-F238E27FC236}">
                <a16:creationId xmlns:a16="http://schemas.microsoft.com/office/drawing/2014/main" id="{6A1653FC-EA68-4395-B9F4-83E8680FFEF8}"/>
              </a:ext>
            </a:extLst>
          </p:cNvPr>
          <p:cNvSpPr/>
          <p:nvPr/>
        </p:nvSpPr>
        <p:spPr>
          <a:xfrm>
            <a:off x="1187624" y="2946354"/>
            <a:ext cx="7821488" cy="1060547"/>
          </a:xfrm>
          <a:prstGeom prst="rect">
            <a:avLst/>
          </a:prstGeom>
          <a:solidFill>
            <a:schemeClr val="bg2"/>
          </a:solidFill>
        </p:spPr>
        <p:txBody>
          <a:bodyPr wrap="square">
            <a:spAutoFit/>
          </a:bodyPr>
          <a:lstStyle/>
          <a:p>
            <a:pPr algn="just">
              <a:lnSpc>
                <a:spcPts val="2600"/>
              </a:lnSpc>
              <a:spcAft>
                <a:spcPts val="0"/>
              </a:spcAft>
            </a:pPr>
            <a:r>
              <a:rPr lang="zh-CN" altLang="zh-CN" sz="1800" kern="100" dirty="0">
                <a:latin typeface="+mn-lt"/>
                <a:ea typeface="黑体" panose="02010609060101010101" pitchFamily="49" charset="-122"/>
                <a:cs typeface="Times New Roman" panose="02020603050405020304" pitchFamily="18" charset="0"/>
              </a:rPr>
              <a:t>令</a:t>
            </a:r>
            <a:r>
              <a:rPr lang="en-US" altLang="zh-CN" sz="1800" i="1" kern="100" dirty="0">
                <a:latin typeface="+mn-lt"/>
                <a:ea typeface="黑体" panose="02010609060101010101" pitchFamily="49" charset="-122"/>
                <a:cs typeface="Times New Roman" panose="02020603050405020304" pitchFamily="18" charset="0"/>
              </a:rPr>
              <a:t>f</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zh-CN" altLang="zh-CN" sz="1800" kern="100" dirty="0">
                <a:latin typeface="+mn-lt"/>
                <a:ea typeface="黑体" panose="02010609060101010101" pitchFamily="49" charset="-122"/>
                <a:cs typeface="Times New Roman" panose="02020603050405020304" pitchFamily="18" charset="0"/>
              </a:rPr>
              <a:t>和</a:t>
            </a:r>
            <a:r>
              <a:rPr lang="en-US" altLang="zh-CN" sz="1800" i="1" kern="100" dirty="0">
                <a:latin typeface="+mn-lt"/>
                <a:ea typeface="黑体" panose="02010609060101010101" pitchFamily="49" charset="-122"/>
                <a:cs typeface="Times New Roman" panose="02020603050405020304" pitchFamily="18" charset="0"/>
              </a:rPr>
              <a:t>g</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zh-CN" altLang="zh-CN" sz="1800" kern="100" dirty="0">
                <a:latin typeface="+mn-lt"/>
                <a:ea typeface="黑体" panose="02010609060101010101" pitchFamily="49" charset="-122"/>
                <a:cs typeface="Times New Roman" panose="02020603050405020304" pitchFamily="18" charset="0"/>
              </a:rPr>
              <a:t>是从自然数集到非负实数集的两个函数，若存在一个自然数</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baseline="-25000" dirty="0">
                <a:latin typeface="+mn-lt"/>
                <a:ea typeface="黑体" panose="02010609060101010101" pitchFamily="49" charset="-122"/>
                <a:cs typeface="Times New Roman" panose="02020603050405020304" pitchFamily="18" charset="0"/>
              </a:rPr>
              <a:t>0</a:t>
            </a:r>
            <a:r>
              <a:rPr lang="zh-CN" altLang="zh-CN" sz="1800" kern="100" dirty="0">
                <a:latin typeface="+mn-lt"/>
                <a:ea typeface="黑体" panose="02010609060101010101" pitchFamily="49" charset="-122"/>
                <a:cs typeface="Times New Roman" panose="02020603050405020304" pitchFamily="18" charset="0"/>
              </a:rPr>
              <a:t>和一个正常数</a:t>
            </a:r>
            <a:r>
              <a:rPr lang="en-US" altLang="zh-CN" sz="1800" i="1" kern="100" dirty="0">
                <a:latin typeface="+mn-lt"/>
                <a:ea typeface="黑体" panose="02010609060101010101" pitchFamily="49" charset="-122"/>
                <a:cs typeface="Times New Roman" panose="02020603050405020304" pitchFamily="18" charset="0"/>
              </a:rPr>
              <a:t>c</a:t>
            </a:r>
            <a:r>
              <a:rPr lang="zh-CN" altLang="zh-CN" sz="1800" kern="100" dirty="0">
                <a:latin typeface="+mn-lt"/>
                <a:ea typeface="黑体" panose="02010609060101010101" pitchFamily="49" charset="-122"/>
                <a:cs typeface="Times New Roman" panose="02020603050405020304" pitchFamily="18" charset="0"/>
              </a:rPr>
              <a:t>，使得对所有的</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baseline="-25000" dirty="0">
                <a:latin typeface="+mn-lt"/>
                <a:ea typeface="黑体" panose="02010609060101010101" pitchFamily="49" charset="-122"/>
                <a:cs typeface="Times New Roman" panose="02020603050405020304" pitchFamily="18" charset="0"/>
              </a:rPr>
              <a:t>0</a:t>
            </a:r>
            <a:r>
              <a:rPr lang="zh-CN"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f</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en-US" altLang="zh-CN" sz="1800" kern="100" dirty="0">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1800" i="1" kern="100" dirty="0">
                <a:latin typeface="+mn-lt"/>
                <a:ea typeface="黑体" panose="02010609060101010101" pitchFamily="49" charset="-122"/>
                <a:cs typeface="Times New Roman" panose="02020603050405020304" pitchFamily="18" charset="0"/>
              </a:rPr>
              <a:t>cg</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zh-CN" altLang="en-US" sz="1800" kern="100" dirty="0">
                <a:latin typeface="+mn-lt"/>
                <a:ea typeface="黑体" panose="02010609060101010101" pitchFamily="49" charset="-122"/>
                <a:cs typeface="Times New Roman" panose="02020603050405020304" pitchFamily="18" charset="0"/>
              </a:rPr>
              <a:t>，</a:t>
            </a:r>
            <a:r>
              <a:rPr lang="zh-CN" altLang="zh-CN" sz="1800" kern="100" dirty="0">
                <a:latin typeface="+mn-lt"/>
                <a:ea typeface="黑体" panose="02010609060101010101" pitchFamily="49" charset="-122"/>
                <a:cs typeface="Times New Roman" panose="02020603050405020304" pitchFamily="18" charset="0"/>
              </a:rPr>
              <a:t>则称</a:t>
            </a:r>
            <a:r>
              <a:rPr lang="en-US" altLang="zh-CN" sz="1800" i="1" kern="100" dirty="0">
                <a:latin typeface="+mn-lt"/>
                <a:ea typeface="黑体" panose="02010609060101010101" pitchFamily="49" charset="-122"/>
                <a:cs typeface="Times New Roman" panose="02020603050405020304" pitchFamily="18" charset="0"/>
              </a:rPr>
              <a:t>f</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zh-CN" altLang="zh-CN" sz="1800" kern="100" dirty="0">
                <a:latin typeface="+mn-lt"/>
                <a:ea typeface="黑体" panose="02010609060101010101" pitchFamily="49" charset="-122"/>
                <a:cs typeface="Times New Roman" panose="02020603050405020304" pitchFamily="18" charset="0"/>
              </a:rPr>
              <a:t>为</a:t>
            </a:r>
            <a:r>
              <a:rPr lang="en-US" altLang="zh-CN" sz="1800" i="1" kern="100" dirty="0">
                <a:latin typeface="+mn-lt"/>
                <a:ea typeface="黑体" panose="02010609060101010101" pitchFamily="49" charset="-122"/>
                <a:cs typeface="Times New Roman" panose="02020603050405020304" pitchFamily="18" charset="0"/>
              </a:rPr>
              <a:t>O</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g</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zh-CN" altLang="zh-CN" sz="1800" kern="100" dirty="0">
                <a:latin typeface="+mn-lt"/>
                <a:ea typeface="黑体" panose="02010609060101010101" pitchFamily="49" charset="-122"/>
                <a:cs typeface="Times New Roman" panose="02020603050405020304" pitchFamily="18" charset="0"/>
              </a:rPr>
              <a:t>，记为</a:t>
            </a:r>
            <a:r>
              <a:rPr lang="en-US" altLang="zh-CN" sz="1800" i="1" kern="100" dirty="0">
                <a:latin typeface="+mn-lt"/>
                <a:ea typeface="黑体" panose="02010609060101010101" pitchFamily="49" charset="-122"/>
                <a:cs typeface="Times New Roman" panose="02020603050405020304" pitchFamily="18" charset="0"/>
              </a:rPr>
              <a:t>f</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en-US" altLang="zh-CN" sz="1800" kern="100" dirty="0">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1800" i="1" kern="100" dirty="0">
                <a:latin typeface="+mn-lt"/>
                <a:ea typeface="黑体" panose="02010609060101010101" pitchFamily="49" charset="-122"/>
                <a:cs typeface="Times New Roman" panose="02020603050405020304" pitchFamily="18" charset="0"/>
              </a:rPr>
              <a:t>O</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g</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zh-CN" altLang="zh-CN" sz="1800" kern="100" dirty="0">
                <a:latin typeface="+mn-lt"/>
                <a:ea typeface="黑体" panose="02010609060101010101" pitchFamily="49" charset="-122"/>
                <a:cs typeface="Times New Roman" panose="02020603050405020304" pitchFamily="18" charset="0"/>
              </a:rPr>
              <a:t>或</a:t>
            </a:r>
            <a:r>
              <a:rPr lang="en-US" altLang="zh-CN" sz="1800" i="1" kern="100" dirty="0">
                <a:latin typeface="+mn-lt"/>
                <a:ea typeface="黑体" panose="02010609060101010101" pitchFamily="49" charset="-122"/>
                <a:cs typeface="Times New Roman" panose="02020603050405020304" pitchFamily="18" charset="0"/>
              </a:rPr>
              <a:t>f</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O</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g</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zh-CN" altLang="zh-CN" sz="1800" kern="100" dirty="0">
                <a:latin typeface="+mn-lt"/>
                <a:ea typeface="黑体" panose="02010609060101010101" pitchFamily="49" charset="-122"/>
                <a:cs typeface="Times New Roman" panose="02020603050405020304" pitchFamily="18" charset="0"/>
              </a:rPr>
              <a:t>。</a:t>
            </a:r>
          </a:p>
        </p:txBody>
      </p:sp>
      <mc:AlternateContent xmlns:mc="http://schemas.openxmlformats.org/markup-compatibility/2006" xmlns:a14="http://schemas.microsoft.com/office/drawing/2010/main">
        <mc:Choice Requires="a14">
          <p:sp>
            <p:nvSpPr>
              <p:cNvPr id="5" name="矩形 4">
                <a:extLst>
                  <a:ext uri="{FF2B5EF4-FFF2-40B4-BE49-F238E27FC236}">
                    <a16:creationId xmlns:a16="http://schemas.microsoft.com/office/drawing/2014/main" id="{8C69FA8B-0B8D-465A-B322-0F4CCE315439}"/>
                  </a:ext>
                </a:extLst>
              </p:cNvPr>
              <p:cNvSpPr/>
              <p:nvPr/>
            </p:nvSpPr>
            <p:spPr>
              <a:xfrm>
                <a:off x="939937" y="4077072"/>
                <a:ext cx="8010450" cy="1359731"/>
              </a:xfrm>
              <a:prstGeom prst="rect">
                <a:avLst/>
              </a:prstGeom>
            </p:spPr>
            <p:txBody>
              <a:bodyPr wrap="square">
                <a:spAutoFit/>
              </a:bodyPr>
              <a:lstStyle/>
              <a:p>
                <a:pPr>
                  <a:spcAft>
                    <a:spcPts val="600"/>
                  </a:spcAft>
                </a:pPr>
                <a:r>
                  <a:rPr lang="en-US" altLang="zh-CN" sz="2000" dirty="0">
                    <a:latin typeface="+mn-lt"/>
                    <a:ea typeface="黑体" panose="02010609060101010101" pitchFamily="49" charset="-122"/>
                  </a:rPr>
                  <a:t>- </a:t>
                </a:r>
                <a:r>
                  <a:rPr lang="zh-CN" altLang="zh-CN" sz="2000" kern="100" dirty="0">
                    <a:latin typeface="+mn-lt"/>
                    <a:ea typeface="黑体" panose="02010609060101010101" pitchFamily="49" charset="-122"/>
                    <a:cs typeface="Times New Roman" panose="02020603050405020304" pitchFamily="18" charset="0"/>
                  </a:rPr>
                  <a:t>描述了一个运行时间的</a:t>
                </a:r>
                <a:r>
                  <a:rPr lang="zh-CN" altLang="en-US" sz="2000" kern="100" dirty="0">
                    <a:latin typeface="+mn-lt"/>
                    <a:ea typeface="黑体" panose="02010609060101010101" pitchFamily="49" charset="-122"/>
                    <a:cs typeface="Times New Roman" panose="02020603050405020304" pitchFamily="18" charset="0"/>
                  </a:rPr>
                  <a:t>上</a:t>
                </a:r>
                <a:r>
                  <a:rPr lang="zh-CN" altLang="zh-CN" sz="2000" kern="100" dirty="0">
                    <a:latin typeface="+mn-lt"/>
                    <a:ea typeface="黑体" panose="02010609060101010101" pitchFamily="49" charset="-122"/>
                    <a:cs typeface="Times New Roman" panose="02020603050405020304" pitchFamily="18" charset="0"/>
                  </a:rPr>
                  <a:t>界</a:t>
                </a:r>
                <a:endParaRPr lang="en-US" altLang="zh-CN" sz="2000" kern="100" dirty="0">
                  <a:latin typeface="+mn-lt"/>
                  <a:ea typeface="黑体" panose="02010609060101010101" pitchFamily="49" charset="-122"/>
                  <a:cs typeface="Times New Roman" panose="02020603050405020304" pitchFamily="18" charset="0"/>
                </a:endParaRPr>
              </a:p>
              <a:p>
                <a:pPr>
                  <a:spcAft>
                    <a:spcPts val="600"/>
                  </a:spcAft>
                </a:pPr>
                <a:r>
                  <a:rPr lang="en-US" altLang="zh-CN" sz="2000" kern="100" dirty="0">
                    <a:latin typeface="+mn-lt"/>
                    <a:ea typeface="黑体" panose="02010609060101010101" pitchFamily="49" charset="-122"/>
                    <a:cs typeface="Times New Roman" panose="02020603050405020304" pitchFamily="18" charset="0"/>
                  </a:rPr>
                  <a:t>- </a:t>
                </a:r>
                <a:r>
                  <a:rPr lang="zh-CN" altLang="zh-CN" sz="2000" kern="100" dirty="0">
                    <a:latin typeface="+mn-lt"/>
                    <a:ea typeface="黑体" panose="02010609060101010101" pitchFamily="49" charset="-122"/>
                    <a:cs typeface="Times New Roman" panose="02020603050405020304" pitchFamily="18" charset="0"/>
                  </a:rPr>
                  <a:t>若</a:t>
                </a:r>
                <a14:m>
                  <m:oMath xmlns:m="http://schemas.openxmlformats.org/officeDocument/2006/math">
                    <m:func>
                      <m:func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funcPr>
                      <m:fName>
                        <m:limLow>
                          <m:limLow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limLowPr>
                          <m:e>
                            <m:r>
                              <m:rPr>
                                <m:sty m:val="p"/>
                              </m:rPr>
                              <a:rPr lang="en-US" altLang="zh-CN" sz="2000" kern="100">
                                <a:latin typeface="Cambria Math" panose="02040503050406030204" pitchFamily="18" charset="0"/>
                                <a:ea typeface="宋体" panose="02010600030101010101" pitchFamily="2" charset="-122"/>
                                <a:cs typeface="Times New Roman" panose="02020603050405020304" pitchFamily="18" charset="0"/>
                              </a:rPr>
                              <m:t>lim</m:t>
                            </m:r>
                          </m:e>
                          <m:lim>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kern="100">
                                <a:latin typeface="Cambria Math" panose="02040503050406030204" pitchFamily="18" charset="0"/>
                                <a:ea typeface="宋体" panose="02010600030101010101" pitchFamily="2" charset="-122"/>
                                <a:cs typeface="Times New Roman" panose="02020603050405020304" pitchFamily="18" charset="0"/>
                              </a:rPr>
                              <m:t>→∞</m:t>
                            </m:r>
                          </m:lim>
                        </m:limLow>
                      </m:fName>
                      <m:e>
                        <m:f>
                          <m:f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𝑓</m:t>
                            </m:r>
                            <m:r>
                              <a:rPr lang="en-US" altLang="zh-CN" sz="2000"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kern="100">
                                <a:latin typeface="Cambria Math" panose="02040503050406030204" pitchFamily="18" charset="0"/>
                                <a:ea typeface="宋体" panose="02010600030101010101" pitchFamily="2" charset="-122"/>
                                <a:cs typeface="Times New Roman" panose="02020603050405020304" pitchFamily="18" charset="0"/>
                              </a:rPr>
                              <m:t>)</m:t>
                            </m:r>
                          </m:num>
                          <m:den>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𝑔</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den>
                        </m:f>
                      </m:e>
                    </m:func>
                  </m:oMath>
                </a14:m>
                <a:r>
                  <a:rPr lang="zh-CN" altLang="zh-CN" sz="2000" kern="100" dirty="0">
                    <a:latin typeface="+mn-lt"/>
                    <a:ea typeface="黑体" panose="02010609060101010101" pitchFamily="49" charset="-122"/>
                    <a:cs typeface="Times New Roman" panose="02020603050405020304" pitchFamily="18" charset="0"/>
                  </a:rPr>
                  <a:t>存在，则</a:t>
                </a:r>
                <a14:m>
                  <m:oMath xmlns:m="http://schemas.openxmlformats.org/officeDocument/2006/math">
                    <m:func>
                      <m:func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funcPr>
                      <m:fName>
                        <m:limLow>
                          <m:limLow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limLowPr>
                          <m:e>
                            <m:r>
                              <m:rPr>
                                <m:sty m:val="p"/>
                              </m:rPr>
                              <a:rPr lang="en-US" altLang="zh-CN" sz="2000" kern="100">
                                <a:latin typeface="Cambria Math" panose="02040503050406030204" pitchFamily="18" charset="0"/>
                                <a:ea typeface="宋体" panose="02010600030101010101" pitchFamily="2" charset="-122"/>
                                <a:cs typeface="Times New Roman" panose="02020603050405020304" pitchFamily="18" charset="0"/>
                              </a:rPr>
                              <m:t>lim</m:t>
                            </m:r>
                          </m:e>
                          <m:lim>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kern="100">
                                <a:latin typeface="Cambria Math" panose="02040503050406030204" pitchFamily="18" charset="0"/>
                                <a:ea typeface="宋体" panose="02010600030101010101" pitchFamily="2" charset="-122"/>
                                <a:cs typeface="Times New Roman" panose="02020603050405020304" pitchFamily="18" charset="0"/>
                              </a:rPr>
                              <m:t>→∞</m:t>
                            </m:r>
                          </m:lim>
                        </m:limLow>
                      </m:fName>
                      <m:e>
                        <m:f>
                          <m:f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𝑓</m:t>
                            </m:r>
                            <m:d>
                              <m:d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d>
                          </m:num>
                          <m:den>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𝑔</m:t>
                            </m:r>
                            <m:d>
                              <m:d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d>
                          </m:den>
                        </m:f>
                      </m:e>
                    </m:func>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oMath>
                </a14:m>
                <a:r>
                  <a:rPr lang="zh-CN" altLang="zh-CN" sz="2000" kern="100" dirty="0">
                    <a:latin typeface="+mn-lt"/>
                    <a:ea typeface="黑体" panose="02010609060101010101" pitchFamily="49" charset="-122"/>
                    <a:cs typeface="Times New Roman" panose="02020603050405020304" pitchFamily="18" charset="0"/>
                  </a:rPr>
                  <a:t>蕴含着</a:t>
                </a:r>
                <a:r>
                  <a:rPr lang="en-US" altLang="zh-CN" sz="2000" i="1" kern="100" dirty="0">
                    <a:latin typeface="+mn-lt"/>
                    <a:ea typeface="黑体" panose="02010609060101010101" pitchFamily="49" charset="-122"/>
                  </a:rPr>
                  <a:t>f</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n</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O</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g</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n</a:t>
                </a:r>
                <a:r>
                  <a:rPr lang="en-US" altLang="zh-CN" sz="2000" kern="100" dirty="0">
                    <a:latin typeface="+mn-lt"/>
                    <a:ea typeface="黑体" panose="02010609060101010101" pitchFamily="49" charset="-122"/>
                  </a:rPr>
                  <a:t>))</a:t>
                </a:r>
              </a:p>
              <a:p>
                <a:pPr>
                  <a:spcAft>
                    <a:spcPts val="600"/>
                  </a:spcAft>
                </a:pPr>
                <a:r>
                  <a:rPr lang="en-US" altLang="zh-CN" sz="2000" i="1" kern="100" dirty="0">
                    <a:latin typeface="+mn-lt"/>
                    <a:ea typeface="黑体" panose="02010609060101010101" pitchFamily="49" charset="-122"/>
                  </a:rPr>
                  <a:t>- f</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n</a:t>
                </a:r>
                <a:r>
                  <a:rPr lang="en-US" altLang="zh-CN" sz="2000" kern="100" dirty="0">
                    <a:latin typeface="+mn-lt"/>
                    <a:ea typeface="黑体" panose="02010609060101010101" pitchFamily="49" charset="-122"/>
                  </a:rPr>
                  <a:t>)</a:t>
                </a:r>
                <a:r>
                  <a:rPr lang="zh-CN" altLang="zh-CN" sz="2000" kern="100" dirty="0">
                    <a:latin typeface="+mn-lt"/>
                    <a:ea typeface="黑体" panose="02010609060101010101" pitchFamily="49" charset="-122"/>
                    <a:cs typeface="Times New Roman" panose="02020603050405020304" pitchFamily="18" charset="0"/>
                  </a:rPr>
                  <a:t>没有</a:t>
                </a:r>
                <a:r>
                  <a:rPr lang="en-US" altLang="zh-CN" sz="2000" i="1" kern="100" dirty="0">
                    <a:latin typeface="+mn-lt"/>
                    <a:ea typeface="黑体" panose="02010609060101010101" pitchFamily="49" charset="-122"/>
                  </a:rPr>
                  <a:t>g</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n</a:t>
                </a:r>
                <a:r>
                  <a:rPr lang="en-US" altLang="zh-CN" sz="2000" kern="100" dirty="0">
                    <a:latin typeface="+mn-lt"/>
                    <a:ea typeface="黑体" panose="02010609060101010101" pitchFamily="49" charset="-122"/>
                  </a:rPr>
                  <a:t>)</a:t>
                </a:r>
                <a:r>
                  <a:rPr lang="zh-CN" altLang="zh-CN" sz="2000" kern="100" dirty="0">
                    <a:latin typeface="+mn-lt"/>
                    <a:ea typeface="黑体" panose="02010609060101010101" pitchFamily="49" charset="-122"/>
                    <a:cs typeface="Times New Roman" panose="02020603050405020304" pitchFamily="18" charset="0"/>
                  </a:rPr>
                  <a:t>的某个常数倍增长得快</a:t>
                </a:r>
                <a:endParaRPr lang="zh-CN" altLang="en-US" sz="2000" dirty="0">
                  <a:latin typeface="+mn-lt"/>
                  <a:ea typeface="黑体" panose="02010609060101010101" pitchFamily="49" charset="-122"/>
                </a:endParaRPr>
              </a:p>
            </p:txBody>
          </p:sp>
        </mc:Choice>
        <mc:Fallback xmlns="">
          <p:sp>
            <p:nvSpPr>
              <p:cNvPr id="5" name="矩形 4">
                <a:extLst>
                  <a:ext uri="{FF2B5EF4-FFF2-40B4-BE49-F238E27FC236}">
                    <a16:creationId xmlns:a16="http://schemas.microsoft.com/office/drawing/2014/main" id="{8C69FA8B-0B8D-465A-B322-0F4CCE315439}"/>
                  </a:ext>
                </a:extLst>
              </p:cNvPr>
              <p:cNvSpPr>
                <a:spLocks noRot="1" noChangeAspect="1" noMove="1" noResize="1" noEditPoints="1" noAdjustHandles="1" noChangeArrowheads="1" noChangeShapeType="1" noTextEdit="1"/>
              </p:cNvSpPr>
              <p:nvPr/>
            </p:nvSpPr>
            <p:spPr>
              <a:xfrm>
                <a:off x="939937" y="4077072"/>
                <a:ext cx="8010450" cy="1359731"/>
              </a:xfrm>
              <a:prstGeom prst="rect">
                <a:avLst/>
              </a:prstGeom>
              <a:blipFill>
                <a:blip r:embed="rId3"/>
                <a:stretch>
                  <a:fillRect l="-761" t="-3587" b="-7175"/>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414319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FA7DEC-1450-485E-BC74-6C3E2CC8A26B}"/>
              </a:ext>
            </a:extLst>
          </p:cNvPr>
          <p:cNvSpPr>
            <a:spLocks noGrp="1"/>
          </p:cNvSpPr>
          <p:nvPr>
            <p:ph type="title"/>
          </p:nvPr>
        </p:nvSpPr>
        <p:spPr/>
        <p:txBody>
          <a:bodyPr/>
          <a:lstStyle/>
          <a:p>
            <a:r>
              <a:rPr lang="zh-CN" altLang="en-US" dirty="0">
                <a:ea typeface="黑体" panose="02010609060101010101" pitchFamily="49" charset="-122"/>
              </a:rPr>
              <a:t>算法效率分析 </a:t>
            </a:r>
            <a:r>
              <a:rPr lang="en-US" altLang="zh-CN" dirty="0">
                <a:ea typeface="黑体" panose="02010609060101010101" pitchFamily="49" charset="-122"/>
              </a:rPr>
              <a:t>(7)</a:t>
            </a:r>
            <a:endParaRPr lang="zh-CN" altLang="en-US" dirty="0"/>
          </a:p>
        </p:txBody>
      </p:sp>
      <p:sp>
        <p:nvSpPr>
          <p:cNvPr id="5" name="矩形 4">
            <a:extLst>
              <a:ext uri="{FF2B5EF4-FFF2-40B4-BE49-F238E27FC236}">
                <a16:creationId xmlns:a16="http://schemas.microsoft.com/office/drawing/2014/main" id="{6355E99B-1497-4D6D-BF19-5E821329FBA1}"/>
              </a:ext>
            </a:extLst>
          </p:cNvPr>
          <p:cNvSpPr/>
          <p:nvPr/>
        </p:nvSpPr>
        <p:spPr>
          <a:xfrm>
            <a:off x="1159732" y="2717245"/>
            <a:ext cx="7802436" cy="1060547"/>
          </a:xfrm>
          <a:prstGeom prst="rect">
            <a:avLst/>
          </a:prstGeom>
          <a:solidFill>
            <a:schemeClr val="accent5"/>
          </a:solidFill>
        </p:spPr>
        <p:txBody>
          <a:bodyPr wrap="square">
            <a:spAutoFit/>
          </a:bodyPr>
          <a:lstStyle/>
          <a:p>
            <a:pPr algn="just">
              <a:lnSpc>
                <a:spcPts val="2600"/>
              </a:lnSpc>
              <a:spcAft>
                <a:spcPts val="0"/>
              </a:spcAft>
            </a:pPr>
            <a:r>
              <a:rPr lang="zh-CN" altLang="zh-CN" sz="1800" kern="100" dirty="0">
                <a:latin typeface="+mn-lt"/>
                <a:ea typeface="黑体" panose="02010609060101010101" pitchFamily="49" charset="-122"/>
                <a:cs typeface="Times New Roman" panose="02020603050405020304" pitchFamily="18" charset="0"/>
              </a:rPr>
              <a:t>令</a:t>
            </a:r>
            <a:r>
              <a:rPr lang="en-US" altLang="zh-CN" sz="1800" i="1" kern="100" dirty="0">
                <a:latin typeface="+mn-lt"/>
                <a:ea typeface="黑体" panose="02010609060101010101" pitchFamily="49" charset="-122"/>
                <a:cs typeface="Times New Roman" panose="02020603050405020304" pitchFamily="18" charset="0"/>
              </a:rPr>
              <a:t>f</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zh-CN" altLang="zh-CN" sz="1800" kern="100" dirty="0">
                <a:latin typeface="+mn-lt"/>
                <a:ea typeface="黑体" panose="02010609060101010101" pitchFamily="49" charset="-122"/>
                <a:cs typeface="Times New Roman" panose="02020603050405020304" pitchFamily="18" charset="0"/>
              </a:rPr>
              <a:t>和</a:t>
            </a:r>
            <a:r>
              <a:rPr lang="en-US" altLang="zh-CN" sz="1800" i="1" kern="100" dirty="0">
                <a:latin typeface="+mn-lt"/>
                <a:ea typeface="黑体" panose="02010609060101010101" pitchFamily="49" charset="-122"/>
                <a:cs typeface="Times New Roman" panose="02020603050405020304" pitchFamily="18" charset="0"/>
              </a:rPr>
              <a:t>g</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zh-CN" altLang="zh-CN" sz="1800" kern="100" dirty="0">
                <a:latin typeface="+mn-lt"/>
                <a:ea typeface="黑体" panose="02010609060101010101" pitchFamily="49" charset="-122"/>
                <a:cs typeface="Times New Roman" panose="02020603050405020304" pitchFamily="18" charset="0"/>
              </a:rPr>
              <a:t>是从自然数集到非负实数集的两个函数，若存在一个自然数</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baseline="-25000" dirty="0">
                <a:latin typeface="+mn-lt"/>
                <a:ea typeface="黑体" panose="02010609060101010101" pitchFamily="49" charset="-122"/>
                <a:cs typeface="Times New Roman" panose="02020603050405020304" pitchFamily="18" charset="0"/>
              </a:rPr>
              <a:t>0</a:t>
            </a:r>
            <a:r>
              <a:rPr lang="zh-CN" altLang="zh-CN" sz="1800" kern="100" dirty="0">
                <a:latin typeface="+mn-lt"/>
                <a:ea typeface="黑体" panose="02010609060101010101" pitchFamily="49" charset="-122"/>
                <a:cs typeface="Times New Roman" panose="02020603050405020304" pitchFamily="18" charset="0"/>
              </a:rPr>
              <a:t>和两个正常数</a:t>
            </a:r>
            <a:r>
              <a:rPr lang="en-US" altLang="zh-CN" sz="1800" i="1" kern="100" dirty="0">
                <a:latin typeface="+mn-lt"/>
                <a:ea typeface="黑体" panose="02010609060101010101" pitchFamily="49" charset="-122"/>
                <a:cs typeface="Times New Roman" panose="02020603050405020304" pitchFamily="18" charset="0"/>
              </a:rPr>
              <a:t>c</a:t>
            </a:r>
            <a:r>
              <a:rPr lang="en-US" altLang="zh-CN" sz="1800" kern="100" baseline="-25000" dirty="0">
                <a:latin typeface="+mn-lt"/>
                <a:ea typeface="黑体" panose="02010609060101010101" pitchFamily="49" charset="-122"/>
                <a:cs typeface="Times New Roman" panose="02020603050405020304" pitchFamily="18" charset="0"/>
              </a:rPr>
              <a:t>1</a:t>
            </a:r>
            <a:r>
              <a:rPr lang="zh-CN" altLang="zh-CN" sz="1800" kern="100" dirty="0">
                <a:latin typeface="+mn-lt"/>
                <a:ea typeface="黑体" panose="02010609060101010101" pitchFamily="49" charset="-122"/>
                <a:cs typeface="Times New Roman" panose="02020603050405020304" pitchFamily="18" charset="0"/>
              </a:rPr>
              <a:t>和</a:t>
            </a:r>
            <a:r>
              <a:rPr lang="en-US" altLang="zh-CN" sz="1800" i="1" kern="100" dirty="0">
                <a:latin typeface="+mn-lt"/>
                <a:ea typeface="黑体" panose="02010609060101010101" pitchFamily="49" charset="-122"/>
                <a:cs typeface="Times New Roman" panose="02020603050405020304" pitchFamily="18" charset="0"/>
              </a:rPr>
              <a:t>c</a:t>
            </a:r>
            <a:r>
              <a:rPr lang="en-US" altLang="zh-CN" sz="1800" kern="100" baseline="-25000" dirty="0">
                <a:latin typeface="+mn-lt"/>
                <a:ea typeface="黑体" panose="02010609060101010101" pitchFamily="49" charset="-122"/>
                <a:cs typeface="Times New Roman" panose="02020603050405020304" pitchFamily="18" charset="0"/>
              </a:rPr>
              <a:t>2</a:t>
            </a:r>
            <a:r>
              <a:rPr lang="zh-CN" altLang="zh-CN" sz="1800" kern="100" dirty="0">
                <a:latin typeface="+mn-lt"/>
                <a:ea typeface="黑体" panose="02010609060101010101" pitchFamily="49" charset="-122"/>
                <a:cs typeface="Times New Roman" panose="02020603050405020304" pitchFamily="18" charset="0"/>
              </a:rPr>
              <a:t>，使得对所有的</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baseline="-25000" dirty="0">
                <a:latin typeface="+mn-lt"/>
                <a:ea typeface="黑体" panose="02010609060101010101" pitchFamily="49" charset="-122"/>
                <a:cs typeface="Times New Roman" panose="02020603050405020304" pitchFamily="18" charset="0"/>
              </a:rPr>
              <a:t>0</a:t>
            </a:r>
            <a:r>
              <a:rPr lang="zh-CN"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c</a:t>
            </a:r>
            <a:r>
              <a:rPr lang="en-US" altLang="zh-CN" sz="1800" kern="100" baseline="-25000" dirty="0">
                <a:latin typeface="+mn-lt"/>
                <a:ea typeface="黑体" panose="02010609060101010101" pitchFamily="49" charset="-122"/>
                <a:cs typeface="Times New Roman" panose="02020603050405020304" pitchFamily="18" charset="0"/>
              </a:rPr>
              <a:t>1</a:t>
            </a:r>
            <a:r>
              <a:rPr lang="en-US" altLang="zh-CN" sz="1800" i="1" kern="100" dirty="0">
                <a:latin typeface="+mn-lt"/>
                <a:ea typeface="黑体" panose="02010609060101010101" pitchFamily="49" charset="-122"/>
                <a:cs typeface="Times New Roman" panose="02020603050405020304" pitchFamily="18" charset="0"/>
              </a:rPr>
              <a:t>g</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en-US" altLang="zh-CN" sz="1800" kern="100" dirty="0">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1800" i="1" kern="100" dirty="0">
                <a:latin typeface="+mn-lt"/>
                <a:ea typeface="黑体" panose="02010609060101010101" pitchFamily="49" charset="-122"/>
                <a:cs typeface="Times New Roman" panose="02020603050405020304" pitchFamily="18" charset="0"/>
              </a:rPr>
              <a:t>f</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en-US" altLang="zh-CN" sz="1800" kern="100" dirty="0">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1800" i="1" kern="100" dirty="0">
                <a:latin typeface="+mn-lt"/>
                <a:ea typeface="黑体" panose="02010609060101010101" pitchFamily="49" charset="-122"/>
                <a:cs typeface="Times New Roman" panose="02020603050405020304" pitchFamily="18" charset="0"/>
              </a:rPr>
              <a:t>c</a:t>
            </a:r>
            <a:r>
              <a:rPr lang="en-US" altLang="zh-CN" sz="1800" kern="100" baseline="-25000" dirty="0">
                <a:latin typeface="+mn-lt"/>
                <a:ea typeface="黑体" panose="02010609060101010101" pitchFamily="49" charset="-122"/>
                <a:cs typeface="Times New Roman" panose="02020603050405020304" pitchFamily="18" charset="0"/>
              </a:rPr>
              <a:t>2</a:t>
            </a:r>
            <a:r>
              <a:rPr lang="en-US" altLang="zh-CN" sz="1800" i="1" kern="100" dirty="0">
                <a:latin typeface="+mn-lt"/>
                <a:ea typeface="黑体" panose="02010609060101010101" pitchFamily="49" charset="-122"/>
                <a:cs typeface="Times New Roman" panose="02020603050405020304" pitchFamily="18" charset="0"/>
              </a:rPr>
              <a:t>g</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zh-CN" altLang="en-US" sz="1800" kern="100" dirty="0">
                <a:latin typeface="+mn-lt"/>
                <a:ea typeface="黑体" panose="02010609060101010101" pitchFamily="49" charset="-122"/>
                <a:cs typeface="Times New Roman" panose="02020603050405020304" pitchFamily="18" charset="0"/>
              </a:rPr>
              <a:t>，</a:t>
            </a:r>
            <a:r>
              <a:rPr lang="zh-CN" altLang="zh-CN" sz="1800" kern="100" dirty="0">
                <a:latin typeface="+mn-lt"/>
                <a:ea typeface="黑体" panose="02010609060101010101" pitchFamily="49" charset="-122"/>
                <a:cs typeface="Times New Roman" panose="02020603050405020304" pitchFamily="18" charset="0"/>
              </a:rPr>
              <a:t>则称</a:t>
            </a:r>
            <a:r>
              <a:rPr lang="en-US" altLang="zh-CN" sz="1800" i="1" kern="100" dirty="0">
                <a:latin typeface="+mn-lt"/>
                <a:ea typeface="黑体" panose="02010609060101010101" pitchFamily="49" charset="-122"/>
                <a:cs typeface="Times New Roman" panose="02020603050405020304" pitchFamily="18" charset="0"/>
              </a:rPr>
              <a:t>f</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zh-CN" altLang="zh-CN" sz="1800" kern="100" dirty="0">
                <a:latin typeface="+mn-lt"/>
                <a:ea typeface="黑体" panose="02010609060101010101" pitchFamily="49" charset="-122"/>
                <a:cs typeface="Times New Roman" panose="02020603050405020304" pitchFamily="18" charset="0"/>
              </a:rPr>
              <a:t>为</a:t>
            </a:r>
            <a:r>
              <a:rPr lang="en-US" altLang="zh-CN" sz="1800" i="1" kern="100" dirty="0">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g</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zh-CN" altLang="zh-CN" sz="1800" kern="100" dirty="0">
                <a:latin typeface="+mn-lt"/>
                <a:ea typeface="黑体" panose="02010609060101010101" pitchFamily="49" charset="-122"/>
                <a:cs typeface="Times New Roman" panose="02020603050405020304" pitchFamily="18" charset="0"/>
              </a:rPr>
              <a:t>，记为</a:t>
            </a:r>
            <a:r>
              <a:rPr lang="en-US" altLang="zh-CN" sz="1800" i="1" kern="100" dirty="0">
                <a:latin typeface="+mn-lt"/>
                <a:ea typeface="黑体" panose="02010609060101010101" pitchFamily="49" charset="-122"/>
                <a:cs typeface="Times New Roman" panose="02020603050405020304" pitchFamily="18" charset="0"/>
              </a:rPr>
              <a:t>f</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en-US" altLang="zh-CN" sz="1800" kern="100" dirty="0">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g</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zh-CN" altLang="zh-CN" sz="1800" kern="100" dirty="0">
                <a:latin typeface="+mn-lt"/>
                <a:ea typeface="黑体" panose="02010609060101010101" pitchFamily="49" charset="-122"/>
                <a:cs typeface="Times New Roman" panose="02020603050405020304" pitchFamily="18" charset="0"/>
              </a:rPr>
              <a:t>或</a:t>
            </a:r>
            <a:r>
              <a:rPr lang="en-US" altLang="zh-CN" sz="1800" i="1" kern="100" dirty="0">
                <a:latin typeface="+mn-lt"/>
                <a:ea typeface="黑体" panose="02010609060101010101" pitchFamily="49" charset="-122"/>
                <a:cs typeface="Times New Roman" panose="02020603050405020304" pitchFamily="18" charset="0"/>
              </a:rPr>
              <a:t>f</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en-US" altLang="zh-CN" sz="1800" kern="100" dirty="0">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g</a:t>
            </a:r>
            <a:r>
              <a:rPr lang="en-US" altLang="zh-CN" sz="1800" kern="100" dirty="0">
                <a:latin typeface="+mn-lt"/>
                <a:ea typeface="黑体" panose="02010609060101010101" pitchFamily="49" charset="-122"/>
                <a:cs typeface="Times New Roman" panose="02020603050405020304" pitchFamily="18" charset="0"/>
              </a:rPr>
              <a:t>(</a:t>
            </a:r>
            <a:r>
              <a:rPr lang="en-US" altLang="zh-CN" sz="1800" i="1" kern="100" dirty="0">
                <a:latin typeface="+mn-lt"/>
                <a:ea typeface="黑体" panose="02010609060101010101" pitchFamily="49" charset="-122"/>
                <a:cs typeface="Times New Roman" panose="02020603050405020304" pitchFamily="18" charset="0"/>
              </a:rPr>
              <a:t>n</a:t>
            </a:r>
            <a:r>
              <a:rPr lang="en-US" altLang="zh-CN" sz="1800" kern="100" dirty="0">
                <a:latin typeface="+mn-lt"/>
                <a:ea typeface="黑体" panose="02010609060101010101" pitchFamily="49" charset="-122"/>
                <a:cs typeface="Times New Roman" panose="02020603050405020304" pitchFamily="18" charset="0"/>
              </a:rPr>
              <a:t>))</a:t>
            </a:r>
            <a:r>
              <a:rPr lang="zh-CN" altLang="zh-CN" sz="1800" kern="100" dirty="0">
                <a:latin typeface="+mn-lt"/>
                <a:ea typeface="黑体" panose="02010609060101010101" pitchFamily="49" charset="-122"/>
                <a:cs typeface="Times New Roman" panose="02020603050405020304" pitchFamily="18" charset="0"/>
              </a:rPr>
              <a:t>。</a:t>
            </a:r>
          </a:p>
        </p:txBody>
      </p:sp>
      <p:sp>
        <p:nvSpPr>
          <p:cNvPr id="6" name="矩形 5">
            <a:extLst>
              <a:ext uri="{FF2B5EF4-FFF2-40B4-BE49-F238E27FC236}">
                <a16:creationId xmlns:a16="http://schemas.microsoft.com/office/drawing/2014/main" id="{E99978E3-85C9-4DB2-B810-6BE1E208673A}"/>
              </a:ext>
            </a:extLst>
          </p:cNvPr>
          <p:cNvSpPr/>
          <p:nvPr/>
        </p:nvSpPr>
        <p:spPr>
          <a:xfrm>
            <a:off x="971600" y="1988840"/>
            <a:ext cx="4572000" cy="728405"/>
          </a:xfrm>
          <a:prstGeom prst="rect">
            <a:avLst/>
          </a:prstGeom>
        </p:spPr>
        <p:txBody>
          <a:bodyPr>
            <a:spAutoFit/>
          </a:bodyPr>
          <a:lstStyle/>
          <a:p>
            <a:pPr marL="0" indent="0" eaLnBrk="1" hangingPunct="1">
              <a:lnSpc>
                <a:spcPts val="2800"/>
              </a:lnSpc>
              <a:spcBef>
                <a:spcPts val="600"/>
              </a:spcBef>
              <a:buNone/>
            </a:pPr>
            <a:r>
              <a:rPr lang="en-US" altLang="zh-CN" sz="2000" b="1" kern="100" dirty="0">
                <a:solidFill>
                  <a:srgbClr val="0000CC"/>
                </a:solidFill>
                <a:ea typeface="黑体" panose="02010609060101010101" pitchFamily="49" charset="-122"/>
                <a:cs typeface="Times New Roman" panose="02020603050405020304" pitchFamily="18" charset="0"/>
              </a:rPr>
              <a:t>(3)</a:t>
            </a:r>
            <a:r>
              <a:rPr lang="zh-CN" altLang="en-US" sz="2000" b="1" kern="100" dirty="0">
                <a:solidFill>
                  <a:srgbClr val="0000CC"/>
                </a:solidFill>
                <a:ea typeface="黑体" panose="02010609060101010101" pitchFamily="49" charset="-122"/>
                <a:cs typeface="Times New Roman" panose="02020603050405020304" pitchFamily="18" charset="0"/>
              </a:rPr>
              <a:t> </a:t>
            </a:r>
            <a:r>
              <a:rPr lang="en-US" altLang="zh-CN" sz="2000" b="1" kern="100" dirty="0">
                <a:solidFill>
                  <a:srgbClr val="0000CC"/>
                </a:solidFill>
                <a:ea typeface="黑体" panose="02010609060101010101" pitchFamily="49" charset="-122"/>
                <a:cs typeface="Times New Roman" panose="02020603050405020304" pitchFamily="18" charset="0"/>
                <a:sym typeface="Symbol" panose="05050102010706020507" pitchFamily="18" charset="2"/>
              </a:rPr>
              <a:t></a:t>
            </a:r>
            <a:r>
              <a:rPr lang="zh-CN" altLang="en-US" sz="2000" b="1" kern="100" dirty="0">
                <a:solidFill>
                  <a:srgbClr val="0000CC"/>
                </a:solidFill>
                <a:ea typeface="黑体" panose="02010609060101010101" pitchFamily="49" charset="-122"/>
                <a:cs typeface="Times New Roman" panose="02020603050405020304" pitchFamily="18" charset="0"/>
                <a:sym typeface="Symbol" panose="05050102010706020507" pitchFamily="18" charset="2"/>
              </a:rPr>
              <a:t>符号</a:t>
            </a:r>
            <a:endParaRPr lang="en-US" altLang="zh-CN" sz="2000" b="1" kern="100" dirty="0">
              <a:solidFill>
                <a:srgbClr val="0000CC"/>
              </a:solidFill>
              <a:ea typeface="黑体" panose="02010609060101010101" pitchFamily="49" charset="-122"/>
              <a:cs typeface="Times New Roman" panose="02020603050405020304" pitchFamily="18" charset="0"/>
            </a:endParaRPr>
          </a:p>
          <a:p>
            <a:pPr eaLnBrk="1" hangingPunct="1">
              <a:lnSpc>
                <a:spcPct val="90000"/>
              </a:lnSpc>
              <a:buNone/>
            </a:pPr>
            <a:r>
              <a:rPr lang="en-US" altLang="zh-CN" sz="2000" dirty="0">
                <a:ea typeface="黑体" panose="02010609060101010101" pitchFamily="49" charset="-122"/>
              </a:rPr>
              <a:t>  - </a:t>
            </a:r>
            <a:r>
              <a:rPr lang="en-US" altLang="zh-CN" sz="2000" dirty="0">
                <a:ea typeface="黑体" panose="02010609060101010101" pitchFamily="49" charset="-122"/>
                <a:sym typeface="Symbol" panose="05050102010706020507" pitchFamily="18" charset="2"/>
              </a:rPr>
              <a:t>(</a:t>
            </a:r>
            <a:r>
              <a:rPr lang="en-US" altLang="zh-CN" sz="2000" i="1" dirty="0">
                <a:ea typeface="黑体" panose="02010609060101010101" pitchFamily="49" charset="-122"/>
                <a:sym typeface="Symbol" panose="05050102010706020507" pitchFamily="18" charset="2"/>
              </a:rPr>
              <a:t>f</a:t>
            </a:r>
            <a:r>
              <a:rPr lang="en-US" altLang="zh-CN" sz="2000" dirty="0">
                <a:ea typeface="黑体" panose="02010609060101010101" pitchFamily="49" charset="-122"/>
                <a:sym typeface="Symbol" panose="05050102010706020507" pitchFamily="18" charset="2"/>
              </a:rPr>
              <a:t>)</a:t>
            </a:r>
            <a:r>
              <a:rPr lang="zh-CN" altLang="en-US" sz="2000" dirty="0">
                <a:ea typeface="黑体" panose="02010609060101010101" pitchFamily="49" charset="-122"/>
                <a:sym typeface="Symbol" panose="05050102010706020507" pitchFamily="18" charset="2"/>
              </a:rPr>
              <a:t>：增长与</a:t>
            </a:r>
            <a:r>
              <a:rPr lang="en-US" altLang="zh-CN" sz="2000" i="1" dirty="0">
                <a:ea typeface="黑体" panose="02010609060101010101" pitchFamily="49" charset="-122"/>
                <a:sym typeface="Symbol" panose="05050102010706020507" pitchFamily="18" charset="2"/>
              </a:rPr>
              <a:t>f</a:t>
            </a:r>
            <a:r>
              <a:rPr lang="zh-CN" altLang="en-US" sz="2000" dirty="0">
                <a:ea typeface="黑体" panose="02010609060101010101" pitchFamily="49" charset="-122"/>
                <a:sym typeface="Symbol" panose="05050102010706020507" pitchFamily="18" charset="2"/>
              </a:rPr>
              <a:t>一样快的函数</a:t>
            </a:r>
            <a:endParaRPr lang="en-US" altLang="zh-CN" sz="2000" i="1" dirty="0">
              <a:ea typeface="黑体" panose="02010609060101010101" pitchFamily="49" charset="-122"/>
            </a:endParaRPr>
          </a:p>
        </p:txBody>
      </p:sp>
      <mc:AlternateContent xmlns:mc="http://schemas.openxmlformats.org/markup-compatibility/2006" xmlns:a14="http://schemas.microsoft.com/office/drawing/2010/main">
        <mc:Choice Requires="a14">
          <p:sp>
            <p:nvSpPr>
              <p:cNvPr id="8" name="矩形 7">
                <a:extLst>
                  <a:ext uri="{FF2B5EF4-FFF2-40B4-BE49-F238E27FC236}">
                    <a16:creationId xmlns:a16="http://schemas.microsoft.com/office/drawing/2014/main" id="{2F9CF276-FBCC-423D-9E42-543DE23536C3}"/>
                  </a:ext>
                </a:extLst>
              </p:cNvPr>
              <p:cNvSpPr/>
              <p:nvPr/>
            </p:nvSpPr>
            <p:spPr>
              <a:xfrm>
                <a:off x="993824" y="3777792"/>
                <a:ext cx="7968343" cy="975011"/>
              </a:xfrm>
              <a:prstGeom prst="rect">
                <a:avLst/>
              </a:prstGeom>
            </p:spPr>
            <p:txBody>
              <a:bodyPr wrap="square">
                <a:spAutoFit/>
              </a:bodyPr>
              <a:lstStyle/>
              <a:p>
                <a:pPr>
                  <a:spcAft>
                    <a:spcPts val="600"/>
                  </a:spcAft>
                </a:pPr>
                <a:r>
                  <a:rPr lang="en-US" altLang="zh-CN" sz="2000" kern="100" dirty="0">
                    <a:latin typeface="+mn-lt"/>
                    <a:ea typeface="黑体" panose="02010609060101010101" pitchFamily="49" charset="-122"/>
                    <a:cs typeface="Times New Roman" panose="02020603050405020304" pitchFamily="18" charset="0"/>
                  </a:rPr>
                  <a:t>- </a:t>
                </a:r>
                <a:r>
                  <a:rPr lang="zh-CN" altLang="zh-CN" sz="2000" kern="100" dirty="0">
                    <a:latin typeface="+mn-lt"/>
                    <a:ea typeface="黑体" panose="02010609060101010101" pitchFamily="49" charset="-122"/>
                    <a:cs typeface="Times New Roman" panose="02020603050405020304" pitchFamily="18" charset="0"/>
                  </a:rPr>
                  <a:t>若</a:t>
                </a:r>
                <a14:m>
                  <m:oMath xmlns:m="http://schemas.openxmlformats.org/officeDocument/2006/math">
                    <m:func>
                      <m:func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funcPr>
                      <m:fName>
                        <m:limLow>
                          <m:limLow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limLowPr>
                          <m:e>
                            <m:r>
                              <m:rPr>
                                <m:sty m:val="p"/>
                              </m:rPr>
                              <a:rPr lang="en-US" altLang="zh-CN" sz="2000" kern="100">
                                <a:latin typeface="Cambria Math" panose="02040503050406030204" pitchFamily="18" charset="0"/>
                                <a:ea typeface="宋体" panose="02010600030101010101" pitchFamily="2" charset="-122"/>
                                <a:cs typeface="Times New Roman" panose="02020603050405020304" pitchFamily="18" charset="0"/>
                              </a:rPr>
                              <m:t>lim</m:t>
                            </m:r>
                          </m:e>
                          <m:lim>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kern="100">
                                <a:latin typeface="Cambria Math" panose="02040503050406030204" pitchFamily="18" charset="0"/>
                                <a:ea typeface="宋体" panose="02010600030101010101" pitchFamily="2" charset="-122"/>
                                <a:cs typeface="Times New Roman" panose="02020603050405020304" pitchFamily="18" charset="0"/>
                              </a:rPr>
                              <m:t>→∞</m:t>
                            </m:r>
                          </m:lim>
                        </m:limLow>
                      </m:fName>
                      <m:e>
                        <m:f>
                          <m:f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𝑓</m:t>
                            </m:r>
                            <m:r>
                              <a:rPr lang="en-US" altLang="zh-CN" sz="2000"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kern="100">
                                <a:latin typeface="Cambria Math" panose="02040503050406030204" pitchFamily="18" charset="0"/>
                                <a:ea typeface="宋体" panose="02010600030101010101" pitchFamily="2" charset="-122"/>
                                <a:cs typeface="Times New Roman" panose="02020603050405020304" pitchFamily="18" charset="0"/>
                              </a:rPr>
                              <m:t>)</m:t>
                            </m:r>
                          </m:num>
                          <m:den>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𝑔</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den>
                        </m:f>
                      </m:e>
                    </m:func>
                  </m:oMath>
                </a14:m>
                <a:r>
                  <a:rPr lang="zh-CN" altLang="zh-CN" sz="2000" kern="100" dirty="0">
                    <a:latin typeface="+mn-lt"/>
                    <a:ea typeface="黑体" panose="02010609060101010101" pitchFamily="49" charset="-122"/>
                    <a:cs typeface="Times New Roman" panose="02020603050405020304" pitchFamily="18" charset="0"/>
                  </a:rPr>
                  <a:t>存在，则</a:t>
                </a:r>
                <a14:m>
                  <m:oMath xmlns:m="http://schemas.openxmlformats.org/officeDocument/2006/math">
                    <m:func>
                      <m:func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funcPr>
                      <m:fName>
                        <m:limLow>
                          <m:limLow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limLowPr>
                          <m:e>
                            <m:r>
                              <m:rPr>
                                <m:sty m:val="p"/>
                              </m:rPr>
                              <a:rPr lang="en-US" altLang="zh-CN" sz="2000" kern="100">
                                <a:latin typeface="Cambria Math" panose="02040503050406030204" pitchFamily="18" charset="0"/>
                                <a:ea typeface="宋体" panose="02010600030101010101" pitchFamily="2" charset="-122"/>
                                <a:cs typeface="Times New Roman" panose="02020603050405020304" pitchFamily="18" charset="0"/>
                              </a:rPr>
                              <m:t>lim</m:t>
                            </m:r>
                          </m:e>
                          <m:lim>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kern="100">
                                <a:latin typeface="Cambria Math" panose="02040503050406030204" pitchFamily="18" charset="0"/>
                                <a:ea typeface="宋体" panose="02010600030101010101" pitchFamily="2" charset="-122"/>
                                <a:cs typeface="Times New Roman" panose="02020603050405020304" pitchFamily="18" charset="0"/>
                              </a:rPr>
                              <m:t>→∞</m:t>
                            </m:r>
                          </m:lim>
                        </m:limLow>
                      </m:fName>
                      <m:e>
                        <m:f>
                          <m:f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𝑓</m:t>
                            </m:r>
                            <m:d>
                              <m:d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d>
                          </m:num>
                          <m:den>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𝑔</m:t>
                            </m:r>
                            <m:d>
                              <m:d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d>
                          </m:den>
                        </m:f>
                      </m:e>
                    </m:func>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𝑐</m:t>
                    </m:r>
                  </m:oMath>
                </a14:m>
                <a:r>
                  <a:rPr lang="zh-CN" altLang="zh-CN" sz="2000" kern="100" dirty="0">
                    <a:latin typeface="+mn-lt"/>
                    <a:ea typeface="黑体" panose="02010609060101010101" pitchFamily="49" charset="-122"/>
                    <a:cs typeface="Times New Roman" panose="02020603050405020304" pitchFamily="18" charset="0"/>
                  </a:rPr>
                  <a:t>蕴含着</a:t>
                </a:r>
                <a:r>
                  <a:rPr lang="en-US" altLang="zh-CN" sz="2000" i="1" kern="100" dirty="0">
                    <a:latin typeface="+mn-lt"/>
                    <a:ea typeface="黑体" panose="02010609060101010101" pitchFamily="49" charset="-122"/>
                  </a:rPr>
                  <a:t>f</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n</a:t>
                </a:r>
                <a:r>
                  <a:rPr lang="en-US" altLang="zh-CN" sz="2000" kern="100" dirty="0">
                    <a:latin typeface="+mn-lt"/>
                    <a:ea typeface="黑体" panose="02010609060101010101" pitchFamily="49" charset="-122"/>
                  </a:rPr>
                  <a:t>)=</a:t>
                </a:r>
                <a:r>
                  <a:rPr lang="en-US" altLang="zh-CN" sz="2000" kern="100" dirty="0">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g</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n</a:t>
                </a:r>
                <a:r>
                  <a:rPr lang="en-US" altLang="zh-CN" sz="2000" kern="100" dirty="0">
                    <a:latin typeface="+mn-lt"/>
                    <a:ea typeface="黑体" panose="02010609060101010101" pitchFamily="49" charset="-122"/>
                  </a:rPr>
                  <a:t>))</a:t>
                </a:r>
                <a:r>
                  <a:rPr lang="zh-CN" altLang="zh-CN" sz="2000" kern="100" dirty="0">
                    <a:latin typeface="+mn-lt"/>
                    <a:ea typeface="黑体" panose="02010609060101010101" pitchFamily="49" charset="-122"/>
                    <a:cs typeface="Times New Roman" panose="02020603050405020304" pitchFamily="18" charset="0"/>
                  </a:rPr>
                  <a:t>，其中</a:t>
                </a:r>
                <a:r>
                  <a:rPr lang="en-US" altLang="zh-CN" sz="2000" i="1" kern="100" dirty="0">
                    <a:latin typeface="+mn-lt"/>
                    <a:ea typeface="黑体" panose="02010609060101010101" pitchFamily="49" charset="-122"/>
                  </a:rPr>
                  <a:t>c</a:t>
                </a:r>
                <a:r>
                  <a:rPr lang="zh-CN" altLang="zh-CN" sz="2000" kern="100" dirty="0">
                    <a:latin typeface="+mn-lt"/>
                    <a:ea typeface="黑体" panose="02010609060101010101" pitchFamily="49" charset="-122"/>
                    <a:cs typeface="Times New Roman" panose="02020603050405020304" pitchFamily="18" charset="0"/>
                  </a:rPr>
                  <a:t>为正常数</a:t>
                </a:r>
                <a:endParaRPr lang="en-US" altLang="zh-CN" sz="2000" kern="100" dirty="0">
                  <a:latin typeface="+mn-lt"/>
                  <a:ea typeface="黑体" panose="02010609060101010101" pitchFamily="49" charset="-122"/>
                  <a:cs typeface="Times New Roman" panose="02020603050405020304" pitchFamily="18" charset="0"/>
                </a:endParaRPr>
              </a:p>
              <a:p>
                <a:r>
                  <a:rPr lang="en-US" altLang="zh-CN" sz="2000" kern="100" dirty="0">
                    <a:latin typeface="+mn-lt"/>
                    <a:ea typeface="黑体" panose="02010609060101010101" pitchFamily="49" charset="-122"/>
                    <a:cs typeface="Times New Roman" panose="02020603050405020304" pitchFamily="18" charset="0"/>
                  </a:rPr>
                  <a:t>- </a:t>
                </a:r>
                <a:r>
                  <a:rPr lang="en-US" altLang="zh-CN" sz="2000" i="1" kern="100" dirty="0">
                    <a:latin typeface="+mn-lt"/>
                    <a:ea typeface="黑体" panose="02010609060101010101" pitchFamily="49" charset="-122"/>
                  </a:rPr>
                  <a:t>f</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n</a:t>
                </a:r>
                <a:r>
                  <a:rPr lang="en-US" altLang="zh-CN" sz="2000" kern="100" dirty="0">
                    <a:latin typeface="+mn-lt"/>
                    <a:ea typeface="黑体" panose="02010609060101010101" pitchFamily="49" charset="-122"/>
                  </a:rPr>
                  <a:t>)=</a:t>
                </a:r>
                <a:r>
                  <a:rPr lang="en-US" altLang="zh-CN" sz="2000" kern="100" dirty="0">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g</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n</a:t>
                </a:r>
                <a:r>
                  <a:rPr lang="en-US" altLang="zh-CN" sz="2000" kern="100" dirty="0">
                    <a:latin typeface="+mn-lt"/>
                    <a:ea typeface="黑体" panose="02010609060101010101" pitchFamily="49" charset="-122"/>
                  </a:rPr>
                  <a:t>))</a:t>
                </a:r>
                <a:r>
                  <a:rPr lang="zh-CN" altLang="zh-CN" sz="2000" kern="100" dirty="0">
                    <a:latin typeface="+mn-lt"/>
                    <a:ea typeface="黑体" panose="02010609060101010101" pitchFamily="49" charset="-122"/>
                    <a:cs typeface="Times New Roman" panose="02020603050405020304" pitchFamily="18" charset="0"/>
                  </a:rPr>
                  <a:t>当且仅当</a:t>
                </a:r>
                <a:r>
                  <a:rPr lang="en-US" altLang="zh-CN" sz="2000" i="1" kern="100" dirty="0">
                    <a:latin typeface="+mn-lt"/>
                    <a:ea typeface="黑体" panose="02010609060101010101" pitchFamily="49" charset="-122"/>
                  </a:rPr>
                  <a:t>f</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n</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O</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g</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n</a:t>
                </a:r>
                <a:r>
                  <a:rPr lang="en-US" altLang="zh-CN" sz="2000" kern="100" dirty="0">
                    <a:latin typeface="+mn-lt"/>
                    <a:ea typeface="黑体" panose="02010609060101010101" pitchFamily="49" charset="-122"/>
                  </a:rPr>
                  <a:t>))</a:t>
                </a:r>
                <a:r>
                  <a:rPr lang="zh-CN" altLang="zh-CN" sz="2000" kern="100" dirty="0">
                    <a:latin typeface="+mn-lt"/>
                    <a:ea typeface="黑体" panose="02010609060101010101" pitchFamily="49" charset="-122"/>
                    <a:cs typeface="Times New Roman" panose="02020603050405020304" pitchFamily="18" charset="0"/>
                  </a:rPr>
                  <a:t>且</a:t>
                </a:r>
                <a:r>
                  <a:rPr lang="en-US" altLang="zh-CN" sz="2000" i="1" kern="100" dirty="0">
                    <a:latin typeface="+mn-lt"/>
                    <a:ea typeface="黑体" panose="02010609060101010101" pitchFamily="49" charset="-122"/>
                  </a:rPr>
                  <a:t>f</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n</a:t>
                </a:r>
                <a:r>
                  <a:rPr lang="en-US" altLang="zh-CN" sz="2000" kern="100" dirty="0">
                    <a:latin typeface="+mn-lt"/>
                    <a:ea typeface="黑体" panose="02010609060101010101" pitchFamily="49" charset="-122"/>
                  </a:rPr>
                  <a:t>)=</a:t>
                </a:r>
                <a:r>
                  <a:rPr lang="en-US" altLang="zh-CN" sz="2000" kern="100" dirty="0">
                    <a:latin typeface="+mn-lt"/>
                    <a:ea typeface="黑体" panose="02010609060101010101" pitchFamily="49" charset="-122"/>
                    <a:cs typeface="Times New Roman" panose="02020603050405020304" pitchFamily="18" charset="0"/>
                    <a:sym typeface="Symbol" panose="05050102010706020507" pitchFamily="18" charset="2"/>
                  </a:rPr>
                  <a:t></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g</a:t>
                </a:r>
                <a:r>
                  <a:rPr lang="en-US" altLang="zh-CN" sz="2000" kern="100" dirty="0">
                    <a:latin typeface="+mn-lt"/>
                    <a:ea typeface="黑体" panose="02010609060101010101" pitchFamily="49" charset="-122"/>
                  </a:rPr>
                  <a:t>(</a:t>
                </a:r>
                <a:r>
                  <a:rPr lang="en-US" altLang="zh-CN" sz="2000" i="1" kern="100" dirty="0">
                    <a:latin typeface="+mn-lt"/>
                    <a:ea typeface="黑体" panose="02010609060101010101" pitchFamily="49" charset="-122"/>
                  </a:rPr>
                  <a:t>n</a:t>
                </a:r>
                <a:r>
                  <a:rPr lang="en-US" altLang="zh-CN" sz="2000" kern="100" dirty="0">
                    <a:latin typeface="+mn-lt"/>
                    <a:ea typeface="黑体" panose="02010609060101010101" pitchFamily="49" charset="-122"/>
                  </a:rPr>
                  <a:t>))</a:t>
                </a:r>
                <a:endParaRPr lang="zh-CN" altLang="en-US" sz="2000" dirty="0">
                  <a:latin typeface="+mn-lt"/>
                  <a:ea typeface="黑体" panose="02010609060101010101" pitchFamily="49" charset="-122"/>
                </a:endParaRPr>
              </a:p>
            </p:txBody>
          </p:sp>
        </mc:Choice>
        <mc:Fallback xmlns="">
          <p:sp>
            <p:nvSpPr>
              <p:cNvPr id="8" name="矩形 7">
                <a:extLst>
                  <a:ext uri="{FF2B5EF4-FFF2-40B4-BE49-F238E27FC236}">
                    <a16:creationId xmlns:a16="http://schemas.microsoft.com/office/drawing/2014/main" id="{2F9CF276-FBCC-423D-9E42-543DE23536C3}"/>
                  </a:ext>
                </a:extLst>
              </p:cNvPr>
              <p:cNvSpPr>
                <a:spLocks noRot="1" noChangeAspect="1" noMove="1" noResize="1" noEditPoints="1" noAdjustHandles="1" noChangeArrowheads="1" noChangeShapeType="1" noTextEdit="1"/>
              </p:cNvSpPr>
              <p:nvPr/>
            </p:nvSpPr>
            <p:spPr>
              <a:xfrm>
                <a:off x="993824" y="3777792"/>
                <a:ext cx="7968343" cy="975011"/>
              </a:xfrm>
              <a:prstGeom prst="rect">
                <a:avLst/>
              </a:prstGeom>
              <a:blipFill>
                <a:blip r:embed="rId2"/>
                <a:stretch>
                  <a:fillRect l="-765" b="-1062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 name="矩形 9">
                <a:extLst>
                  <a:ext uri="{FF2B5EF4-FFF2-40B4-BE49-F238E27FC236}">
                    <a16:creationId xmlns:a16="http://schemas.microsoft.com/office/drawing/2014/main" id="{E2B2FA34-B7FD-4E0C-BAAE-C76622FC9BFF}"/>
                  </a:ext>
                </a:extLst>
              </p:cNvPr>
              <p:cNvSpPr/>
              <p:nvPr/>
            </p:nvSpPr>
            <p:spPr>
              <a:xfrm>
                <a:off x="899592" y="4806316"/>
                <a:ext cx="7992888" cy="1574085"/>
              </a:xfrm>
              <a:prstGeom prst="rect">
                <a:avLst/>
              </a:prstGeom>
            </p:spPr>
            <p:txBody>
              <a:bodyPr wrap="square">
                <a:spAutoFit/>
              </a:bodyPr>
              <a:lstStyle/>
              <a:p>
                <a:pPr>
                  <a:lnSpc>
                    <a:spcPts val="2800"/>
                  </a:lnSpc>
                  <a:spcAft>
                    <a:spcPts val="600"/>
                  </a:spcAft>
                </a:pPr>
                <a:r>
                  <a:rPr lang="zh-CN" altLang="en-US" sz="2000" b="1" kern="100" dirty="0">
                    <a:solidFill>
                      <a:srgbClr val="0000CC"/>
                    </a:solidFill>
                    <a:latin typeface="+mn-lt"/>
                    <a:ea typeface="黑体" panose="02010609060101010101" pitchFamily="49" charset="-122"/>
                    <a:cs typeface="Times New Roman" panose="02020603050405020304" pitchFamily="18" charset="0"/>
                  </a:rPr>
                  <a:t>例如：</a:t>
                </a:r>
                <a:endParaRPr lang="en-US" altLang="zh-CN" sz="2000" b="1" kern="100" dirty="0">
                  <a:solidFill>
                    <a:srgbClr val="0000CC"/>
                  </a:solidFill>
                  <a:latin typeface="+mn-lt"/>
                  <a:ea typeface="黑体" panose="02010609060101010101" pitchFamily="49" charset="-122"/>
                  <a:cs typeface="Times New Roman" panose="02020603050405020304" pitchFamily="18" charset="0"/>
                </a:endParaRPr>
              </a:p>
              <a:p>
                <a:pPr>
                  <a:lnSpc>
                    <a:spcPts val="2800"/>
                  </a:lnSpc>
                  <a:spcAft>
                    <a:spcPts val="600"/>
                  </a:spcAft>
                </a:pPr>
                <a:r>
                  <a:rPr lang="zh-CN" altLang="zh-CN" sz="2000" kern="100" dirty="0">
                    <a:latin typeface="+mn-lt"/>
                    <a:ea typeface="黑体" panose="02010609060101010101" pitchFamily="49" charset="-122"/>
                    <a:cs typeface="Times New Roman" panose="02020603050405020304" pitchFamily="18" charset="0"/>
                  </a:rPr>
                  <a:t>若</a:t>
                </a:r>
                <a14:m>
                  <m:oMath xmlns:m="http://schemas.openxmlformats.org/officeDocument/2006/math">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𝑓</m:t>
                    </m:r>
                    <m:d>
                      <m:d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d>
                    <m:r>
                      <a:rPr lang="en-US" altLang="zh-CN" sz="2000"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+2</m:t>
                    </m:r>
                    <m:rad>
                      <m:radPr>
                        <m:degHide m:val="on"/>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rad>
                  </m:oMath>
                </a14:m>
                <a:r>
                  <a:rPr lang="zh-CN" altLang="zh-CN" sz="2000" kern="100" dirty="0">
                    <a:latin typeface="+mn-lt"/>
                    <a:ea typeface="黑体" panose="02010609060101010101" pitchFamily="49" charset="-122"/>
                    <a:cs typeface="Times New Roman" panose="02020603050405020304" pitchFamily="18" charset="0"/>
                  </a:rPr>
                  <a:t>，</a:t>
                </a:r>
                <a14:m>
                  <m:oMath xmlns:m="http://schemas.openxmlformats.org/officeDocument/2006/math">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𝑔</m:t>
                    </m:r>
                    <m:d>
                      <m:d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d>
                    <m:r>
                      <a:rPr lang="en-US" altLang="zh-CN" sz="2000" kern="100">
                        <a:latin typeface="Cambria Math" panose="02040503050406030204" pitchFamily="18" charset="0"/>
                        <a:ea typeface="宋体" panose="02010600030101010101" pitchFamily="2" charset="-122"/>
                        <a:cs typeface="Times New Roman" panose="02020603050405020304" pitchFamily="18" charset="0"/>
                      </a:rPr>
                      <m:t>=</m:t>
                    </m:r>
                    <m:sSup>
                      <m:sSup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sup>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2</m:t>
                        </m:r>
                      </m:sup>
                    </m:sSup>
                  </m:oMath>
                </a14:m>
                <a:r>
                  <a:rPr lang="zh-CN" altLang="zh-CN" sz="2000" kern="100" dirty="0">
                    <a:latin typeface="+mn-lt"/>
                    <a:ea typeface="黑体" panose="02010609060101010101" pitchFamily="49" charset="-122"/>
                    <a:cs typeface="Times New Roman" panose="02020603050405020304" pitchFamily="18" charset="0"/>
                  </a:rPr>
                  <a:t>，则</a:t>
                </a:r>
                <a14:m>
                  <m:oMath xmlns:m="http://schemas.openxmlformats.org/officeDocument/2006/math">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𝑓</m:t>
                    </m:r>
                    <m:d>
                      <m:d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d>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𝑂</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𝑔</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oMath>
                </a14:m>
                <a:r>
                  <a:rPr lang="zh-CN" altLang="zh-CN" sz="2000" kern="100" dirty="0">
                    <a:latin typeface="+mn-lt"/>
                    <a:ea typeface="黑体" panose="02010609060101010101" pitchFamily="49" charset="-122"/>
                    <a:cs typeface="Times New Roman" panose="02020603050405020304" pitchFamily="18" charset="0"/>
                  </a:rPr>
                  <a:t>，</a:t>
                </a:r>
                <a14:m>
                  <m:oMath xmlns:m="http://schemas.openxmlformats.org/officeDocument/2006/math">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𝑔</m:t>
                    </m:r>
                    <m:d>
                      <m:d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d>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0" kern="100">
                        <a:latin typeface="Cambria Math" panose="02040503050406030204" pitchFamily="18" charset="0"/>
                        <a:ea typeface="宋体" panose="02010600030101010101" pitchFamily="2" charset="-122"/>
                        <a:cs typeface="Times New Roman" panose="02020603050405020304" pitchFamily="18" charset="0"/>
                        <a:sym typeface="Symbol" panose="05050102010706020507" pitchFamily="18" charset="2"/>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𝑓</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oMath>
                </a14:m>
                <a:r>
                  <a:rPr lang="zh-CN" altLang="zh-CN" sz="2000" kern="100" dirty="0">
                    <a:latin typeface="+mn-lt"/>
                    <a:ea typeface="黑体" panose="02010609060101010101" pitchFamily="49" charset="-122"/>
                    <a:cs typeface="Times New Roman" panose="02020603050405020304" pitchFamily="18" charset="0"/>
                  </a:rPr>
                  <a:t>；若</a:t>
                </a:r>
                <a14:m>
                  <m:oMath xmlns:m="http://schemas.openxmlformats.org/officeDocument/2006/math">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𝑓</m:t>
                    </m:r>
                    <m:d>
                      <m:d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d>
                    <m:r>
                      <a:rPr lang="en-US" altLang="zh-CN" sz="2000"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m:rPr>
                        <m:sty m:val="p"/>
                      </m:rPr>
                      <a:rPr lang="en-US" altLang="zh-CN" sz="2000" kern="100">
                        <a:latin typeface="Cambria Math" panose="02040503050406030204" pitchFamily="18" charset="0"/>
                        <a:ea typeface="宋体" panose="02010600030101010101" pitchFamily="2" charset="-122"/>
                        <a:cs typeface="Times New Roman" panose="02020603050405020304" pitchFamily="18" charset="0"/>
                      </a:rPr>
                      <m:t>log</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oMath>
                </a14:m>
                <a:r>
                  <a:rPr lang="zh-CN" altLang="zh-CN" sz="2000" kern="100" dirty="0">
                    <a:latin typeface="+mn-lt"/>
                    <a:ea typeface="黑体" panose="02010609060101010101" pitchFamily="49" charset="-122"/>
                    <a:cs typeface="Times New Roman" panose="02020603050405020304" pitchFamily="18" charset="0"/>
                  </a:rPr>
                  <a:t>，</a:t>
                </a:r>
                <a14:m>
                  <m:oMath xmlns:m="http://schemas.openxmlformats.org/officeDocument/2006/math">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𝑔</m:t>
                    </m:r>
                    <m:d>
                      <m:d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d>
                    <m:r>
                      <a:rPr lang="en-US" altLang="zh-CN" sz="2000" kern="100">
                        <a:latin typeface="Cambria Math" panose="02040503050406030204" pitchFamily="18" charset="0"/>
                        <a:ea typeface="宋体" panose="02010600030101010101" pitchFamily="2" charset="-122"/>
                        <a:cs typeface="Times New Roman" panose="02020603050405020304" pitchFamily="18" charset="0"/>
                      </a:rPr>
                      <m:t>=</m:t>
                    </m:r>
                    <m:rad>
                      <m:radPr>
                        <m:degHide m:val="on"/>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rad>
                  </m:oMath>
                </a14:m>
                <a:r>
                  <a:rPr lang="zh-CN" altLang="zh-CN" sz="2000" kern="100" dirty="0">
                    <a:latin typeface="+mn-lt"/>
                    <a:ea typeface="黑体" panose="02010609060101010101" pitchFamily="49" charset="-122"/>
                    <a:cs typeface="Times New Roman" panose="02020603050405020304" pitchFamily="18" charset="0"/>
                  </a:rPr>
                  <a:t>，则</a:t>
                </a:r>
                <a14:m>
                  <m:oMath xmlns:m="http://schemas.openxmlformats.org/officeDocument/2006/math">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𝑓</m:t>
                    </m:r>
                    <m:d>
                      <m:d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d>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kern="100">
                        <a:latin typeface="Cambria Math" panose="02040503050406030204" pitchFamily="18" charset="0"/>
                        <a:ea typeface="宋体" panose="02010600030101010101" pitchFamily="2" charset="-122"/>
                        <a:cs typeface="Times New Roman" panose="02020603050405020304" pitchFamily="18" charset="0"/>
                        <a:sym typeface="Symbol" panose="05050102010706020507" pitchFamily="18" charset="2"/>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𝑔</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oMath>
                </a14:m>
                <a:r>
                  <a:rPr lang="zh-CN" altLang="zh-CN" sz="2000" kern="100" dirty="0">
                    <a:latin typeface="+mn-lt"/>
                    <a:ea typeface="黑体" panose="02010609060101010101" pitchFamily="49" charset="-122"/>
                    <a:cs typeface="Times New Roman" panose="02020603050405020304" pitchFamily="18" charset="0"/>
                  </a:rPr>
                  <a:t>，</a:t>
                </a:r>
                <a14:m>
                  <m:oMath xmlns:m="http://schemas.openxmlformats.org/officeDocument/2006/math">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𝑔</m:t>
                    </m:r>
                    <m:d>
                      <m:d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d>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𝑂</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𝑓</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oMath>
                </a14:m>
                <a:r>
                  <a:rPr lang="zh-CN" altLang="zh-CN" sz="2000" kern="100" dirty="0">
                    <a:latin typeface="+mn-lt"/>
                    <a:ea typeface="黑体" panose="02010609060101010101" pitchFamily="49" charset="-122"/>
                    <a:cs typeface="Times New Roman" panose="02020603050405020304" pitchFamily="18" charset="0"/>
                  </a:rPr>
                  <a:t>；若</a:t>
                </a:r>
                <a14:m>
                  <m:oMath xmlns:m="http://schemas.openxmlformats.org/officeDocument/2006/math">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𝑓</m:t>
                    </m:r>
                    <m:d>
                      <m:d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d>
                    <m:r>
                      <a:rPr lang="en-US" altLang="zh-CN" sz="2000" kern="100">
                        <a:latin typeface="Cambria Math" panose="02040503050406030204" pitchFamily="18" charset="0"/>
                        <a:ea typeface="宋体" panose="02010600030101010101" pitchFamily="2" charset="-122"/>
                        <a:cs typeface="Times New Roman" panose="02020603050405020304" pitchFamily="18" charset="0"/>
                      </a:rPr>
                      <m:t>=</m:t>
                    </m:r>
                    <m:sSup>
                      <m:sSup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10</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sup>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2</m:t>
                        </m:r>
                      </m:sup>
                    </m:sSup>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+2</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oMath>
                </a14:m>
                <a:r>
                  <a:rPr lang="zh-CN" altLang="zh-CN" sz="2000" kern="100" dirty="0">
                    <a:latin typeface="+mn-lt"/>
                    <a:ea typeface="黑体" panose="02010609060101010101" pitchFamily="49" charset="-122"/>
                    <a:cs typeface="Times New Roman" panose="02020603050405020304" pitchFamily="18" charset="0"/>
                  </a:rPr>
                  <a:t>，</a:t>
                </a:r>
                <a14:m>
                  <m:oMath xmlns:m="http://schemas.openxmlformats.org/officeDocument/2006/math">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𝑔</m:t>
                    </m:r>
                    <m:d>
                      <m:d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d>
                    <m:r>
                      <a:rPr lang="en-US" altLang="zh-CN" sz="2000" kern="100">
                        <a:latin typeface="Cambria Math" panose="02040503050406030204" pitchFamily="18" charset="0"/>
                        <a:ea typeface="宋体" panose="02010600030101010101" pitchFamily="2" charset="-122"/>
                        <a:cs typeface="Times New Roman" panose="02020603050405020304" pitchFamily="18" charset="0"/>
                      </a:rPr>
                      <m:t>=</m:t>
                    </m:r>
                    <m:sSup>
                      <m:sSup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30</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sup>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2</m:t>
                        </m:r>
                      </m:sup>
                    </m:sSup>
                  </m:oMath>
                </a14:m>
                <a:r>
                  <a:rPr lang="zh-CN" altLang="zh-CN" sz="2000" kern="100" dirty="0">
                    <a:latin typeface="+mn-lt"/>
                    <a:ea typeface="黑体" panose="02010609060101010101" pitchFamily="49" charset="-122"/>
                    <a:cs typeface="Times New Roman" panose="02020603050405020304" pitchFamily="18" charset="0"/>
                  </a:rPr>
                  <a:t>，则</a:t>
                </a:r>
                <a14:m>
                  <m:oMath xmlns:m="http://schemas.openxmlformats.org/officeDocument/2006/math">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𝑓</m:t>
                    </m:r>
                    <m:d>
                      <m:d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d>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kern="100">
                        <a:latin typeface="Cambria Math" panose="02040503050406030204" pitchFamily="18" charset="0"/>
                        <a:ea typeface="宋体" panose="02010600030101010101" pitchFamily="2" charset="-122"/>
                        <a:cs typeface="Times New Roman" panose="02020603050405020304" pitchFamily="18" charset="0"/>
                        <a:sym typeface="Symbol" panose="05050102010706020507" pitchFamily="18" charset="2"/>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𝑔</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oMath>
                </a14:m>
                <a:r>
                  <a:rPr lang="zh-CN" altLang="zh-CN" sz="2000" kern="100" dirty="0">
                    <a:latin typeface="+mn-lt"/>
                    <a:ea typeface="黑体" panose="02010609060101010101" pitchFamily="49" charset="-122"/>
                    <a:cs typeface="Times New Roman" panose="02020603050405020304" pitchFamily="18" charset="0"/>
                  </a:rPr>
                  <a:t>。</a:t>
                </a:r>
                <a:endParaRPr lang="zh-CN" altLang="en-US" sz="2000" dirty="0">
                  <a:latin typeface="+mn-lt"/>
                  <a:ea typeface="黑体" panose="02010609060101010101" pitchFamily="49" charset="-122"/>
                </a:endParaRPr>
              </a:p>
            </p:txBody>
          </p:sp>
        </mc:Choice>
        <mc:Fallback xmlns="">
          <p:sp>
            <p:nvSpPr>
              <p:cNvPr id="10" name="矩形 9">
                <a:extLst>
                  <a:ext uri="{FF2B5EF4-FFF2-40B4-BE49-F238E27FC236}">
                    <a16:creationId xmlns:a16="http://schemas.microsoft.com/office/drawing/2014/main" id="{E2B2FA34-B7FD-4E0C-BAAE-C76622FC9BFF}"/>
                  </a:ext>
                </a:extLst>
              </p:cNvPr>
              <p:cNvSpPr>
                <a:spLocks noRot="1" noChangeAspect="1" noMove="1" noResize="1" noEditPoints="1" noAdjustHandles="1" noChangeArrowheads="1" noChangeShapeType="1" noTextEdit="1"/>
              </p:cNvSpPr>
              <p:nvPr/>
            </p:nvSpPr>
            <p:spPr>
              <a:xfrm>
                <a:off x="899592" y="4806316"/>
                <a:ext cx="7992888" cy="1574085"/>
              </a:xfrm>
              <a:prstGeom prst="rect">
                <a:avLst/>
              </a:prstGeom>
              <a:blipFill>
                <a:blip r:embed="rId3"/>
                <a:stretch>
                  <a:fillRect l="-839" t="-1544" r="-3966" b="-4633"/>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50112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zh-CN" altLang="en-US" dirty="0">
                <a:ea typeface="黑体" panose="02010609060101010101" pitchFamily="49" charset="-122"/>
              </a:rPr>
              <a:t>算法效率分析 </a:t>
            </a:r>
            <a:r>
              <a:rPr lang="en-US" altLang="zh-CN" dirty="0">
                <a:ea typeface="黑体" panose="02010609060101010101" pitchFamily="49" charset="-122"/>
              </a:rPr>
              <a:t>(8)</a:t>
            </a:r>
            <a:endParaRPr lang="en-US" altLang="zh-CN" dirty="0"/>
          </a:p>
        </p:txBody>
      </p:sp>
      <p:sp>
        <p:nvSpPr>
          <p:cNvPr id="57347" name="Rectangle 3"/>
          <p:cNvSpPr>
            <a:spLocks noGrp="1" noChangeArrowheads="1"/>
          </p:cNvSpPr>
          <p:nvPr>
            <p:ph type="body" idx="1"/>
          </p:nvPr>
        </p:nvSpPr>
        <p:spPr>
          <a:xfrm>
            <a:off x="822201" y="4096110"/>
            <a:ext cx="7958138" cy="2736304"/>
          </a:xfrm>
        </p:spPr>
        <p:txBody>
          <a:bodyPr/>
          <a:lstStyle/>
          <a:p>
            <a:pPr eaLnBrk="1" hangingPunct="1">
              <a:buFont typeface="Wingdings" pitchFamily="2" charset="2"/>
              <a:buNone/>
            </a:pPr>
            <a:r>
              <a:rPr lang="en-US" altLang="zh-CN" sz="2000" dirty="0"/>
              <a:t>  (1) </a:t>
            </a:r>
            <a:r>
              <a:rPr lang="en-US" altLang="zh-CN" sz="2000" i="1" dirty="0"/>
              <a:t>f</a:t>
            </a:r>
            <a:r>
              <a:rPr lang="en-US" altLang="zh-CN" sz="2000" dirty="0"/>
              <a:t>(</a:t>
            </a:r>
            <a:r>
              <a:rPr lang="en-US" altLang="zh-CN" sz="2000" i="1" dirty="0"/>
              <a:t>n</a:t>
            </a:r>
            <a:r>
              <a:rPr lang="en-US" altLang="zh-CN" sz="2000" dirty="0"/>
              <a:t>)=(</a:t>
            </a:r>
            <a:r>
              <a:rPr lang="en-US" altLang="zh-CN" sz="2000" i="1" dirty="0"/>
              <a:t>n</a:t>
            </a:r>
            <a:r>
              <a:rPr lang="en-US" altLang="zh-CN" sz="2000" baseline="30000" dirty="0"/>
              <a:t>2</a:t>
            </a:r>
            <a:r>
              <a:rPr lang="en-US" altLang="zh-CN" sz="2000" dirty="0">
                <a:sym typeface="Symbol" pitchFamily="18" charset="2"/>
              </a:rPr>
              <a:t></a:t>
            </a:r>
            <a:r>
              <a:rPr lang="en-US" altLang="zh-CN" sz="2000" i="1" dirty="0"/>
              <a:t>n</a:t>
            </a:r>
            <a:r>
              <a:rPr lang="en-US" altLang="zh-CN" sz="2000" dirty="0"/>
              <a:t>)/2, </a:t>
            </a:r>
            <a:r>
              <a:rPr lang="en-US" altLang="zh-CN" sz="2000" i="1" dirty="0"/>
              <a:t>g</a:t>
            </a:r>
            <a:r>
              <a:rPr lang="en-US" altLang="zh-CN" sz="2000" dirty="0"/>
              <a:t>(</a:t>
            </a:r>
            <a:r>
              <a:rPr lang="en-US" altLang="zh-CN" sz="2000" i="1" dirty="0"/>
              <a:t>n</a:t>
            </a:r>
            <a:r>
              <a:rPr lang="en-US" altLang="zh-CN" sz="2000" dirty="0"/>
              <a:t>)=6</a:t>
            </a:r>
            <a:r>
              <a:rPr lang="en-US" altLang="zh-CN" sz="2000" i="1" dirty="0"/>
              <a:t>n</a:t>
            </a:r>
            <a:r>
              <a:rPr lang="en-US" altLang="zh-CN" sz="2000" dirty="0"/>
              <a:t>. </a:t>
            </a:r>
            <a:r>
              <a:rPr lang="en-US" altLang="zh-CN" sz="2000" i="1" dirty="0"/>
              <a:t>f</a:t>
            </a:r>
            <a:r>
              <a:rPr lang="en-US" altLang="zh-CN" sz="2000" dirty="0"/>
              <a:t>(</a:t>
            </a:r>
            <a:r>
              <a:rPr lang="en-US" altLang="zh-CN" sz="2000" i="1" dirty="0"/>
              <a:t>n</a:t>
            </a:r>
            <a:r>
              <a:rPr lang="en-US" altLang="zh-CN" sz="2000" dirty="0"/>
              <a:t>)=</a:t>
            </a:r>
            <a:r>
              <a:rPr lang="en-US" altLang="zh-CN" sz="2000" i="1" dirty="0"/>
              <a:t>O</a:t>
            </a:r>
            <a:r>
              <a:rPr lang="en-US" altLang="zh-CN" sz="2000" dirty="0"/>
              <a:t>(</a:t>
            </a:r>
            <a:r>
              <a:rPr lang="en-US" altLang="zh-CN" sz="2000" i="1" dirty="0"/>
              <a:t>g</a:t>
            </a:r>
            <a:r>
              <a:rPr lang="en-US" altLang="zh-CN" sz="2000" dirty="0"/>
              <a:t>(</a:t>
            </a:r>
            <a:r>
              <a:rPr lang="en-US" altLang="zh-CN" sz="2000" i="1" dirty="0"/>
              <a:t>n</a:t>
            </a:r>
            <a:r>
              <a:rPr lang="en-US" altLang="zh-CN" sz="2000" dirty="0"/>
              <a:t>))? </a:t>
            </a:r>
            <a:r>
              <a:rPr lang="en-US" altLang="zh-CN" sz="2000" i="1" dirty="0"/>
              <a:t>g</a:t>
            </a:r>
            <a:r>
              <a:rPr lang="en-US" altLang="zh-CN" sz="2000" dirty="0"/>
              <a:t>(</a:t>
            </a:r>
            <a:r>
              <a:rPr lang="en-US" altLang="zh-CN" sz="2000" i="1" dirty="0"/>
              <a:t>n</a:t>
            </a:r>
            <a:r>
              <a:rPr lang="en-US" altLang="zh-CN" sz="2000" dirty="0"/>
              <a:t>)=</a:t>
            </a:r>
            <a:r>
              <a:rPr lang="en-US" altLang="zh-CN" sz="2000" i="1" dirty="0"/>
              <a:t>O</a:t>
            </a:r>
            <a:r>
              <a:rPr lang="en-US" altLang="zh-CN" sz="2000" dirty="0"/>
              <a:t>(</a:t>
            </a:r>
            <a:r>
              <a:rPr lang="en-US" altLang="zh-CN" sz="2000" i="1" dirty="0"/>
              <a:t>f</a:t>
            </a:r>
            <a:r>
              <a:rPr lang="en-US" altLang="zh-CN" sz="2000" dirty="0"/>
              <a:t>(</a:t>
            </a:r>
            <a:r>
              <a:rPr lang="en-US" altLang="zh-CN" sz="2000" i="1" dirty="0"/>
              <a:t>n</a:t>
            </a:r>
            <a:r>
              <a:rPr lang="en-US" altLang="zh-CN" sz="2000" dirty="0"/>
              <a:t>))?</a:t>
            </a:r>
          </a:p>
          <a:p>
            <a:pPr eaLnBrk="1" hangingPunct="1">
              <a:buFont typeface="Wingdings" pitchFamily="2" charset="2"/>
              <a:buNone/>
            </a:pPr>
            <a:r>
              <a:rPr lang="en-US" altLang="zh-CN" sz="2000" dirty="0"/>
              <a:t>                                                              </a:t>
            </a:r>
          </a:p>
        </p:txBody>
      </p:sp>
      <p:graphicFrame>
        <p:nvGraphicFramePr>
          <p:cNvPr id="57344" name="Object 0"/>
          <p:cNvGraphicFramePr>
            <a:graphicFrameLocks noChangeAspect="1"/>
          </p:cNvGraphicFramePr>
          <p:nvPr>
            <p:extLst>
              <p:ext uri="{D42A27DB-BD31-4B8C-83A1-F6EECF244321}">
                <p14:modId xmlns:p14="http://schemas.microsoft.com/office/powerpoint/2010/main" val="3532759817"/>
              </p:ext>
            </p:extLst>
          </p:nvPr>
        </p:nvGraphicFramePr>
        <p:xfrm>
          <a:off x="1355725" y="4602163"/>
          <a:ext cx="3360291" cy="601662"/>
        </p:xfrm>
        <a:graphic>
          <a:graphicData uri="http://schemas.openxmlformats.org/presentationml/2006/ole">
            <mc:AlternateContent xmlns:mc="http://schemas.openxmlformats.org/markup-compatibility/2006">
              <mc:Choice xmlns:v="urn:schemas-microsoft-com:vml" Requires="v">
                <p:oleObj spid="_x0000_s112720" name="Equation" r:id="rId3" imgW="3035160" imgH="660240" progId="Equation.DSMT4">
                  <p:embed/>
                </p:oleObj>
              </mc:Choice>
              <mc:Fallback>
                <p:oleObj name="Equation" r:id="rId3" imgW="3035160" imgH="660240" progId="Equation.DSMT4">
                  <p:embed/>
                  <p:pic>
                    <p:nvPicPr>
                      <p:cNvPr id="57344" name="Object 0"/>
                      <p:cNvPicPr>
                        <a:picLocks noChangeAspect="1" noChangeArrowheads="1"/>
                      </p:cNvPicPr>
                      <p:nvPr/>
                    </p:nvPicPr>
                    <p:blipFill>
                      <a:blip r:embed="rId4"/>
                      <a:srcRect/>
                      <a:stretch>
                        <a:fillRect/>
                      </a:stretch>
                    </p:blipFill>
                    <p:spPr bwMode="auto">
                      <a:xfrm>
                        <a:off x="1355725" y="4602163"/>
                        <a:ext cx="3360291" cy="601662"/>
                      </a:xfrm>
                      <a:prstGeom prst="rect">
                        <a:avLst/>
                      </a:prstGeom>
                      <a:noFill/>
                      <a:extLst/>
                    </p:spPr>
                  </p:pic>
                </p:oleObj>
              </mc:Fallback>
            </mc:AlternateContent>
          </a:graphicData>
        </a:graphic>
      </p:graphicFrame>
      <p:sp>
        <p:nvSpPr>
          <p:cNvPr id="57352" name="Rectangle 5"/>
          <p:cNvSpPr>
            <a:spLocks noChangeArrowheads="1"/>
          </p:cNvSpPr>
          <p:nvPr/>
        </p:nvSpPr>
        <p:spPr bwMode="auto">
          <a:xfrm>
            <a:off x="1341909" y="5254605"/>
            <a:ext cx="1479892" cy="400110"/>
          </a:xfrm>
          <a:prstGeom prst="rect">
            <a:avLst/>
          </a:prstGeom>
          <a:noFill/>
          <a:ln w="9525">
            <a:noFill/>
            <a:miter lim="800000"/>
            <a:headEnd/>
            <a:tailEnd/>
          </a:ln>
        </p:spPr>
        <p:txBody>
          <a:bodyPr wrap="none">
            <a:spAutoFit/>
          </a:bodyPr>
          <a:lstStyle/>
          <a:p>
            <a:r>
              <a:rPr lang="en-US" altLang="zh-CN" sz="2000" i="1" dirty="0"/>
              <a:t>g</a:t>
            </a:r>
            <a:r>
              <a:rPr lang="en-US" altLang="zh-CN" sz="2000" dirty="0"/>
              <a:t>(</a:t>
            </a:r>
            <a:r>
              <a:rPr lang="en-US" altLang="zh-CN" sz="2000" i="1" dirty="0"/>
              <a:t>n</a:t>
            </a:r>
            <a:r>
              <a:rPr lang="en-US" altLang="zh-CN" sz="2000" dirty="0"/>
              <a:t>)=</a:t>
            </a:r>
            <a:r>
              <a:rPr lang="en-US" altLang="zh-CN" sz="2000" i="1" dirty="0"/>
              <a:t>O</a:t>
            </a:r>
            <a:r>
              <a:rPr lang="en-US" altLang="zh-CN" sz="2000" dirty="0"/>
              <a:t>(</a:t>
            </a:r>
            <a:r>
              <a:rPr lang="en-US" altLang="zh-CN" sz="2000" i="1" dirty="0"/>
              <a:t>f</a:t>
            </a:r>
            <a:r>
              <a:rPr lang="en-US" altLang="zh-CN" sz="2000" dirty="0"/>
              <a:t>(</a:t>
            </a:r>
            <a:r>
              <a:rPr lang="en-US" altLang="zh-CN" sz="2000" i="1" dirty="0"/>
              <a:t>n</a:t>
            </a:r>
            <a:r>
              <a:rPr lang="en-US" altLang="zh-CN" sz="2000" dirty="0"/>
              <a:t>))</a:t>
            </a:r>
          </a:p>
        </p:txBody>
      </p:sp>
      <p:grpSp>
        <p:nvGrpSpPr>
          <p:cNvPr id="46089" name="Group 9"/>
          <p:cNvGrpSpPr>
            <a:grpSpLocks/>
          </p:cNvGrpSpPr>
          <p:nvPr/>
        </p:nvGrpSpPr>
        <p:grpSpPr bwMode="auto">
          <a:xfrm>
            <a:off x="914400" y="5733255"/>
            <a:ext cx="5475288" cy="835183"/>
            <a:chOff x="576" y="2880"/>
            <a:chExt cx="3449" cy="532"/>
          </a:xfrm>
        </p:grpSpPr>
        <p:sp>
          <p:nvSpPr>
            <p:cNvPr id="57350" name="Rectangle 6"/>
            <p:cNvSpPr>
              <a:spLocks noChangeArrowheads="1"/>
            </p:cNvSpPr>
            <p:nvPr/>
          </p:nvSpPr>
          <p:spPr bwMode="auto">
            <a:xfrm>
              <a:off x="576" y="2880"/>
              <a:ext cx="3449" cy="255"/>
            </a:xfrm>
            <a:prstGeom prst="rect">
              <a:avLst/>
            </a:prstGeom>
            <a:noFill/>
            <a:ln w="9525">
              <a:noFill/>
              <a:miter lim="800000"/>
              <a:headEnd/>
              <a:tailEnd/>
            </a:ln>
          </p:spPr>
          <p:txBody>
            <a:bodyPr wrap="none">
              <a:spAutoFit/>
            </a:bodyPr>
            <a:lstStyle/>
            <a:p>
              <a:pPr>
                <a:spcBef>
                  <a:spcPct val="20000"/>
                </a:spcBef>
                <a:buClr>
                  <a:schemeClr val="accent2"/>
                </a:buClr>
                <a:buFont typeface="Wingdings" pitchFamily="2" charset="2"/>
                <a:buNone/>
              </a:pPr>
              <a:r>
                <a:rPr lang="en-US" altLang="zh-CN" sz="2000" dirty="0"/>
                <a:t> (2) </a:t>
              </a:r>
              <a:r>
                <a:rPr lang="en-US" altLang="zh-CN" sz="2000" i="1" dirty="0"/>
                <a:t>f</a:t>
              </a:r>
              <a:r>
                <a:rPr lang="en-US" altLang="zh-CN" sz="2000" dirty="0"/>
                <a:t>(</a:t>
              </a:r>
              <a:r>
                <a:rPr lang="en-US" altLang="zh-CN" sz="2000" i="1" dirty="0"/>
                <a:t>n</a:t>
              </a:r>
              <a:r>
                <a:rPr lang="en-US" altLang="zh-CN" sz="2000" dirty="0"/>
                <a:t>)=</a:t>
              </a:r>
              <a:r>
                <a:rPr lang="en-US" altLang="zh-CN" sz="2000" i="1" dirty="0"/>
                <a:t>n</a:t>
              </a:r>
              <a:r>
                <a:rPr lang="en-US" altLang="zh-CN" sz="2000" baseline="30000" dirty="0"/>
                <a:t>4</a:t>
              </a:r>
              <a:r>
                <a:rPr lang="en-US" altLang="zh-CN" sz="2000" dirty="0"/>
                <a:t>+3, </a:t>
              </a:r>
              <a:r>
                <a:rPr lang="en-US" altLang="zh-CN" sz="2000" i="1" dirty="0"/>
                <a:t>g</a:t>
              </a:r>
              <a:r>
                <a:rPr lang="en-US" altLang="zh-CN" sz="2000" dirty="0"/>
                <a:t>(</a:t>
              </a:r>
              <a:r>
                <a:rPr lang="en-US" altLang="zh-CN" sz="2000" i="1" dirty="0"/>
                <a:t>n</a:t>
              </a:r>
              <a:r>
                <a:rPr lang="en-US" altLang="zh-CN" sz="2000" dirty="0"/>
                <a:t>)=</a:t>
              </a:r>
              <a:r>
                <a:rPr lang="en-US" altLang="zh-CN" sz="2000" i="1" dirty="0"/>
                <a:t>n</a:t>
              </a:r>
              <a:r>
                <a:rPr lang="en-US" altLang="zh-CN" sz="2000" baseline="30000" dirty="0"/>
                <a:t>5</a:t>
              </a:r>
              <a:r>
                <a:rPr lang="en-US" altLang="zh-CN" sz="2000" dirty="0"/>
                <a:t>. </a:t>
              </a:r>
              <a:r>
                <a:rPr lang="en-US" altLang="zh-CN" sz="2000" i="1" dirty="0"/>
                <a:t>f</a:t>
              </a:r>
              <a:r>
                <a:rPr lang="en-US" altLang="zh-CN" sz="2000" dirty="0"/>
                <a:t>(</a:t>
              </a:r>
              <a:r>
                <a:rPr lang="en-US" altLang="zh-CN" sz="2000" i="1" dirty="0"/>
                <a:t>n</a:t>
              </a:r>
              <a:r>
                <a:rPr lang="en-US" altLang="zh-CN" sz="2000" dirty="0"/>
                <a:t>)=</a:t>
              </a:r>
              <a:r>
                <a:rPr lang="en-US" altLang="zh-CN" sz="2000" i="1" dirty="0"/>
                <a:t>O</a:t>
              </a:r>
              <a:r>
                <a:rPr lang="en-US" altLang="zh-CN" sz="2000" dirty="0"/>
                <a:t>(</a:t>
              </a:r>
              <a:r>
                <a:rPr lang="en-US" altLang="zh-CN" sz="2000" i="1" dirty="0"/>
                <a:t>f</a:t>
              </a:r>
              <a:r>
                <a:rPr lang="en-US" altLang="zh-CN" sz="2000" dirty="0"/>
                <a:t>(</a:t>
              </a:r>
              <a:r>
                <a:rPr lang="en-US" altLang="zh-CN" sz="2000" i="1" dirty="0"/>
                <a:t>n</a:t>
              </a:r>
              <a:r>
                <a:rPr lang="en-US" altLang="zh-CN" sz="2000" dirty="0"/>
                <a:t>))? </a:t>
              </a:r>
              <a:r>
                <a:rPr lang="en-US" altLang="zh-CN" sz="2000" i="1" dirty="0"/>
                <a:t>g</a:t>
              </a:r>
              <a:r>
                <a:rPr lang="en-US" altLang="zh-CN" sz="2000" dirty="0"/>
                <a:t>(</a:t>
              </a:r>
              <a:r>
                <a:rPr lang="en-US" altLang="zh-CN" sz="2000" i="1" dirty="0"/>
                <a:t>n</a:t>
              </a:r>
              <a:r>
                <a:rPr lang="en-US" altLang="zh-CN" sz="2000" dirty="0"/>
                <a:t>)=</a:t>
              </a:r>
              <a:r>
                <a:rPr lang="en-US" altLang="zh-CN" sz="2000" i="1" dirty="0"/>
                <a:t>O</a:t>
              </a:r>
              <a:r>
                <a:rPr lang="en-US" altLang="zh-CN" sz="2000" dirty="0"/>
                <a:t>(</a:t>
              </a:r>
              <a:r>
                <a:rPr lang="en-US" altLang="zh-CN" sz="2000" i="1" dirty="0"/>
                <a:t>f</a:t>
              </a:r>
              <a:r>
                <a:rPr lang="en-US" altLang="zh-CN" sz="2000" dirty="0"/>
                <a:t>(</a:t>
              </a:r>
              <a:r>
                <a:rPr lang="en-US" altLang="zh-CN" sz="2000" i="1" dirty="0"/>
                <a:t>n</a:t>
              </a:r>
              <a:r>
                <a:rPr lang="en-US" altLang="zh-CN" sz="2000" dirty="0"/>
                <a:t>))?</a:t>
              </a:r>
            </a:p>
          </p:txBody>
        </p:sp>
        <p:sp>
          <p:nvSpPr>
            <p:cNvPr id="57351" name="Rectangle 7"/>
            <p:cNvSpPr>
              <a:spLocks noChangeArrowheads="1"/>
            </p:cNvSpPr>
            <p:nvPr/>
          </p:nvSpPr>
          <p:spPr bwMode="auto">
            <a:xfrm>
              <a:off x="854" y="3157"/>
              <a:ext cx="932" cy="255"/>
            </a:xfrm>
            <a:prstGeom prst="rect">
              <a:avLst/>
            </a:prstGeom>
            <a:noFill/>
            <a:ln w="9525">
              <a:noFill/>
              <a:miter lim="800000"/>
              <a:headEnd/>
              <a:tailEnd/>
            </a:ln>
          </p:spPr>
          <p:txBody>
            <a:bodyPr wrap="none">
              <a:spAutoFit/>
            </a:bodyPr>
            <a:lstStyle/>
            <a:p>
              <a:r>
                <a:rPr lang="en-US" altLang="zh-CN" sz="2000" i="1" dirty="0"/>
                <a:t>f</a:t>
              </a:r>
              <a:r>
                <a:rPr lang="en-US" altLang="zh-CN" sz="2000" dirty="0"/>
                <a:t>(</a:t>
              </a:r>
              <a:r>
                <a:rPr lang="en-US" altLang="zh-CN" sz="2000" i="1" dirty="0"/>
                <a:t>n</a:t>
              </a:r>
              <a:r>
                <a:rPr lang="en-US" altLang="zh-CN" sz="2000" dirty="0"/>
                <a:t>)=</a:t>
              </a:r>
              <a:r>
                <a:rPr lang="en-US" altLang="zh-CN" sz="2000" i="1" dirty="0"/>
                <a:t>O</a:t>
              </a:r>
              <a:r>
                <a:rPr lang="en-US" altLang="zh-CN" sz="2000" dirty="0"/>
                <a:t>(</a:t>
              </a:r>
              <a:r>
                <a:rPr lang="en-US" altLang="zh-CN" sz="2000" i="1" dirty="0"/>
                <a:t>g</a:t>
              </a:r>
              <a:r>
                <a:rPr lang="en-US" altLang="zh-CN" sz="2000" dirty="0"/>
                <a:t>(</a:t>
              </a:r>
              <a:r>
                <a:rPr lang="en-US" altLang="zh-CN" sz="2000" i="1" dirty="0"/>
                <a:t>n</a:t>
              </a:r>
              <a:r>
                <a:rPr lang="en-US" altLang="zh-CN" sz="2000" dirty="0"/>
                <a:t>))</a:t>
              </a:r>
            </a:p>
          </p:txBody>
        </p:sp>
      </p:grpSp>
      <p:graphicFrame>
        <p:nvGraphicFramePr>
          <p:cNvPr id="2" name="Object 4"/>
          <p:cNvGraphicFramePr>
            <a:graphicFrameLocks noChangeAspect="1"/>
          </p:cNvGraphicFramePr>
          <p:nvPr>
            <p:extLst>
              <p:ext uri="{D42A27DB-BD31-4B8C-83A1-F6EECF244321}">
                <p14:modId xmlns:p14="http://schemas.microsoft.com/office/powerpoint/2010/main" val="3382349857"/>
              </p:ext>
            </p:extLst>
          </p:nvPr>
        </p:nvGraphicFramePr>
        <p:xfrm>
          <a:off x="1187624" y="2448629"/>
          <a:ext cx="5976664" cy="1566414"/>
        </p:xfrm>
        <a:graphic>
          <a:graphicData uri="http://schemas.openxmlformats.org/presentationml/2006/ole">
            <mc:AlternateContent xmlns:mc="http://schemas.openxmlformats.org/markup-compatibility/2006">
              <mc:Choice xmlns:v="urn:schemas-microsoft-com:vml" Requires="v">
                <p:oleObj spid="_x0000_s112721" name="Equation" r:id="rId5" imgW="3682800" imgH="965160" progId="Equation.DSMT4">
                  <p:embed/>
                </p:oleObj>
              </mc:Choice>
              <mc:Fallback>
                <p:oleObj name="Equation" r:id="rId5" imgW="3682800" imgH="965160" progId="Equation.DSMT4">
                  <p:embed/>
                  <p:pic>
                    <p:nvPicPr>
                      <p:cNvPr id="2" name="Object 4"/>
                      <p:cNvPicPr>
                        <a:picLocks noChangeAspect="1" noChangeArrowheads="1"/>
                      </p:cNvPicPr>
                      <p:nvPr/>
                    </p:nvPicPr>
                    <p:blipFill>
                      <a:blip r:embed="rId6"/>
                      <a:srcRect/>
                      <a:stretch>
                        <a:fillRect/>
                      </a:stretch>
                    </p:blipFill>
                    <p:spPr bwMode="auto">
                      <a:xfrm>
                        <a:off x="1187624" y="2448629"/>
                        <a:ext cx="5976664" cy="1566414"/>
                      </a:xfrm>
                      <a:prstGeom prst="rect">
                        <a:avLst/>
                      </a:prstGeom>
                      <a:noFill/>
                      <a:extLst/>
                    </p:spPr>
                  </p:pic>
                </p:oleObj>
              </mc:Fallback>
            </mc:AlternateContent>
          </a:graphicData>
        </a:graphic>
      </p:graphicFrame>
      <p:sp>
        <p:nvSpPr>
          <p:cNvPr id="3" name="矩形 2">
            <a:extLst>
              <a:ext uri="{FF2B5EF4-FFF2-40B4-BE49-F238E27FC236}">
                <a16:creationId xmlns:a16="http://schemas.microsoft.com/office/drawing/2014/main" id="{56D50586-22B5-418B-BF21-A32CBD54C131}"/>
              </a:ext>
            </a:extLst>
          </p:cNvPr>
          <p:cNvSpPr/>
          <p:nvPr/>
        </p:nvSpPr>
        <p:spPr>
          <a:xfrm>
            <a:off x="822201" y="1953166"/>
            <a:ext cx="2749471" cy="400110"/>
          </a:xfrm>
          <a:prstGeom prst="rect">
            <a:avLst/>
          </a:prstGeom>
        </p:spPr>
        <p:txBody>
          <a:bodyPr wrap="none">
            <a:spAutoFit/>
          </a:bodyPr>
          <a:lstStyle/>
          <a:p>
            <a:r>
              <a:rPr lang="zh-CN" altLang="en-US" sz="2000" b="1" dirty="0">
                <a:solidFill>
                  <a:srgbClr val="0000CC"/>
                </a:solidFill>
                <a:latin typeface="黑体" panose="02010609060101010101" pitchFamily="49" charset="-122"/>
                <a:ea typeface="黑体" panose="02010609060101010101" pitchFamily="49" charset="-122"/>
              </a:rPr>
              <a:t>利用极限比较增长次数</a:t>
            </a:r>
          </a:p>
        </p:txBody>
      </p:sp>
    </p:spTree>
    <p:extLst>
      <p:ext uri="{BB962C8B-B14F-4D97-AF65-F5344CB8AC3E}">
        <p14:creationId xmlns:p14="http://schemas.microsoft.com/office/powerpoint/2010/main" val="1933883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6089"/>
                                        </p:tgtEl>
                                        <p:attrNameLst>
                                          <p:attrName>style.visibility</p:attrName>
                                        </p:attrNameLst>
                                      </p:cBhvr>
                                      <p:to>
                                        <p:strVal val="visible"/>
                                      </p:to>
                                    </p:set>
                                    <p:animEffect transition="in" filter="dissolve">
                                      <p:cBhvr>
                                        <p:cTn id="7" dur="500"/>
                                        <p:tgtEl>
                                          <p:spTgt spid="460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zh-CN" altLang="en-US" dirty="0">
                <a:ea typeface="黑体" panose="02010609060101010101" pitchFamily="49" charset="-122"/>
              </a:rPr>
              <a:t>算法效率分析 </a:t>
            </a:r>
            <a:r>
              <a:rPr lang="en-US" altLang="zh-CN" dirty="0">
                <a:ea typeface="黑体" panose="02010609060101010101" pitchFamily="49" charset="-122"/>
              </a:rPr>
              <a:t>(9)</a:t>
            </a:r>
            <a:endParaRPr lang="en-US" altLang="zh-CN" b="1" dirty="0"/>
          </a:p>
        </p:txBody>
      </p:sp>
      <mc:AlternateContent xmlns:mc="http://schemas.openxmlformats.org/markup-compatibility/2006" xmlns:a14="http://schemas.microsoft.com/office/drawing/2010/main">
        <mc:Choice Requires="a14">
          <p:sp>
            <p:nvSpPr>
              <p:cNvPr id="5" name="矩形 4">
                <a:extLst>
                  <a:ext uri="{FF2B5EF4-FFF2-40B4-BE49-F238E27FC236}">
                    <a16:creationId xmlns:a16="http://schemas.microsoft.com/office/drawing/2014/main" id="{75FF1DBA-EA57-4921-B846-26FCC52DF165}"/>
                  </a:ext>
                </a:extLst>
              </p:cNvPr>
              <p:cNvSpPr/>
              <p:nvPr/>
            </p:nvSpPr>
            <p:spPr>
              <a:xfrm>
                <a:off x="2843808" y="2132856"/>
                <a:ext cx="4572000" cy="2552622"/>
              </a:xfrm>
              <a:prstGeom prst="rect">
                <a:avLst/>
              </a:prstGeom>
            </p:spPr>
            <p:txBody>
              <a:bodyPr>
                <a:spAutoFit/>
              </a:bodyPr>
              <a:lstStyle/>
              <a:p>
                <a:pPr algn="just">
                  <a:lnSpc>
                    <a:spcPct val="150000"/>
                  </a:lnSpc>
                  <a:spcAft>
                    <a:spcPts val="0"/>
                  </a:spcAft>
                </a:pPr>
                <a:r>
                  <a:rPr lang="zh-CN" altLang="zh-CN" sz="2000" kern="100" dirty="0">
                    <a:solidFill>
                      <a:srgbClr val="0000CC"/>
                    </a:solidFill>
                    <a:latin typeface="+mn-lt"/>
                    <a:ea typeface="黑体" panose="02010609060101010101" pitchFamily="49" charset="-122"/>
                    <a:cs typeface="Times New Roman" panose="02020603050405020304" pitchFamily="18" charset="0"/>
                  </a:rPr>
                  <a:t>一些常用的结论：</a:t>
                </a:r>
              </a:p>
              <a:p>
                <a:pPr marL="342900" lvl="0" indent="-342900" algn="just">
                  <a:lnSpc>
                    <a:spcPct val="150000"/>
                  </a:lnSpc>
                  <a:spcAft>
                    <a:spcPts val="0"/>
                  </a:spcAft>
                  <a:buFont typeface="Wingdings" panose="05000000000000000000" pitchFamily="2" charset="2"/>
                  <a:buChar char=""/>
                </a:pPr>
                <a14:m>
                  <m:oMath xmlns:m="http://schemas.openxmlformats.org/officeDocument/2006/math">
                    <m:nary>
                      <m:naryPr>
                        <m:chr m:val="∑"/>
                        <m:limLoc m:val="undOvr"/>
                        <m:ctrlPr>
                          <a:rPr lang="zh-CN" altLang="zh-CN" sz="2000" i="1" kern="100">
                            <a:latin typeface="Cambria Math" panose="02040503050406030204" pitchFamily="18" charset="0"/>
                            <a:ea typeface="Cambria Math" panose="02040503050406030204" pitchFamily="18" charset="0"/>
                            <a:cs typeface="Times New Roman" panose="02020603050405020304" pitchFamily="18" charset="0"/>
                          </a:rPr>
                        </m:ctrlPr>
                      </m:naryPr>
                      <m:sub>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𝑖</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=0</m:t>
                        </m:r>
                      </m:sub>
                      <m:sup>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𝑘</m:t>
                        </m:r>
                      </m:sup>
                      <m:e>
                        <m:sSup>
                          <m:sSupPr>
                            <m:ctrlPr>
                              <a:rPr lang="zh-CN" altLang="zh-CN" sz="2000" i="1" kern="100">
                                <a:latin typeface="Cambria Math" panose="02040503050406030204" pitchFamily="18" charset="0"/>
                                <a:ea typeface="Cambria Math" panose="02040503050406030204" pitchFamily="18" charset="0"/>
                                <a:cs typeface="Times New Roman" panose="02020603050405020304" pitchFamily="18" charset="0"/>
                              </a:rPr>
                            </m:ctrlPr>
                          </m:sSupPr>
                          <m:e>
                            <m:sSub>
                              <m:sSubPr>
                                <m:ctrlPr>
                                  <a:rPr lang="zh-CN" altLang="zh-CN" sz="2000" i="1" kern="100">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𝑖</m:t>
                                </m:r>
                              </m:sub>
                            </m:sSub>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sup>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𝑖</m:t>
                            </m:r>
                          </m:sup>
                        </m:sSup>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kern="100">
                            <a:latin typeface="Cambria Math" panose="02040503050406030204" pitchFamily="18" charset="0"/>
                            <a:ea typeface="宋体" panose="02010600030101010101" pitchFamily="2" charset="-122"/>
                            <a:cs typeface="Times New Roman" panose="02020603050405020304" pitchFamily="18" charset="0"/>
                            <a:sym typeface="Symbol" panose="05050102010706020507" pitchFamily="18" charset="2"/>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sSup>
                          <m:sSupPr>
                            <m:ctrlPr>
                              <a:rPr lang="zh-CN" altLang="zh-CN" sz="2000" i="1" kern="100">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sup>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𝑘</m:t>
                            </m:r>
                          </m:sup>
                        </m:sSup>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e>
                    </m:nary>
                  </m:oMath>
                </a14:m>
                <a:endParaRPr lang="zh-CN" altLang="zh-CN" sz="2000" kern="100" dirty="0">
                  <a:latin typeface="+mn-lt"/>
                  <a:ea typeface="黑体" panose="02010609060101010101" pitchFamily="49" charset="-122"/>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14:m>
                  <m:oMath xmlns:m="http://schemas.openxmlformats.org/officeDocument/2006/math">
                    <m:r>
                      <m:rPr>
                        <m:sty m:val="p"/>
                      </m:rPr>
                      <a:rPr lang="en-US" altLang="zh-CN" sz="2000" kern="100">
                        <a:latin typeface="Cambria Math" panose="02040503050406030204" pitchFamily="18" charset="0"/>
                        <a:ea typeface="宋体" panose="02010600030101010101" pitchFamily="2" charset="-122"/>
                        <a:cs typeface="Times New Roman" panose="02020603050405020304" pitchFamily="18" charset="0"/>
                      </a:rPr>
                      <m:t>log</m:t>
                    </m:r>
                    <m:sSup>
                      <m:sSupPr>
                        <m:ctrlPr>
                          <a:rPr lang="zh-CN" altLang="zh-CN" sz="2000" i="1" kern="100">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sup>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𝑘</m:t>
                        </m:r>
                      </m:sup>
                    </m:sSup>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𝛩</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m:rPr>
                        <m:sty m:val="p"/>
                      </m:rPr>
                      <a:rPr lang="en-US" altLang="zh-CN" sz="2000" kern="100">
                        <a:latin typeface="Cambria Math" panose="02040503050406030204" pitchFamily="18" charset="0"/>
                        <a:ea typeface="宋体" panose="02010600030101010101" pitchFamily="2" charset="-122"/>
                        <a:cs typeface="Times New Roman" panose="02020603050405020304" pitchFamily="18" charset="0"/>
                      </a:rPr>
                      <m:t>log</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oMath>
                </a14:m>
                <a:endParaRPr lang="zh-CN" altLang="zh-CN" sz="2000" kern="100" dirty="0">
                  <a:latin typeface="+mn-lt"/>
                  <a:ea typeface="黑体" panose="02010609060101010101" pitchFamily="49" charset="-122"/>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14:m>
                  <m:oMath xmlns:m="http://schemas.openxmlformats.org/officeDocument/2006/math">
                    <m:r>
                      <m:rPr>
                        <m:sty m:val="p"/>
                      </m:rPr>
                      <a:rPr lang="en-US" altLang="zh-CN" sz="2000" kern="100">
                        <a:latin typeface="Cambria Math" panose="02040503050406030204" pitchFamily="18" charset="0"/>
                        <a:ea typeface="宋体" panose="02010600030101010101" pitchFamily="2" charset="-122"/>
                        <a:cs typeface="Times New Roman" panose="02020603050405020304" pitchFamily="18" charset="0"/>
                      </a:rPr>
                      <m:t>log</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kern="100">
                        <a:latin typeface="Cambria Math" panose="02040503050406030204" pitchFamily="18" charset="0"/>
                        <a:ea typeface="宋体" panose="02010600030101010101" pitchFamily="2" charset="-122"/>
                        <a:cs typeface="Times New Roman" panose="02020603050405020304" pitchFamily="18" charset="0"/>
                      </a:rPr>
                      <m:t>!=</m:t>
                    </m:r>
                    <m:nary>
                      <m:naryPr>
                        <m:chr m:val="∑"/>
                        <m:limLoc m:val="undOvr"/>
                        <m:ctrlPr>
                          <a:rPr lang="zh-CN" altLang="zh-CN" sz="2000" i="1" kern="100">
                            <a:latin typeface="Cambria Math" panose="02040503050406030204" pitchFamily="18" charset="0"/>
                            <a:ea typeface="Cambria Math" panose="02040503050406030204" pitchFamily="18" charset="0"/>
                            <a:cs typeface="Times New Roman" panose="02020603050405020304" pitchFamily="18" charset="0"/>
                          </a:rPr>
                        </m:ctrlPr>
                      </m:naryPr>
                      <m:sub>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𝑖</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=1</m:t>
                        </m:r>
                      </m:sub>
                      <m:sup>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sup>
                      <m:e>
                        <m:r>
                          <m:rPr>
                            <m:sty m:val="p"/>
                          </m:rPr>
                          <a:rPr lang="en-US" altLang="zh-CN" sz="2000" kern="100">
                            <a:latin typeface="Cambria Math" panose="02040503050406030204" pitchFamily="18" charset="0"/>
                            <a:ea typeface="宋体" panose="02010600030101010101" pitchFamily="2" charset="-122"/>
                            <a:cs typeface="Times New Roman" panose="02020603050405020304" pitchFamily="18" charset="0"/>
                          </a:rPr>
                          <m:t>log</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𝑖</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kern="100">
                            <a:latin typeface="Cambria Math" panose="02040503050406030204" pitchFamily="18" charset="0"/>
                            <a:ea typeface="宋体" panose="02010600030101010101" pitchFamily="2" charset="-122"/>
                            <a:cs typeface="Times New Roman" panose="02020603050405020304" pitchFamily="18" charset="0"/>
                            <a:sym typeface="Symbol" panose="05050102010706020507" pitchFamily="18" charset="2"/>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m:rPr>
                            <m:sty m:val="p"/>
                          </m:rPr>
                          <a:rPr lang="en-US" altLang="zh-CN" sz="2000" kern="100">
                            <a:latin typeface="Cambria Math" panose="02040503050406030204" pitchFamily="18" charset="0"/>
                            <a:ea typeface="宋体" panose="02010600030101010101" pitchFamily="2" charset="-122"/>
                            <a:cs typeface="Times New Roman" panose="02020603050405020304" pitchFamily="18" charset="0"/>
                          </a:rPr>
                          <m:t>log</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e>
                    </m:nary>
                  </m:oMath>
                </a14:m>
                <a:endParaRPr lang="en-US" altLang="zh-CN" sz="2000" i="1" kern="100" dirty="0">
                  <a:latin typeface="+mn-lt"/>
                  <a:ea typeface="黑体" panose="02010609060101010101" pitchFamily="49" charset="-122"/>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14:m>
                  <m:oMath xmlns:m="http://schemas.openxmlformats.org/officeDocument/2006/math">
                    <m:nary>
                      <m:naryPr>
                        <m:chr m:val="∑"/>
                        <m:limLoc m:val="undOv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naryPr>
                      <m:sub>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𝑖</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=1</m:t>
                        </m:r>
                      </m:sub>
                      <m:sup>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sup>
                      <m:e>
                        <m:f>
                          <m:f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num>
                          <m:den>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𝑖</m:t>
                            </m:r>
                          </m:den>
                        </m:f>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m:t>
                        </m:r>
                        <m:d>
                          <m:dPr>
                            <m:ctrlPr>
                              <a:rPr lang="zh-CN" altLang="zh-CN" sz="20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r>
                              <m:rPr>
                                <m:sty m:val="p"/>
                              </m:rPr>
                              <a:rPr lang="en-US" altLang="zh-CN" sz="2000" kern="100">
                                <a:latin typeface="Cambria Math" panose="02040503050406030204" pitchFamily="18" charset="0"/>
                                <a:ea typeface="宋体" panose="02010600030101010101" pitchFamily="2" charset="-122"/>
                                <a:cs typeface="Times New Roman" panose="02020603050405020304" pitchFamily="18" charset="0"/>
                              </a:rPr>
                              <m:t>log</m:t>
                            </m:r>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𝑛</m:t>
                            </m:r>
                          </m:e>
                        </m:d>
                      </m:e>
                    </m:nary>
                  </m:oMath>
                </a14:m>
                <a:endParaRPr lang="zh-CN" altLang="en-US" sz="2000" dirty="0">
                  <a:latin typeface="+mn-lt"/>
                  <a:ea typeface="黑体" panose="02010609060101010101" pitchFamily="49" charset="-122"/>
                </a:endParaRPr>
              </a:p>
            </p:txBody>
          </p:sp>
        </mc:Choice>
        <mc:Fallback xmlns="">
          <p:sp>
            <p:nvSpPr>
              <p:cNvPr id="5" name="矩形 4">
                <a:extLst>
                  <a:ext uri="{FF2B5EF4-FFF2-40B4-BE49-F238E27FC236}">
                    <a16:creationId xmlns:a16="http://schemas.microsoft.com/office/drawing/2014/main" id="{75FF1DBA-EA57-4921-B846-26FCC52DF165}"/>
                  </a:ext>
                </a:extLst>
              </p:cNvPr>
              <p:cNvSpPr>
                <a:spLocks noRot="1" noChangeAspect="1" noMove="1" noResize="1" noEditPoints="1" noAdjustHandles="1" noChangeArrowheads="1" noChangeShapeType="1" noTextEdit="1"/>
              </p:cNvSpPr>
              <p:nvPr/>
            </p:nvSpPr>
            <p:spPr>
              <a:xfrm>
                <a:off x="2843808" y="2132856"/>
                <a:ext cx="4572000" cy="2552622"/>
              </a:xfrm>
              <a:prstGeom prst="rect">
                <a:avLst/>
              </a:prstGeom>
              <a:blipFill>
                <a:blip r:embed="rId2"/>
                <a:stretch>
                  <a:fillRect l="-1467" b="-25537"/>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63156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zh-CN" altLang="en-US" dirty="0">
                <a:ea typeface="黑体" panose="02010609060101010101" pitchFamily="49" charset="-122"/>
              </a:rPr>
              <a:t>算法效率分析 </a:t>
            </a:r>
            <a:r>
              <a:rPr lang="en-US" altLang="zh-CN" dirty="0">
                <a:ea typeface="黑体" panose="02010609060101010101" pitchFamily="49" charset="-122"/>
              </a:rPr>
              <a:t>(10)</a:t>
            </a:r>
            <a:endParaRPr lang="en-US" altLang="zh-CN" b="1" dirty="0"/>
          </a:p>
        </p:txBody>
      </p:sp>
      <p:sp>
        <p:nvSpPr>
          <p:cNvPr id="47107" name="Rectangle 3"/>
          <p:cNvSpPr>
            <a:spLocks noGrp="1" noChangeArrowheads="1"/>
          </p:cNvSpPr>
          <p:nvPr>
            <p:ph type="body" idx="1"/>
          </p:nvPr>
        </p:nvSpPr>
        <p:spPr>
          <a:xfrm>
            <a:off x="707008" y="2420888"/>
            <a:ext cx="8158163" cy="4328120"/>
          </a:xfrm>
        </p:spPr>
        <p:txBody>
          <a:bodyPr/>
          <a:lstStyle/>
          <a:p>
            <a:pPr eaLnBrk="1" hangingPunct="1">
              <a:spcBef>
                <a:spcPts val="0"/>
              </a:spcBef>
              <a:spcAft>
                <a:spcPts val="600"/>
              </a:spcAft>
            </a:pPr>
            <a:r>
              <a:rPr lang="en-US" altLang="zh-CN" sz="2000" i="1" dirty="0">
                <a:ea typeface="黑体" panose="02010609060101010101" pitchFamily="49" charset="-122"/>
              </a:rPr>
              <a:t>O</a:t>
            </a:r>
            <a:r>
              <a:rPr lang="en-US" altLang="zh-CN" sz="2000" dirty="0">
                <a:ea typeface="黑体" panose="02010609060101010101" pitchFamily="49" charset="-122"/>
              </a:rPr>
              <a:t>(</a:t>
            </a:r>
            <a:r>
              <a:rPr lang="en-US" altLang="zh-CN" sz="2000" i="1" dirty="0">
                <a:ea typeface="黑体" panose="02010609060101010101" pitchFamily="49" charset="-122"/>
              </a:rPr>
              <a:t>f</a:t>
            </a:r>
            <a:r>
              <a:rPr lang="en-US" altLang="zh-CN" sz="2000" dirty="0">
                <a:ea typeface="黑体" panose="02010609060101010101" pitchFamily="49" charset="-122"/>
              </a:rPr>
              <a:t>)+</a:t>
            </a:r>
            <a:r>
              <a:rPr lang="en-US" altLang="zh-CN" sz="2000" i="1" dirty="0">
                <a:ea typeface="黑体" panose="02010609060101010101" pitchFamily="49" charset="-122"/>
              </a:rPr>
              <a:t>O</a:t>
            </a:r>
            <a:r>
              <a:rPr lang="en-US" altLang="zh-CN" sz="2000" dirty="0">
                <a:ea typeface="黑体" panose="02010609060101010101" pitchFamily="49" charset="-122"/>
              </a:rPr>
              <a:t>(</a:t>
            </a:r>
            <a:r>
              <a:rPr lang="en-US" altLang="zh-CN" sz="2000" i="1" dirty="0">
                <a:ea typeface="黑体" panose="02010609060101010101" pitchFamily="49" charset="-122"/>
              </a:rPr>
              <a:t>g</a:t>
            </a:r>
            <a:r>
              <a:rPr lang="en-US" altLang="zh-CN" sz="2000" dirty="0">
                <a:ea typeface="黑体" panose="02010609060101010101" pitchFamily="49" charset="-122"/>
              </a:rPr>
              <a:t>)=</a:t>
            </a:r>
            <a:r>
              <a:rPr lang="en-US" altLang="zh-CN" sz="2000" i="1" dirty="0">
                <a:ea typeface="黑体" panose="02010609060101010101" pitchFamily="49" charset="-122"/>
              </a:rPr>
              <a:t>O</a:t>
            </a:r>
            <a:r>
              <a:rPr lang="en-US" altLang="zh-CN" sz="2000" dirty="0">
                <a:ea typeface="黑体" panose="02010609060101010101" pitchFamily="49" charset="-122"/>
              </a:rPr>
              <a:t>(</a:t>
            </a:r>
            <a:r>
              <a:rPr lang="en-US" altLang="zh-CN" sz="2000" i="1" dirty="0" err="1">
                <a:ea typeface="黑体" panose="02010609060101010101" pitchFamily="49" charset="-122"/>
              </a:rPr>
              <a:t>f</a:t>
            </a:r>
            <a:r>
              <a:rPr lang="en-US" altLang="zh-CN" sz="2000" dirty="0" err="1">
                <a:ea typeface="黑体" panose="02010609060101010101" pitchFamily="49" charset="-122"/>
              </a:rPr>
              <a:t>+</a:t>
            </a:r>
            <a:r>
              <a:rPr lang="en-US" altLang="zh-CN" sz="2000" i="1" dirty="0" err="1">
                <a:ea typeface="黑体" panose="02010609060101010101" pitchFamily="49" charset="-122"/>
              </a:rPr>
              <a:t>g</a:t>
            </a:r>
            <a:r>
              <a:rPr lang="en-US" altLang="zh-CN" sz="2000" dirty="0">
                <a:ea typeface="黑体" panose="02010609060101010101" pitchFamily="49" charset="-122"/>
              </a:rPr>
              <a:t>)</a:t>
            </a:r>
          </a:p>
          <a:p>
            <a:pPr eaLnBrk="1" hangingPunct="1">
              <a:spcBef>
                <a:spcPts val="0"/>
              </a:spcBef>
              <a:spcAft>
                <a:spcPts val="600"/>
              </a:spcAft>
              <a:buFont typeface="Wingdings" pitchFamily="2" charset="2"/>
              <a:buNone/>
            </a:pPr>
            <a:r>
              <a:rPr lang="en-US" altLang="zh-CN" sz="2000" b="1" dirty="0">
                <a:ea typeface="黑体" panose="02010609060101010101" pitchFamily="49" charset="-122"/>
              </a:rPr>
              <a:t>   </a:t>
            </a:r>
            <a:r>
              <a:rPr lang="zh-CN" altLang="en-US" sz="2000" b="1" dirty="0">
                <a:ea typeface="黑体" panose="02010609060101010101" pitchFamily="49" charset="-122"/>
              </a:rPr>
              <a:t>证明</a:t>
            </a:r>
            <a:r>
              <a:rPr lang="zh-CN" altLang="en-US" sz="2000" dirty="0">
                <a:ea typeface="黑体" panose="02010609060101010101" pitchFamily="49" charset="-122"/>
              </a:rPr>
              <a:t>（根据</a:t>
            </a:r>
            <a:r>
              <a:rPr lang="en-US" altLang="zh-CN" sz="2000" i="1" dirty="0">
                <a:ea typeface="黑体" panose="02010609060101010101" pitchFamily="49" charset="-122"/>
              </a:rPr>
              <a:t>O</a:t>
            </a:r>
            <a:r>
              <a:rPr lang="zh-CN" altLang="en-US" sz="2000" dirty="0">
                <a:ea typeface="黑体" panose="02010609060101010101" pitchFamily="49" charset="-122"/>
              </a:rPr>
              <a:t>的定义证明）</a:t>
            </a:r>
            <a:r>
              <a:rPr lang="en-US" altLang="zh-CN" sz="2000" dirty="0">
                <a:ea typeface="黑体" panose="02010609060101010101" pitchFamily="49" charset="-122"/>
              </a:rPr>
              <a:t>:</a:t>
            </a:r>
          </a:p>
          <a:p>
            <a:pPr eaLnBrk="1" hangingPunct="1">
              <a:spcBef>
                <a:spcPts val="0"/>
              </a:spcBef>
              <a:spcAft>
                <a:spcPts val="600"/>
              </a:spcAft>
              <a:buFont typeface="Wingdings" pitchFamily="2" charset="2"/>
              <a:buNone/>
            </a:pPr>
            <a:r>
              <a:rPr lang="en-US" altLang="zh-CN" sz="2000" dirty="0">
                <a:solidFill>
                  <a:srgbClr val="000000"/>
                </a:solidFill>
                <a:ea typeface="黑体" panose="02010609060101010101" pitchFamily="49" charset="-122"/>
              </a:rPr>
              <a:t>   </a:t>
            </a:r>
            <a:r>
              <a:rPr lang="zh-CN" altLang="en-US" sz="2000" dirty="0">
                <a:solidFill>
                  <a:srgbClr val="000000"/>
                </a:solidFill>
                <a:ea typeface="黑体" panose="02010609060101010101" pitchFamily="49" charset="-122"/>
              </a:rPr>
              <a:t>假设</a:t>
            </a:r>
            <a:r>
              <a:rPr lang="en-US" altLang="zh-CN" sz="2000" i="1" dirty="0">
                <a:solidFill>
                  <a:srgbClr val="000000"/>
                </a:solidFill>
                <a:ea typeface="黑体" panose="02010609060101010101" pitchFamily="49" charset="-122"/>
              </a:rPr>
              <a:t>F</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n</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O</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f</a:t>
            </a:r>
            <a:r>
              <a:rPr lang="en-US" altLang="zh-CN" sz="2000" dirty="0">
                <a:solidFill>
                  <a:srgbClr val="000000"/>
                </a:solidFill>
                <a:ea typeface="黑体" panose="02010609060101010101" pitchFamily="49" charset="-122"/>
              </a:rPr>
              <a:t>), </a:t>
            </a:r>
            <a:r>
              <a:rPr lang="en-US" altLang="zh-CN" sz="2000" i="1" dirty="0">
                <a:solidFill>
                  <a:srgbClr val="000000"/>
                </a:solidFill>
                <a:ea typeface="黑体" panose="02010609060101010101" pitchFamily="49" charset="-122"/>
              </a:rPr>
              <a:t>G</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n</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O</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g</a:t>
            </a:r>
            <a:r>
              <a:rPr lang="en-US" altLang="zh-CN" sz="2000" dirty="0">
                <a:solidFill>
                  <a:srgbClr val="000000"/>
                </a:solidFill>
                <a:ea typeface="黑体" panose="02010609060101010101" pitchFamily="49" charset="-122"/>
              </a:rPr>
              <a:t>)</a:t>
            </a:r>
          </a:p>
          <a:p>
            <a:pPr eaLnBrk="1" hangingPunct="1">
              <a:spcBef>
                <a:spcPts val="0"/>
              </a:spcBef>
              <a:spcAft>
                <a:spcPts val="600"/>
              </a:spcAft>
              <a:buNone/>
            </a:pPr>
            <a:r>
              <a:rPr lang="en-US" altLang="zh-CN" sz="2000" dirty="0">
                <a:solidFill>
                  <a:srgbClr val="000000"/>
                </a:solidFill>
                <a:ea typeface="黑体" panose="02010609060101010101" pitchFamily="49" charset="-122"/>
              </a:rPr>
              <a:t>   </a:t>
            </a:r>
            <a:r>
              <a:rPr lang="zh-CN" altLang="en-US" sz="2000" dirty="0">
                <a:solidFill>
                  <a:srgbClr val="000000"/>
                </a:solidFill>
                <a:ea typeface="黑体" panose="02010609060101010101" pitchFamily="49" charset="-122"/>
              </a:rPr>
              <a:t>那么，存在</a:t>
            </a:r>
            <a:r>
              <a:rPr lang="en-US" altLang="zh-CN" sz="2000" i="1" dirty="0">
                <a:solidFill>
                  <a:srgbClr val="000000"/>
                </a:solidFill>
                <a:ea typeface="黑体" panose="02010609060101010101" pitchFamily="49" charset="-122"/>
              </a:rPr>
              <a:t>c</a:t>
            </a:r>
            <a:r>
              <a:rPr lang="en-US" altLang="zh-CN" sz="2000" baseline="-25000" dirty="0">
                <a:solidFill>
                  <a:srgbClr val="000000"/>
                </a:solidFill>
                <a:ea typeface="黑体" panose="02010609060101010101" pitchFamily="49" charset="-122"/>
              </a:rPr>
              <a:t>1</a:t>
            </a:r>
            <a:r>
              <a:rPr lang="zh-CN" altLang="en-US" sz="2000" dirty="0">
                <a:solidFill>
                  <a:srgbClr val="000000"/>
                </a:solidFill>
                <a:ea typeface="黑体" panose="02010609060101010101" pitchFamily="49" charset="-122"/>
              </a:rPr>
              <a:t>和</a:t>
            </a:r>
            <a:r>
              <a:rPr lang="en-US" altLang="zh-CN" sz="2000" i="1" dirty="0">
                <a:solidFill>
                  <a:srgbClr val="000000"/>
                </a:solidFill>
                <a:ea typeface="黑体" panose="02010609060101010101" pitchFamily="49" charset="-122"/>
              </a:rPr>
              <a:t>n</a:t>
            </a:r>
            <a:r>
              <a:rPr lang="en-US" altLang="zh-CN" sz="2000" baseline="-25000" dirty="0">
                <a:solidFill>
                  <a:srgbClr val="000000"/>
                </a:solidFill>
                <a:ea typeface="黑体" panose="02010609060101010101" pitchFamily="49" charset="-122"/>
              </a:rPr>
              <a:t>1</a:t>
            </a:r>
            <a:r>
              <a:rPr lang="zh-CN" altLang="en-US" sz="2000" dirty="0">
                <a:solidFill>
                  <a:srgbClr val="000000"/>
                </a:solidFill>
                <a:ea typeface="黑体" panose="02010609060101010101" pitchFamily="49" charset="-122"/>
              </a:rPr>
              <a:t>，使得</a:t>
            </a:r>
            <a:r>
              <a:rPr lang="en-US" altLang="zh-CN" sz="2000" i="1" dirty="0">
                <a:solidFill>
                  <a:srgbClr val="000000"/>
                </a:solidFill>
                <a:ea typeface="黑体" panose="02010609060101010101" pitchFamily="49" charset="-122"/>
              </a:rPr>
              <a:t>n</a:t>
            </a:r>
            <a:r>
              <a:rPr lang="en-US" altLang="zh-CN" sz="2000" dirty="0">
                <a:solidFill>
                  <a:srgbClr val="000000"/>
                </a:solidFill>
                <a:ea typeface="黑体" panose="02010609060101010101" pitchFamily="49" charset="-122"/>
                <a:sym typeface="Symbol" pitchFamily="18" charset="2"/>
              </a:rPr>
              <a:t></a:t>
            </a:r>
            <a:r>
              <a:rPr lang="en-US" altLang="zh-CN" sz="2000" i="1" dirty="0">
                <a:solidFill>
                  <a:srgbClr val="000000"/>
                </a:solidFill>
                <a:ea typeface="黑体" panose="02010609060101010101" pitchFamily="49" charset="-122"/>
              </a:rPr>
              <a:t>n</a:t>
            </a:r>
            <a:r>
              <a:rPr lang="en-US" altLang="zh-CN" sz="2000" baseline="-25000" dirty="0">
                <a:solidFill>
                  <a:srgbClr val="000000"/>
                </a:solidFill>
                <a:ea typeface="黑体" panose="02010609060101010101" pitchFamily="49" charset="-122"/>
              </a:rPr>
              <a:t>1</a:t>
            </a:r>
            <a:r>
              <a:rPr lang="zh-CN" altLang="en-US" sz="2000" dirty="0">
                <a:solidFill>
                  <a:srgbClr val="000000"/>
                </a:solidFill>
                <a:ea typeface="黑体" panose="02010609060101010101" pitchFamily="49" charset="-122"/>
              </a:rPr>
              <a:t>时，有</a:t>
            </a:r>
            <a:r>
              <a:rPr lang="en-US" altLang="zh-CN" sz="2000" i="1" dirty="0">
                <a:solidFill>
                  <a:srgbClr val="000000"/>
                </a:solidFill>
                <a:ea typeface="黑体" panose="02010609060101010101" pitchFamily="49" charset="-122"/>
              </a:rPr>
              <a:t>F</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n</a:t>
            </a:r>
            <a:r>
              <a:rPr lang="en-US" altLang="zh-CN" sz="2000" dirty="0">
                <a:solidFill>
                  <a:srgbClr val="000000"/>
                </a:solidFill>
                <a:ea typeface="黑体" panose="02010609060101010101" pitchFamily="49" charset="-122"/>
              </a:rPr>
              <a:t>)</a:t>
            </a:r>
            <a:r>
              <a:rPr lang="en-US" altLang="zh-CN" sz="2000" dirty="0">
                <a:solidFill>
                  <a:srgbClr val="000000"/>
                </a:solidFill>
                <a:ea typeface="黑体" panose="02010609060101010101" pitchFamily="49" charset="-122"/>
                <a:sym typeface="Symbol" pitchFamily="18" charset="2"/>
              </a:rPr>
              <a:t></a:t>
            </a:r>
            <a:r>
              <a:rPr lang="en-US" altLang="zh-CN" sz="2000" i="1" dirty="0">
                <a:solidFill>
                  <a:srgbClr val="000000"/>
                </a:solidFill>
                <a:ea typeface="黑体" panose="02010609060101010101" pitchFamily="49" charset="-122"/>
              </a:rPr>
              <a:t>c</a:t>
            </a:r>
            <a:r>
              <a:rPr lang="en-US" altLang="zh-CN" sz="2000" baseline="-25000" dirty="0">
                <a:solidFill>
                  <a:srgbClr val="000000"/>
                </a:solidFill>
                <a:ea typeface="黑体" panose="02010609060101010101" pitchFamily="49" charset="-122"/>
              </a:rPr>
              <a:t>1 </a:t>
            </a:r>
            <a:r>
              <a:rPr lang="en-US" altLang="zh-CN" sz="2000" i="1" dirty="0">
                <a:solidFill>
                  <a:srgbClr val="000000"/>
                </a:solidFill>
                <a:ea typeface="黑体" panose="02010609060101010101" pitchFamily="49" charset="-122"/>
              </a:rPr>
              <a:t>f</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n</a:t>
            </a:r>
            <a:r>
              <a:rPr lang="en-US" altLang="zh-CN" sz="2000" dirty="0">
                <a:solidFill>
                  <a:srgbClr val="000000"/>
                </a:solidFill>
                <a:ea typeface="黑体" panose="02010609060101010101" pitchFamily="49" charset="-122"/>
              </a:rPr>
              <a:t>)</a:t>
            </a:r>
            <a:r>
              <a:rPr lang="zh-CN" altLang="en-US" sz="2000" dirty="0">
                <a:solidFill>
                  <a:srgbClr val="000000"/>
                </a:solidFill>
                <a:ea typeface="黑体" panose="02010609060101010101" pitchFamily="49" charset="-122"/>
              </a:rPr>
              <a:t>；</a:t>
            </a:r>
            <a:r>
              <a:rPr lang="en-US" altLang="zh-CN" sz="2000" dirty="0">
                <a:solidFill>
                  <a:srgbClr val="000000"/>
                </a:solidFill>
                <a:ea typeface="黑体" panose="02010609060101010101" pitchFamily="49" charset="-122"/>
              </a:rPr>
              <a:t> </a:t>
            </a:r>
          </a:p>
          <a:p>
            <a:pPr eaLnBrk="1" hangingPunct="1">
              <a:spcBef>
                <a:spcPts val="0"/>
              </a:spcBef>
              <a:spcAft>
                <a:spcPts val="600"/>
              </a:spcAft>
              <a:buNone/>
            </a:pPr>
            <a:r>
              <a:rPr lang="en-US" altLang="zh-CN" sz="2000" dirty="0">
                <a:solidFill>
                  <a:srgbClr val="000000"/>
                </a:solidFill>
                <a:ea typeface="黑体" panose="02010609060101010101" pitchFamily="49" charset="-122"/>
              </a:rPr>
              <a:t>   </a:t>
            </a:r>
            <a:r>
              <a:rPr lang="zh-CN" altLang="en-US" sz="2000" dirty="0">
                <a:solidFill>
                  <a:srgbClr val="000000"/>
                </a:solidFill>
                <a:ea typeface="黑体" panose="02010609060101010101" pitchFamily="49" charset="-122"/>
              </a:rPr>
              <a:t>同理，存在</a:t>
            </a:r>
            <a:r>
              <a:rPr lang="en-US" altLang="zh-CN" sz="2000" i="1" dirty="0">
                <a:solidFill>
                  <a:srgbClr val="000000"/>
                </a:solidFill>
                <a:ea typeface="黑体" panose="02010609060101010101" pitchFamily="49" charset="-122"/>
              </a:rPr>
              <a:t>c</a:t>
            </a:r>
            <a:r>
              <a:rPr lang="en-US" altLang="zh-CN" sz="2000" baseline="-25000" dirty="0">
                <a:solidFill>
                  <a:srgbClr val="000000"/>
                </a:solidFill>
                <a:ea typeface="黑体" panose="02010609060101010101" pitchFamily="49" charset="-122"/>
              </a:rPr>
              <a:t>2</a:t>
            </a:r>
            <a:r>
              <a:rPr lang="zh-CN" altLang="en-US" sz="2000" dirty="0">
                <a:solidFill>
                  <a:srgbClr val="000000"/>
                </a:solidFill>
                <a:ea typeface="黑体" panose="02010609060101010101" pitchFamily="49" charset="-122"/>
              </a:rPr>
              <a:t>和</a:t>
            </a:r>
            <a:r>
              <a:rPr lang="en-US" altLang="zh-CN" sz="2000" i="1" dirty="0">
                <a:solidFill>
                  <a:srgbClr val="000000"/>
                </a:solidFill>
                <a:ea typeface="黑体" panose="02010609060101010101" pitchFamily="49" charset="-122"/>
              </a:rPr>
              <a:t>n</a:t>
            </a:r>
            <a:r>
              <a:rPr lang="en-US" altLang="zh-CN" sz="2000" baseline="-25000" dirty="0">
                <a:solidFill>
                  <a:srgbClr val="000000"/>
                </a:solidFill>
                <a:ea typeface="黑体" panose="02010609060101010101" pitchFamily="49" charset="-122"/>
              </a:rPr>
              <a:t>2</a:t>
            </a:r>
            <a:r>
              <a:rPr lang="zh-CN" altLang="en-US" sz="2000" dirty="0">
                <a:solidFill>
                  <a:srgbClr val="000000"/>
                </a:solidFill>
                <a:ea typeface="黑体" panose="02010609060101010101" pitchFamily="49" charset="-122"/>
              </a:rPr>
              <a:t>，使得</a:t>
            </a:r>
            <a:r>
              <a:rPr lang="en-US" altLang="zh-CN" sz="2000" i="1" dirty="0">
                <a:solidFill>
                  <a:srgbClr val="000000"/>
                </a:solidFill>
                <a:ea typeface="黑体" panose="02010609060101010101" pitchFamily="49" charset="-122"/>
              </a:rPr>
              <a:t>n</a:t>
            </a:r>
            <a:r>
              <a:rPr lang="en-US" altLang="zh-CN" sz="2000" dirty="0">
                <a:solidFill>
                  <a:srgbClr val="000000"/>
                </a:solidFill>
                <a:ea typeface="黑体" panose="02010609060101010101" pitchFamily="49" charset="-122"/>
                <a:sym typeface="Symbol" pitchFamily="18" charset="2"/>
              </a:rPr>
              <a:t></a:t>
            </a:r>
            <a:r>
              <a:rPr lang="en-US" altLang="zh-CN" sz="2000" i="1" dirty="0">
                <a:solidFill>
                  <a:srgbClr val="000000"/>
                </a:solidFill>
                <a:ea typeface="黑体" panose="02010609060101010101" pitchFamily="49" charset="-122"/>
              </a:rPr>
              <a:t>n</a:t>
            </a:r>
            <a:r>
              <a:rPr lang="en-US" altLang="zh-CN" sz="2000" baseline="-25000" dirty="0">
                <a:solidFill>
                  <a:srgbClr val="000000"/>
                </a:solidFill>
                <a:ea typeface="黑体" panose="02010609060101010101" pitchFamily="49" charset="-122"/>
              </a:rPr>
              <a:t>2 </a:t>
            </a:r>
            <a:r>
              <a:rPr lang="zh-CN" altLang="en-US" sz="2000" dirty="0">
                <a:solidFill>
                  <a:srgbClr val="000000"/>
                </a:solidFill>
                <a:ea typeface="黑体" panose="02010609060101010101" pitchFamily="49" charset="-122"/>
              </a:rPr>
              <a:t>时，有</a:t>
            </a:r>
            <a:r>
              <a:rPr lang="en-US" altLang="zh-CN" sz="2000" i="1" dirty="0">
                <a:solidFill>
                  <a:srgbClr val="000000"/>
                </a:solidFill>
                <a:ea typeface="黑体" panose="02010609060101010101" pitchFamily="49" charset="-122"/>
              </a:rPr>
              <a:t>G</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n</a:t>
            </a:r>
            <a:r>
              <a:rPr lang="en-US" altLang="zh-CN" sz="2000" dirty="0">
                <a:solidFill>
                  <a:srgbClr val="000000"/>
                </a:solidFill>
                <a:ea typeface="黑体" panose="02010609060101010101" pitchFamily="49" charset="-122"/>
              </a:rPr>
              <a:t>)</a:t>
            </a:r>
            <a:r>
              <a:rPr lang="en-US" altLang="zh-CN" sz="2000" dirty="0">
                <a:solidFill>
                  <a:srgbClr val="000000"/>
                </a:solidFill>
                <a:ea typeface="黑体" panose="02010609060101010101" pitchFamily="49" charset="-122"/>
                <a:sym typeface="Symbol" pitchFamily="18" charset="2"/>
              </a:rPr>
              <a:t></a:t>
            </a:r>
            <a:r>
              <a:rPr lang="en-US" altLang="zh-CN" sz="2000" i="1" dirty="0">
                <a:solidFill>
                  <a:srgbClr val="000000"/>
                </a:solidFill>
                <a:ea typeface="黑体" panose="02010609060101010101" pitchFamily="49" charset="-122"/>
              </a:rPr>
              <a:t>c</a:t>
            </a:r>
            <a:r>
              <a:rPr lang="en-US" altLang="zh-CN" sz="2000" baseline="-25000" dirty="0">
                <a:solidFill>
                  <a:srgbClr val="000000"/>
                </a:solidFill>
                <a:ea typeface="黑体" panose="02010609060101010101" pitchFamily="49" charset="-122"/>
              </a:rPr>
              <a:t>2 </a:t>
            </a:r>
            <a:r>
              <a:rPr lang="en-US" altLang="zh-CN" sz="2000" i="1" dirty="0">
                <a:solidFill>
                  <a:srgbClr val="000000"/>
                </a:solidFill>
                <a:ea typeface="黑体" panose="02010609060101010101" pitchFamily="49" charset="-122"/>
              </a:rPr>
              <a:t>g</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n</a:t>
            </a:r>
            <a:r>
              <a:rPr lang="en-US" altLang="zh-CN" sz="2000" dirty="0">
                <a:solidFill>
                  <a:srgbClr val="000000"/>
                </a:solidFill>
                <a:ea typeface="黑体" panose="02010609060101010101" pitchFamily="49" charset="-122"/>
              </a:rPr>
              <a:t>)</a:t>
            </a:r>
            <a:r>
              <a:rPr lang="zh-CN" altLang="en-US" sz="2000" dirty="0">
                <a:solidFill>
                  <a:srgbClr val="000000"/>
                </a:solidFill>
                <a:ea typeface="黑体" panose="02010609060101010101" pitchFamily="49" charset="-122"/>
              </a:rPr>
              <a:t>。</a:t>
            </a:r>
            <a:endParaRPr lang="en-US" altLang="zh-CN" sz="2000" dirty="0">
              <a:solidFill>
                <a:srgbClr val="000000"/>
              </a:solidFill>
              <a:ea typeface="黑体" panose="02010609060101010101" pitchFamily="49" charset="-122"/>
            </a:endParaRPr>
          </a:p>
          <a:p>
            <a:pPr eaLnBrk="1" hangingPunct="1">
              <a:spcBef>
                <a:spcPts val="0"/>
              </a:spcBef>
              <a:spcAft>
                <a:spcPts val="600"/>
              </a:spcAft>
              <a:buFont typeface="Wingdings" pitchFamily="2" charset="2"/>
              <a:buNone/>
            </a:pPr>
            <a:r>
              <a:rPr lang="zh-CN" altLang="en-US" sz="2000" dirty="0">
                <a:solidFill>
                  <a:srgbClr val="000000"/>
                </a:solidFill>
                <a:ea typeface="黑体" panose="02010609060101010101" pitchFamily="49" charset="-122"/>
              </a:rPr>
              <a:t>   假设</a:t>
            </a:r>
            <a:r>
              <a:rPr lang="en-US" altLang="zh-CN" sz="2000" i="1" dirty="0">
                <a:solidFill>
                  <a:srgbClr val="000000"/>
                </a:solidFill>
                <a:ea typeface="黑体" panose="02010609060101010101" pitchFamily="49" charset="-122"/>
              </a:rPr>
              <a:t>c</a:t>
            </a:r>
            <a:r>
              <a:rPr lang="en-US" altLang="zh-CN" sz="2000" baseline="-25000" dirty="0">
                <a:solidFill>
                  <a:srgbClr val="000000"/>
                </a:solidFill>
                <a:ea typeface="黑体" panose="02010609060101010101" pitchFamily="49" charset="-122"/>
              </a:rPr>
              <a:t>3</a:t>
            </a:r>
            <a:r>
              <a:rPr lang="en-US" altLang="zh-CN" sz="2000" dirty="0">
                <a:solidFill>
                  <a:srgbClr val="000000"/>
                </a:solidFill>
                <a:ea typeface="黑体" panose="02010609060101010101" pitchFamily="49" charset="-122"/>
              </a:rPr>
              <a:t>=max{</a:t>
            </a:r>
            <a:r>
              <a:rPr lang="en-US" altLang="zh-CN" sz="2000" i="1" dirty="0">
                <a:solidFill>
                  <a:srgbClr val="000000"/>
                </a:solidFill>
                <a:ea typeface="黑体" panose="02010609060101010101" pitchFamily="49" charset="-122"/>
              </a:rPr>
              <a:t>c</a:t>
            </a:r>
            <a:r>
              <a:rPr lang="en-US" altLang="zh-CN" sz="2000" baseline="-25000" dirty="0">
                <a:solidFill>
                  <a:srgbClr val="000000"/>
                </a:solidFill>
                <a:ea typeface="黑体" panose="02010609060101010101" pitchFamily="49" charset="-122"/>
              </a:rPr>
              <a:t>1</a:t>
            </a:r>
            <a:r>
              <a:rPr lang="en-US" altLang="zh-CN" sz="2000" dirty="0">
                <a:solidFill>
                  <a:srgbClr val="000000"/>
                </a:solidFill>
                <a:ea typeface="黑体" panose="02010609060101010101" pitchFamily="49" charset="-122"/>
              </a:rPr>
              <a:t>, </a:t>
            </a:r>
            <a:r>
              <a:rPr lang="en-US" altLang="zh-CN" sz="2000" i="1" dirty="0">
                <a:solidFill>
                  <a:srgbClr val="000000"/>
                </a:solidFill>
                <a:ea typeface="黑体" panose="02010609060101010101" pitchFamily="49" charset="-122"/>
              </a:rPr>
              <a:t>c</a:t>
            </a:r>
            <a:r>
              <a:rPr lang="en-US" altLang="zh-CN" sz="2000" baseline="-25000" dirty="0">
                <a:solidFill>
                  <a:srgbClr val="000000"/>
                </a:solidFill>
                <a:ea typeface="黑体" panose="02010609060101010101" pitchFamily="49" charset="-122"/>
              </a:rPr>
              <a:t>2</a:t>
            </a:r>
            <a:r>
              <a:rPr lang="en-US" altLang="zh-CN" sz="2000" dirty="0">
                <a:solidFill>
                  <a:srgbClr val="000000"/>
                </a:solidFill>
                <a:ea typeface="黑体" panose="02010609060101010101" pitchFamily="49" charset="-122"/>
              </a:rPr>
              <a:t>}</a:t>
            </a:r>
            <a:r>
              <a:rPr lang="zh-CN" altLang="en-US"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n</a:t>
            </a:r>
            <a:r>
              <a:rPr lang="en-US" altLang="zh-CN" sz="2000" baseline="-25000" dirty="0">
                <a:solidFill>
                  <a:srgbClr val="000000"/>
                </a:solidFill>
                <a:ea typeface="黑体" panose="02010609060101010101" pitchFamily="49" charset="-122"/>
              </a:rPr>
              <a:t>3</a:t>
            </a:r>
            <a:r>
              <a:rPr lang="en-US" altLang="zh-CN" sz="2000" dirty="0">
                <a:solidFill>
                  <a:srgbClr val="000000"/>
                </a:solidFill>
                <a:ea typeface="黑体" panose="02010609060101010101" pitchFamily="49" charset="-122"/>
              </a:rPr>
              <a:t>=max{</a:t>
            </a:r>
            <a:r>
              <a:rPr lang="en-US" altLang="zh-CN" sz="2000" i="1" dirty="0">
                <a:solidFill>
                  <a:srgbClr val="000000"/>
                </a:solidFill>
                <a:ea typeface="黑体" panose="02010609060101010101" pitchFamily="49" charset="-122"/>
              </a:rPr>
              <a:t>n</a:t>
            </a:r>
            <a:r>
              <a:rPr lang="en-US" altLang="zh-CN" sz="2000" baseline="-25000" dirty="0">
                <a:solidFill>
                  <a:srgbClr val="000000"/>
                </a:solidFill>
                <a:ea typeface="黑体" panose="02010609060101010101" pitchFamily="49" charset="-122"/>
              </a:rPr>
              <a:t>1</a:t>
            </a:r>
            <a:r>
              <a:rPr lang="en-US" altLang="zh-CN" sz="2000" dirty="0">
                <a:solidFill>
                  <a:srgbClr val="000000"/>
                </a:solidFill>
                <a:ea typeface="黑体" panose="02010609060101010101" pitchFamily="49" charset="-122"/>
              </a:rPr>
              <a:t>, </a:t>
            </a:r>
            <a:r>
              <a:rPr lang="en-US" altLang="zh-CN" sz="2000" i="1" dirty="0">
                <a:solidFill>
                  <a:srgbClr val="000000"/>
                </a:solidFill>
                <a:ea typeface="黑体" panose="02010609060101010101" pitchFamily="49" charset="-122"/>
              </a:rPr>
              <a:t>n</a:t>
            </a:r>
            <a:r>
              <a:rPr lang="en-US" altLang="zh-CN" sz="2000" baseline="-25000" dirty="0">
                <a:solidFill>
                  <a:srgbClr val="000000"/>
                </a:solidFill>
                <a:ea typeface="黑体" panose="02010609060101010101" pitchFamily="49" charset="-122"/>
              </a:rPr>
              <a:t>2</a:t>
            </a:r>
            <a:r>
              <a:rPr lang="en-US" altLang="zh-CN" sz="2000" dirty="0">
                <a:solidFill>
                  <a:srgbClr val="000000"/>
                </a:solidFill>
                <a:ea typeface="黑体" panose="02010609060101010101" pitchFamily="49" charset="-122"/>
              </a:rPr>
              <a:t>}</a:t>
            </a:r>
            <a:r>
              <a:rPr lang="zh-CN" altLang="en-US" sz="2000" dirty="0">
                <a:solidFill>
                  <a:srgbClr val="000000"/>
                </a:solidFill>
                <a:ea typeface="黑体" panose="02010609060101010101" pitchFamily="49" charset="-122"/>
              </a:rPr>
              <a:t>，当</a:t>
            </a:r>
            <a:r>
              <a:rPr lang="en-US" altLang="zh-CN" sz="2000" i="1" dirty="0">
                <a:solidFill>
                  <a:srgbClr val="000000"/>
                </a:solidFill>
                <a:ea typeface="黑体" panose="02010609060101010101" pitchFamily="49" charset="-122"/>
              </a:rPr>
              <a:t>n</a:t>
            </a:r>
            <a:r>
              <a:rPr lang="en-US" altLang="zh-CN" sz="2000" dirty="0">
                <a:solidFill>
                  <a:srgbClr val="000000"/>
                </a:solidFill>
                <a:ea typeface="黑体" panose="02010609060101010101" pitchFamily="49" charset="-122"/>
                <a:sym typeface="Symbol" pitchFamily="18" charset="2"/>
              </a:rPr>
              <a:t></a:t>
            </a:r>
            <a:r>
              <a:rPr lang="en-US" altLang="zh-CN" sz="2000" i="1" dirty="0">
                <a:solidFill>
                  <a:srgbClr val="000000"/>
                </a:solidFill>
                <a:ea typeface="黑体" panose="02010609060101010101" pitchFamily="49" charset="-122"/>
              </a:rPr>
              <a:t>n</a:t>
            </a:r>
            <a:r>
              <a:rPr lang="en-US" altLang="zh-CN" sz="2000" baseline="-25000" dirty="0">
                <a:solidFill>
                  <a:srgbClr val="000000"/>
                </a:solidFill>
                <a:ea typeface="黑体" panose="02010609060101010101" pitchFamily="49" charset="-122"/>
              </a:rPr>
              <a:t>3</a:t>
            </a:r>
            <a:r>
              <a:rPr lang="zh-CN" altLang="en-US" sz="2000" dirty="0">
                <a:solidFill>
                  <a:srgbClr val="000000"/>
                </a:solidFill>
                <a:ea typeface="黑体" panose="02010609060101010101" pitchFamily="49" charset="-122"/>
              </a:rPr>
              <a:t>时有</a:t>
            </a:r>
            <a:endParaRPr lang="en-US" altLang="zh-CN" sz="2000" dirty="0">
              <a:solidFill>
                <a:srgbClr val="000000"/>
              </a:solidFill>
              <a:ea typeface="黑体" panose="02010609060101010101" pitchFamily="49" charset="-122"/>
            </a:endParaRPr>
          </a:p>
          <a:p>
            <a:pPr eaLnBrk="1" hangingPunct="1">
              <a:spcBef>
                <a:spcPts val="0"/>
              </a:spcBef>
              <a:spcAft>
                <a:spcPts val="600"/>
              </a:spcAft>
              <a:buFont typeface="Wingdings" pitchFamily="2" charset="2"/>
              <a:buNone/>
            </a:pPr>
            <a:r>
              <a:rPr lang="en-US" altLang="zh-CN" sz="2000" dirty="0">
                <a:solidFill>
                  <a:srgbClr val="000000"/>
                </a:solidFill>
                <a:ea typeface="黑体" panose="02010609060101010101" pitchFamily="49" charset="-122"/>
              </a:rPr>
              <a:t>   </a:t>
            </a:r>
            <a:r>
              <a:rPr lang="en-US" altLang="zh-CN" sz="2000" i="1" dirty="0">
                <a:solidFill>
                  <a:srgbClr val="000000"/>
                </a:solidFill>
                <a:ea typeface="黑体" panose="02010609060101010101" pitchFamily="49" charset="-122"/>
              </a:rPr>
              <a:t>F</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n</a:t>
            </a:r>
            <a:r>
              <a:rPr lang="en-US" altLang="zh-CN" sz="2000" dirty="0">
                <a:solidFill>
                  <a:srgbClr val="000000"/>
                </a:solidFill>
                <a:ea typeface="黑体" panose="02010609060101010101" pitchFamily="49" charset="-122"/>
              </a:rPr>
              <a:t>)+ </a:t>
            </a:r>
            <a:r>
              <a:rPr lang="en-US" altLang="zh-CN" sz="2000" i="1" dirty="0">
                <a:solidFill>
                  <a:srgbClr val="000000"/>
                </a:solidFill>
                <a:ea typeface="黑体" panose="02010609060101010101" pitchFamily="49" charset="-122"/>
              </a:rPr>
              <a:t>G</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n</a:t>
            </a:r>
            <a:r>
              <a:rPr lang="en-US" altLang="zh-CN" sz="2000" dirty="0">
                <a:solidFill>
                  <a:srgbClr val="000000"/>
                </a:solidFill>
                <a:ea typeface="黑体" panose="02010609060101010101" pitchFamily="49" charset="-122"/>
              </a:rPr>
              <a:t>) = </a:t>
            </a:r>
            <a:r>
              <a:rPr lang="en-US" altLang="zh-CN" sz="2000" i="1" dirty="0">
                <a:solidFill>
                  <a:srgbClr val="000000"/>
                </a:solidFill>
                <a:ea typeface="黑体" panose="02010609060101010101" pitchFamily="49" charset="-122"/>
              </a:rPr>
              <a:t>O</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f</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O</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g</a:t>
            </a:r>
            <a:r>
              <a:rPr lang="en-US" altLang="zh-CN" sz="2000" dirty="0">
                <a:solidFill>
                  <a:srgbClr val="000000"/>
                </a:solidFill>
                <a:ea typeface="黑体" panose="02010609060101010101" pitchFamily="49" charset="-122"/>
              </a:rPr>
              <a:t>) </a:t>
            </a:r>
            <a:r>
              <a:rPr lang="en-US" altLang="zh-CN" sz="2000" dirty="0">
                <a:solidFill>
                  <a:srgbClr val="000000"/>
                </a:solidFill>
                <a:ea typeface="黑体" panose="02010609060101010101" pitchFamily="49" charset="-122"/>
                <a:sym typeface="Symbol" pitchFamily="18" charset="2"/>
              </a:rPr>
              <a:t></a:t>
            </a:r>
            <a:r>
              <a:rPr lang="en-US" altLang="zh-CN" sz="2000" dirty="0">
                <a:solidFill>
                  <a:srgbClr val="000000"/>
                </a:solidFill>
                <a:ea typeface="黑体" panose="02010609060101010101" pitchFamily="49" charset="-122"/>
              </a:rPr>
              <a:t> </a:t>
            </a:r>
            <a:r>
              <a:rPr lang="en-US" altLang="zh-CN" sz="2000" i="1" dirty="0">
                <a:solidFill>
                  <a:srgbClr val="000000"/>
                </a:solidFill>
                <a:ea typeface="黑体" panose="02010609060101010101" pitchFamily="49" charset="-122"/>
              </a:rPr>
              <a:t>c</a:t>
            </a:r>
            <a:r>
              <a:rPr lang="en-US" altLang="zh-CN" sz="2000" baseline="-25000" dirty="0">
                <a:solidFill>
                  <a:srgbClr val="000000"/>
                </a:solidFill>
                <a:ea typeface="黑体" panose="02010609060101010101" pitchFamily="49" charset="-122"/>
              </a:rPr>
              <a:t>1 </a:t>
            </a:r>
            <a:r>
              <a:rPr lang="en-US" altLang="zh-CN" sz="2000" i="1" dirty="0">
                <a:solidFill>
                  <a:srgbClr val="000000"/>
                </a:solidFill>
                <a:ea typeface="黑体" panose="02010609060101010101" pitchFamily="49" charset="-122"/>
              </a:rPr>
              <a:t>f</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n</a:t>
            </a:r>
            <a:r>
              <a:rPr lang="en-US" altLang="zh-CN" sz="2000" dirty="0">
                <a:solidFill>
                  <a:srgbClr val="000000"/>
                </a:solidFill>
                <a:ea typeface="黑体" panose="02010609060101010101" pitchFamily="49" charset="-122"/>
              </a:rPr>
              <a:t>) + </a:t>
            </a:r>
            <a:r>
              <a:rPr lang="en-US" altLang="zh-CN" sz="2000" i="1" dirty="0">
                <a:solidFill>
                  <a:srgbClr val="000000"/>
                </a:solidFill>
                <a:ea typeface="黑体" panose="02010609060101010101" pitchFamily="49" charset="-122"/>
              </a:rPr>
              <a:t>c</a:t>
            </a:r>
            <a:r>
              <a:rPr lang="en-US" altLang="zh-CN" sz="2000" baseline="-25000" dirty="0">
                <a:solidFill>
                  <a:srgbClr val="000000"/>
                </a:solidFill>
                <a:ea typeface="黑体" panose="02010609060101010101" pitchFamily="49" charset="-122"/>
              </a:rPr>
              <a:t>2 </a:t>
            </a:r>
            <a:r>
              <a:rPr lang="en-US" altLang="zh-CN" sz="2000" i="1" dirty="0">
                <a:solidFill>
                  <a:srgbClr val="000000"/>
                </a:solidFill>
                <a:ea typeface="黑体" panose="02010609060101010101" pitchFamily="49" charset="-122"/>
              </a:rPr>
              <a:t>g</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n</a:t>
            </a:r>
            <a:r>
              <a:rPr lang="en-US" altLang="zh-CN" sz="2000" dirty="0">
                <a:solidFill>
                  <a:srgbClr val="000000"/>
                </a:solidFill>
                <a:ea typeface="黑体" panose="02010609060101010101" pitchFamily="49" charset="-122"/>
              </a:rPr>
              <a:t>)</a:t>
            </a:r>
            <a:r>
              <a:rPr lang="en-US" altLang="zh-CN" sz="2000" dirty="0">
                <a:solidFill>
                  <a:srgbClr val="000000"/>
                </a:solidFill>
                <a:ea typeface="黑体" panose="02010609060101010101" pitchFamily="49" charset="-122"/>
                <a:sym typeface="Symbol" pitchFamily="18" charset="2"/>
              </a:rPr>
              <a:t></a:t>
            </a:r>
            <a:r>
              <a:rPr lang="en-US" altLang="zh-CN" sz="2000" i="1" dirty="0">
                <a:solidFill>
                  <a:srgbClr val="000000"/>
                </a:solidFill>
                <a:ea typeface="黑体" panose="02010609060101010101" pitchFamily="49" charset="-122"/>
              </a:rPr>
              <a:t>c</a:t>
            </a:r>
            <a:r>
              <a:rPr lang="en-US" altLang="zh-CN" sz="2000" baseline="-25000" dirty="0">
                <a:solidFill>
                  <a:srgbClr val="000000"/>
                </a:solidFill>
                <a:ea typeface="黑体" panose="02010609060101010101" pitchFamily="49" charset="-122"/>
              </a:rPr>
              <a:t>3</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f</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n</a:t>
            </a:r>
            <a:r>
              <a:rPr lang="en-US" altLang="zh-CN" sz="2000" dirty="0">
                <a:solidFill>
                  <a:srgbClr val="000000"/>
                </a:solidFill>
                <a:ea typeface="黑体" panose="02010609060101010101" pitchFamily="49" charset="-122"/>
              </a:rPr>
              <a:t>) + </a:t>
            </a:r>
            <a:r>
              <a:rPr lang="en-US" altLang="zh-CN" sz="2000" i="1" dirty="0">
                <a:solidFill>
                  <a:srgbClr val="000000"/>
                </a:solidFill>
                <a:ea typeface="黑体" panose="02010609060101010101" pitchFamily="49" charset="-122"/>
              </a:rPr>
              <a:t>g</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n</a:t>
            </a:r>
            <a:r>
              <a:rPr lang="en-US" altLang="zh-CN" sz="2000" dirty="0">
                <a:solidFill>
                  <a:srgbClr val="000000"/>
                </a:solidFill>
                <a:ea typeface="黑体" panose="02010609060101010101" pitchFamily="49" charset="-122"/>
              </a:rPr>
              <a:t>))</a:t>
            </a:r>
            <a:r>
              <a:rPr lang="zh-CN" altLang="en-US" sz="2000" dirty="0">
                <a:solidFill>
                  <a:srgbClr val="000000"/>
                </a:solidFill>
                <a:ea typeface="黑体" panose="02010609060101010101" pitchFamily="49" charset="-122"/>
              </a:rPr>
              <a:t>，</a:t>
            </a:r>
            <a:endParaRPr lang="en-US" altLang="zh-CN" sz="2000" dirty="0">
              <a:solidFill>
                <a:srgbClr val="000000"/>
              </a:solidFill>
              <a:ea typeface="黑体" panose="02010609060101010101" pitchFamily="49" charset="-122"/>
            </a:endParaRPr>
          </a:p>
          <a:p>
            <a:pPr eaLnBrk="1" hangingPunct="1">
              <a:spcBef>
                <a:spcPts val="0"/>
              </a:spcBef>
              <a:spcAft>
                <a:spcPts val="600"/>
              </a:spcAft>
              <a:buFont typeface="Wingdings" pitchFamily="2" charset="2"/>
              <a:buNone/>
            </a:pPr>
            <a:r>
              <a:rPr lang="en-US" altLang="zh-CN" sz="2000" dirty="0">
                <a:solidFill>
                  <a:srgbClr val="000000"/>
                </a:solidFill>
                <a:ea typeface="黑体" panose="02010609060101010101" pitchFamily="49" charset="-122"/>
              </a:rPr>
              <a:t>   </a:t>
            </a:r>
            <a:r>
              <a:rPr lang="zh-CN" altLang="en-US" sz="2000" dirty="0">
                <a:solidFill>
                  <a:srgbClr val="000000"/>
                </a:solidFill>
                <a:ea typeface="黑体" panose="02010609060101010101" pitchFamily="49" charset="-122"/>
              </a:rPr>
              <a:t>即</a:t>
            </a:r>
            <a:r>
              <a:rPr lang="en-US" altLang="zh-CN" sz="2000" i="1" dirty="0">
                <a:solidFill>
                  <a:srgbClr val="000000"/>
                </a:solidFill>
                <a:ea typeface="黑体" panose="02010609060101010101" pitchFamily="49" charset="-122"/>
              </a:rPr>
              <a:t>O</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f</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O</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g</a:t>
            </a:r>
            <a:r>
              <a:rPr lang="en-US" altLang="zh-CN" sz="2000" dirty="0">
                <a:solidFill>
                  <a:srgbClr val="000000"/>
                </a:solidFill>
                <a:ea typeface="黑体" panose="02010609060101010101" pitchFamily="49" charset="-122"/>
              </a:rPr>
              <a:t>) </a:t>
            </a:r>
            <a:r>
              <a:rPr lang="en-US" altLang="zh-CN" sz="2000" dirty="0">
                <a:solidFill>
                  <a:srgbClr val="000000"/>
                </a:solidFill>
                <a:ea typeface="黑体" panose="02010609060101010101" pitchFamily="49" charset="-122"/>
                <a:sym typeface="Symbol" pitchFamily="18" charset="2"/>
              </a:rPr>
              <a:t></a:t>
            </a:r>
            <a:r>
              <a:rPr lang="en-US" altLang="zh-CN" sz="2000" dirty="0">
                <a:solidFill>
                  <a:srgbClr val="000000"/>
                </a:solidFill>
                <a:ea typeface="黑体" panose="02010609060101010101" pitchFamily="49" charset="-122"/>
              </a:rPr>
              <a:t> </a:t>
            </a:r>
            <a:r>
              <a:rPr lang="en-US" altLang="zh-CN" sz="2000" i="1" dirty="0">
                <a:solidFill>
                  <a:srgbClr val="000000"/>
                </a:solidFill>
                <a:ea typeface="黑体" panose="02010609060101010101" pitchFamily="49" charset="-122"/>
              </a:rPr>
              <a:t>c</a:t>
            </a:r>
            <a:r>
              <a:rPr lang="en-US" altLang="zh-CN" sz="2000" baseline="-25000" dirty="0">
                <a:solidFill>
                  <a:srgbClr val="000000"/>
                </a:solidFill>
                <a:ea typeface="黑体" panose="02010609060101010101" pitchFamily="49" charset="-122"/>
              </a:rPr>
              <a:t>3 </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f</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n</a:t>
            </a:r>
            <a:r>
              <a:rPr lang="en-US" altLang="zh-CN" sz="2000" dirty="0">
                <a:solidFill>
                  <a:srgbClr val="000000"/>
                </a:solidFill>
                <a:ea typeface="黑体" panose="02010609060101010101" pitchFamily="49" charset="-122"/>
              </a:rPr>
              <a:t>) + </a:t>
            </a:r>
            <a:r>
              <a:rPr lang="en-US" altLang="zh-CN" sz="2000" i="1" dirty="0">
                <a:solidFill>
                  <a:srgbClr val="000000"/>
                </a:solidFill>
                <a:ea typeface="黑体" panose="02010609060101010101" pitchFamily="49" charset="-122"/>
              </a:rPr>
              <a:t>g</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n</a:t>
            </a:r>
            <a:r>
              <a:rPr lang="en-US" altLang="zh-CN" sz="2000" dirty="0">
                <a:solidFill>
                  <a:srgbClr val="000000"/>
                </a:solidFill>
                <a:ea typeface="黑体" panose="02010609060101010101" pitchFamily="49" charset="-122"/>
              </a:rPr>
              <a:t>))</a:t>
            </a:r>
            <a:r>
              <a:rPr lang="zh-CN" altLang="en-US" sz="2000" dirty="0">
                <a:solidFill>
                  <a:srgbClr val="000000"/>
                </a:solidFill>
                <a:ea typeface="黑体" panose="02010609060101010101" pitchFamily="49" charset="-122"/>
              </a:rPr>
              <a:t>。</a:t>
            </a:r>
            <a:endParaRPr lang="en-US" altLang="zh-CN" sz="2000" dirty="0">
              <a:solidFill>
                <a:srgbClr val="000000"/>
              </a:solidFill>
              <a:ea typeface="黑体" panose="02010609060101010101" pitchFamily="49" charset="-122"/>
            </a:endParaRPr>
          </a:p>
          <a:p>
            <a:pPr eaLnBrk="1" hangingPunct="1">
              <a:spcBef>
                <a:spcPts val="0"/>
              </a:spcBef>
              <a:spcAft>
                <a:spcPts val="600"/>
              </a:spcAft>
              <a:buFont typeface="Wingdings" pitchFamily="2" charset="2"/>
              <a:buNone/>
            </a:pPr>
            <a:r>
              <a:rPr lang="en-US" altLang="zh-CN" sz="2000" dirty="0">
                <a:solidFill>
                  <a:srgbClr val="000000"/>
                </a:solidFill>
                <a:ea typeface="黑体" panose="02010609060101010101" pitchFamily="49" charset="-122"/>
              </a:rPr>
              <a:t>   </a:t>
            </a:r>
            <a:r>
              <a:rPr lang="zh-CN" altLang="en-US" sz="2000" dirty="0">
                <a:solidFill>
                  <a:srgbClr val="000000"/>
                </a:solidFill>
                <a:ea typeface="黑体" panose="02010609060101010101" pitchFamily="49" charset="-122"/>
              </a:rPr>
              <a:t>因此，</a:t>
            </a:r>
            <a:r>
              <a:rPr lang="en-US" altLang="zh-CN" sz="2000" i="1" dirty="0">
                <a:solidFill>
                  <a:srgbClr val="000000"/>
                </a:solidFill>
                <a:ea typeface="黑体" panose="02010609060101010101" pitchFamily="49" charset="-122"/>
              </a:rPr>
              <a:t>O</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f</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O</a:t>
            </a:r>
            <a:r>
              <a:rPr lang="en-US" altLang="zh-CN" sz="2000" dirty="0">
                <a:solidFill>
                  <a:srgbClr val="000000"/>
                </a:solidFill>
                <a:ea typeface="黑体" panose="02010609060101010101" pitchFamily="49" charset="-122"/>
              </a:rPr>
              <a:t>(</a:t>
            </a:r>
            <a:r>
              <a:rPr lang="en-US" altLang="zh-CN" sz="2000" i="1" dirty="0">
                <a:solidFill>
                  <a:srgbClr val="000000"/>
                </a:solidFill>
                <a:ea typeface="黑体" panose="02010609060101010101" pitchFamily="49" charset="-122"/>
              </a:rPr>
              <a:t>g</a:t>
            </a:r>
            <a:r>
              <a:rPr lang="en-US" altLang="zh-CN" sz="2000" dirty="0">
                <a:solidFill>
                  <a:srgbClr val="000000"/>
                </a:solidFill>
                <a:ea typeface="黑体" panose="02010609060101010101" pitchFamily="49" charset="-122"/>
              </a:rPr>
              <a:t>) = </a:t>
            </a:r>
            <a:r>
              <a:rPr lang="en-US" altLang="zh-CN" sz="2000" i="1" dirty="0">
                <a:solidFill>
                  <a:srgbClr val="000000"/>
                </a:solidFill>
                <a:ea typeface="黑体" panose="02010609060101010101" pitchFamily="49" charset="-122"/>
              </a:rPr>
              <a:t>O</a:t>
            </a:r>
            <a:r>
              <a:rPr lang="en-US" altLang="zh-CN" sz="2000" dirty="0">
                <a:solidFill>
                  <a:srgbClr val="000000"/>
                </a:solidFill>
                <a:ea typeface="黑体" panose="02010609060101010101" pitchFamily="49" charset="-122"/>
              </a:rPr>
              <a:t>(</a:t>
            </a:r>
            <a:r>
              <a:rPr lang="en-US" altLang="zh-CN" sz="2000" i="1" dirty="0" err="1">
                <a:solidFill>
                  <a:srgbClr val="000000"/>
                </a:solidFill>
                <a:ea typeface="黑体" panose="02010609060101010101" pitchFamily="49" charset="-122"/>
              </a:rPr>
              <a:t>f</a:t>
            </a:r>
            <a:r>
              <a:rPr lang="en-US" altLang="zh-CN" sz="2000" dirty="0" err="1">
                <a:solidFill>
                  <a:srgbClr val="000000"/>
                </a:solidFill>
                <a:ea typeface="黑体" panose="02010609060101010101" pitchFamily="49" charset="-122"/>
              </a:rPr>
              <a:t>+</a:t>
            </a:r>
            <a:r>
              <a:rPr lang="en-US" altLang="zh-CN" sz="2000" i="1" dirty="0" err="1">
                <a:solidFill>
                  <a:srgbClr val="000000"/>
                </a:solidFill>
                <a:ea typeface="黑体" panose="02010609060101010101" pitchFamily="49" charset="-122"/>
              </a:rPr>
              <a:t>g</a:t>
            </a:r>
            <a:r>
              <a:rPr lang="en-US" altLang="zh-CN" sz="2000" dirty="0">
                <a:solidFill>
                  <a:srgbClr val="000000"/>
                </a:solidFill>
                <a:ea typeface="黑体" panose="02010609060101010101" pitchFamily="49" charset="-122"/>
              </a:rPr>
              <a:t>)</a:t>
            </a:r>
            <a:r>
              <a:rPr lang="zh-CN" altLang="en-US" sz="2000" dirty="0">
                <a:solidFill>
                  <a:srgbClr val="000000"/>
                </a:solidFill>
                <a:ea typeface="黑体" panose="02010609060101010101" pitchFamily="49" charset="-122"/>
              </a:rPr>
              <a:t>。</a:t>
            </a:r>
            <a:endParaRPr lang="en-US" altLang="zh-CN" sz="2000" baseline="-25000" dirty="0">
              <a:solidFill>
                <a:srgbClr val="000000"/>
              </a:solidFill>
              <a:ea typeface="黑体" panose="02010609060101010101" pitchFamily="49" charset="-122"/>
            </a:endParaRPr>
          </a:p>
          <a:p>
            <a:pPr eaLnBrk="1" hangingPunct="1">
              <a:spcBef>
                <a:spcPts val="600"/>
              </a:spcBef>
              <a:spcAft>
                <a:spcPts val="600"/>
              </a:spcAft>
              <a:buSzPct val="50000"/>
              <a:buFont typeface="Wingdings" panose="05000000000000000000" pitchFamily="2" charset="2"/>
              <a:buChar char="u"/>
            </a:pPr>
            <a:r>
              <a:rPr lang="en-US" altLang="zh-CN" sz="2000" i="1" dirty="0">
                <a:ea typeface="黑体" panose="02010609060101010101" pitchFamily="49" charset="-122"/>
              </a:rPr>
              <a:t>O</a:t>
            </a:r>
            <a:r>
              <a:rPr lang="en-US" altLang="zh-CN" sz="2000" dirty="0">
                <a:ea typeface="黑体" panose="02010609060101010101" pitchFamily="49" charset="-122"/>
              </a:rPr>
              <a:t>(</a:t>
            </a:r>
            <a:r>
              <a:rPr lang="en-US" altLang="zh-CN" sz="2000" i="1" dirty="0">
                <a:ea typeface="黑体" panose="02010609060101010101" pitchFamily="49" charset="-122"/>
              </a:rPr>
              <a:t>f</a:t>
            </a:r>
            <a:r>
              <a:rPr lang="en-US" altLang="zh-CN" sz="2000" dirty="0">
                <a:ea typeface="黑体" panose="02010609060101010101" pitchFamily="49" charset="-122"/>
              </a:rPr>
              <a:t>)·</a:t>
            </a:r>
            <a:r>
              <a:rPr lang="en-US" altLang="zh-CN" sz="2000" i="1" dirty="0">
                <a:ea typeface="黑体" panose="02010609060101010101" pitchFamily="49" charset="-122"/>
              </a:rPr>
              <a:t>O</a:t>
            </a:r>
            <a:r>
              <a:rPr lang="en-US" altLang="zh-CN" sz="2000" dirty="0">
                <a:ea typeface="黑体" panose="02010609060101010101" pitchFamily="49" charset="-122"/>
              </a:rPr>
              <a:t>(</a:t>
            </a:r>
            <a:r>
              <a:rPr lang="en-US" altLang="zh-CN" sz="2000" i="1" dirty="0">
                <a:ea typeface="黑体" panose="02010609060101010101" pitchFamily="49" charset="-122"/>
              </a:rPr>
              <a:t>g</a:t>
            </a:r>
            <a:r>
              <a:rPr lang="en-US" altLang="zh-CN" sz="2000" dirty="0">
                <a:ea typeface="黑体" panose="02010609060101010101" pitchFamily="49" charset="-122"/>
              </a:rPr>
              <a:t>)=</a:t>
            </a:r>
            <a:r>
              <a:rPr lang="en-US" altLang="zh-CN" sz="2000" i="1" dirty="0">
                <a:ea typeface="黑体" panose="02010609060101010101" pitchFamily="49" charset="-122"/>
              </a:rPr>
              <a:t>O</a:t>
            </a:r>
            <a:r>
              <a:rPr lang="en-US" altLang="zh-CN" sz="2000" dirty="0">
                <a:ea typeface="黑体" panose="02010609060101010101" pitchFamily="49" charset="-122"/>
              </a:rPr>
              <a:t>(</a:t>
            </a:r>
            <a:r>
              <a:rPr lang="en-US" altLang="zh-CN" sz="2000" i="1" dirty="0" err="1">
                <a:ea typeface="黑体" panose="02010609060101010101" pitchFamily="49" charset="-122"/>
              </a:rPr>
              <a:t>f</a:t>
            </a:r>
            <a:r>
              <a:rPr lang="en-US" altLang="zh-CN" sz="2000" dirty="0" err="1">
                <a:ea typeface="黑体" panose="02010609060101010101" pitchFamily="49" charset="-122"/>
              </a:rPr>
              <a:t>·</a:t>
            </a:r>
            <a:r>
              <a:rPr lang="en-US" altLang="zh-CN" sz="2000" i="1" dirty="0" err="1">
                <a:ea typeface="黑体" panose="02010609060101010101" pitchFamily="49" charset="-122"/>
              </a:rPr>
              <a:t>g</a:t>
            </a:r>
            <a:r>
              <a:rPr lang="en-US" altLang="zh-CN" sz="2000" dirty="0">
                <a:ea typeface="黑体" panose="02010609060101010101" pitchFamily="49" charset="-122"/>
              </a:rPr>
              <a:t>)</a:t>
            </a:r>
          </a:p>
        </p:txBody>
      </p:sp>
      <p:sp>
        <p:nvSpPr>
          <p:cNvPr id="5" name="矩形 4"/>
          <p:cNvSpPr/>
          <p:nvPr/>
        </p:nvSpPr>
        <p:spPr>
          <a:xfrm>
            <a:off x="4283968" y="2492896"/>
            <a:ext cx="4608512" cy="990015"/>
          </a:xfrm>
          <a:prstGeom prst="rect">
            <a:avLst/>
          </a:prstGeom>
        </p:spPr>
        <p:txBody>
          <a:bodyPr wrap="square">
            <a:spAutoFit/>
          </a:bodyPr>
          <a:lstStyle/>
          <a:p>
            <a:pPr marL="0" lvl="2" eaLnBrk="1" hangingPunct="1">
              <a:lnSpc>
                <a:spcPts val="2400"/>
              </a:lnSpc>
              <a:buFont typeface="Wingdings" pitchFamily="2" charset="2"/>
              <a:buNone/>
              <a:defRPr/>
            </a:pPr>
            <a:r>
              <a:rPr lang="zh-CN" altLang="en-US" sz="1800" b="1" dirty="0">
                <a:solidFill>
                  <a:srgbClr val="FF0000"/>
                </a:solidFill>
                <a:latin typeface="+mn-lt"/>
                <a:ea typeface="黑体" panose="02010609060101010101" pitchFamily="49" charset="-122"/>
              </a:rPr>
              <a:t>特性：</a:t>
            </a:r>
            <a:r>
              <a:rPr lang="zh-CN" altLang="en-US" sz="1800" b="1" dirty="0">
                <a:solidFill>
                  <a:srgbClr val="0000CC"/>
                </a:solidFill>
                <a:latin typeface="+mn-lt"/>
                <a:ea typeface="黑体" panose="02010609060101010101" pitchFamily="49" charset="-122"/>
              </a:rPr>
              <a:t>某些算法是由两个（以上）执行部分组成，该算法的整体效率由具有较大增长率的部分决定，即它效率最差的部分</a:t>
            </a:r>
          </a:p>
        </p:txBody>
      </p:sp>
      <p:sp>
        <p:nvSpPr>
          <p:cNvPr id="2" name="矩形 1">
            <a:extLst>
              <a:ext uri="{FF2B5EF4-FFF2-40B4-BE49-F238E27FC236}">
                <a16:creationId xmlns:a16="http://schemas.microsoft.com/office/drawing/2014/main" id="{ABDC7365-AD07-4FDB-9C0F-245D0CE60E46}"/>
              </a:ext>
            </a:extLst>
          </p:cNvPr>
          <p:cNvSpPr/>
          <p:nvPr/>
        </p:nvSpPr>
        <p:spPr>
          <a:xfrm>
            <a:off x="683568" y="1988840"/>
            <a:ext cx="2507418" cy="400110"/>
          </a:xfrm>
          <a:prstGeom prst="rect">
            <a:avLst/>
          </a:prstGeom>
        </p:spPr>
        <p:txBody>
          <a:bodyPr wrap="none">
            <a:spAutoFit/>
          </a:bodyPr>
          <a:lstStyle/>
          <a:p>
            <a:r>
              <a:rPr lang="zh-CN" altLang="en-US" sz="2000" b="1" dirty="0">
                <a:solidFill>
                  <a:srgbClr val="0000CC"/>
                </a:solidFill>
                <a:latin typeface="黑体" panose="02010609060101010101" pitchFamily="49" charset="-122"/>
                <a:ea typeface="黑体" panose="02010609060101010101" pitchFamily="49" charset="-122"/>
              </a:rPr>
              <a:t>渐进符号的</a:t>
            </a:r>
            <a:r>
              <a:rPr lang="zh-CN" altLang="en-US" sz="2000" b="1">
                <a:solidFill>
                  <a:srgbClr val="0000CC"/>
                </a:solidFill>
                <a:latin typeface="黑体" panose="02010609060101010101" pitchFamily="49" charset="-122"/>
                <a:ea typeface="黑体" panose="02010609060101010101" pitchFamily="49" charset="-122"/>
              </a:rPr>
              <a:t>有用特性</a:t>
            </a:r>
            <a:endParaRPr lang="zh-CN" altLang="en-US" sz="2000" dirty="0">
              <a:solidFill>
                <a:srgbClr val="0000CC"/>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90344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dissolve">
                                      <p:cBhvr>
                                        <p:cTn id="7" dur="500"/>
                                        <p:tgtEl>
                                          <p:spTgt spid="471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7107">
                                            <p:txEl>
                                              <p:pRg st="1" end="1"/>
                                            </p:txEl>
                                          </p:spTgt>
                                        </p:tgtEl>
                                        <p:attrNameLst>
                                          <p:attrName>style.visibility</p:attrName>
                                        </p:attrNameLst>
                                      </p:cBhvr>
                                      <p:to>
                                        <p:strVal val="visible"/>
                                      </p:to>
                                    </p:set>
                                    <p:animEffect transition="in" filter="dissolve">
                                      <p:cBhvr>
                                        <p:cTn id="12" dur="500"/>
                                        <p:tgtEl>
                                          <p:spTgt spid="471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7107">
                                            <p:txEl>
                                              <p:pRg st="2" end="2"/>
                                            </p:txEl>
                                          </p:spTgt>
                                        </p:tgtEl>
                                        <p:attrNameLst>
                                          <p:attrName>style.visibility</p:attrName>
                                        </p:attrNameLst>
                                      </p:cBhvr>
                                      <p:to>
                                        <p:strVal val="visible"/>
                                      </p:to>
                                    </p:set>
                                    <p:animEffect transition="in" filter="dissolve">
                                      <p:cBhvr>
                                        <p:cTn id="17" dur="500"/>
                                        <p:tgtEl>
                                          <p:spTgt spid="471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7107">
                                            <p:txEl>
                                              <p:pRg st="3" end="3"/>
                                            </p:txEl>
                                          </p:spTgt>
                                        </p:tgtEl>
                                        <p:attrNameLst>
                                          <p:attrName>style.visibility</p:attrName>
                                        </p:attrNameLst>
                                      </p:cBhvr>
                                      <p:to>
                                        <p:strVal val="visible"/>
                                      </p:to>
                                    </p:set>
                                    <p:animEffect transition="in" filter="dissolve">
                                      <p:cBhvr>
                                        <p:cTn id="22" dur="500"/>
                                        <p:tgtEl>
                                          <p:spTgt spid="471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7107">
                                            <p:txEl>
                                              <p:pRg st="4" end="4"/>
                                            </p:txEl>
                                          </p:spTgt>
                                        </p:tgtEl>
                                        <p:attrNameLst>
                                          <p:attrName>style.visibility</p:attrName>
                                        </p:attrNameLst>
                                      </p:cBhvr>
                                      <p:to>
                                        <p:strVal val="visible"/>
                                      </p:to>
                                    </p:set>
                                    <p:animEffect transition="in" filter="dissolve">
                                      <p:cBhvr>
                                        <p:cTn id="27" dur="500"/>
                                        <p:tgtEl>
                                          <p:spTgt spid="471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7107">
                                            <p:txEl>
                                              <p:pRg st="5" end="5"/>
                                            </p:txEl>
                                          </p:spTgt>
                                        </p:tgtEl>
                                        <p:attrNameLst>
                                          <p:attrName>style.visibility</p:attrName>
                                        </p:attrNameLst>
                                      </p:cBhvr>
                                      <p:to>
                                        <p:strVal val="visible"/>
                                      </p:to>
                                    </p:set>
                                    <p:animEffect transition="in" filter="dissolve">
                                      <p:cBhvr>
                                        <p:cTn id="32" dur="500"/>
                                        <p:tgtEl>
                                          <p:spTgt spid="471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7107">
                                            <p:txEl>
                                              <p:pRg st="6" end="6"/>
                                            </p:txEl>
                                          </p:spTgt>
                                        </p:tgtEl>
                                        <p:attrNameLst>
                                          <p:attrName>style.visibility</p:attrName>
                                        </p:attrNameLst>
                                      </p:cBhvr>
                                      <p:to>
                                        <p:strVal val="visible"/>
                                      </p:to>
                                    </p:set>
                                    <p:animEffect transition="in" filter="dissolve">
                                      <p:cBhvr>
                                        <p:cTn id="37" dur="500"/>
                                        <p:tgtEl>
                                          <p:spTgt spid="4710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7107">
                                            <p:txEl>
                                              <p:pRg st="7" end="7"/>
                                            </p:txEl>
                                          </p:spTgt>
                                        </p:tgtEl>
                                        <p:attrNameLst>
                                          <p:attrName>style.visibility</p:attrName>
                                        </p:attrNameLst>
                                      </p:cBhvr>
                                      <p:to>
                                        <p:strVal val="visible"/>
                                      </p:to>
                                    </p:set>
                                    <p:animEffect transition="in" filter="dissolve">
                                      <p:cBhvr>
                                        <p:cTn id="42" dur="500"/>
                                        <p:tgtEl>
                                          <p:spTgt spid="4710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7107">
                                            <p:txEl>
                                              <p:pRg st="8" end="8"/>
                                            </p:txEl>
                                          </p:spTgt>
                                        </p:tgtEl>
                                        <p:attrNameLst>
                                          <p:attrName>style.visibility</p:attrName>
                                        </p:attrNameLst>
                                      </p:cBhvr>
                                      <p:to>
                                        <p:strVal val="visible"/>
                                      </p:to>
                                    </p:set>
                                    <p:animEffect transition="in" filter="dissolve">
                                      <p:cBhvr>
                                        <p:cTn id="47" dur="500"/>
                                        <p:tgtEl>
                                          <p:spTgt spid="4710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7107">
                                            <p:txEl>
                                              <p:pRg st="9" end="9"/>
                                            </p:txEl>
                                          </p:spTgt>
                                        </p:tgtEl>
                                        <p:attrNameLst>
                                          <p:attrName>style.visibility</p:attrName>
                                        </p:attrNameLst>
                                      </p:cBhvr>
                                      <p:to>
                                        <p:strVal val="visible"/>
                                      </p:to>
                                    </p:set>
                                    <p:animEffect transition="in" filter="dissolve">
                                      <p:cBhvr>
                                        <p:cTn id="52" dur="500"/>
                                        <p:tgtEl>
                                          <p:spTgt spid="4710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dissolve">
                                      <p:cBhvr>
                                        <p:cTn id="5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zh-CN" altLang="en-US" dirty="0">
                <a:latin typeface="黑体" panose="02010609060101010101" pitchFamily="49" charset="-122"/>
                <a:ea typeface="黑体" panose="02010609060101010101" pitchFamily="49" charset="-122"/>
              </a:rPr>
              <a:t>提纲</a:t>
            </a:r>
            <a:endParaRPr lang="en-US" altLang="zh-CN" dirty="0">
              <a:latin typeface="黑体" panose="02010609060101010101" pitchFamily="49" charset="-122"/>
              <a:ea typeface="黑体" panose="02010609060101010101" pitchFamily="49" charset="-122"/>
            </a:endParaRPr>
          </a:p>
        </p:txBody>
      </p:sp>
      <p:sp>
        <p:nvSpPr>
          <p:cNvPr id="15363" name="Rectangle 3"/>
          <p:cNvSpPr>
            <a:spLocks noGrp="1" noChangeArrowheads="1"/>
          </p:cNvSpPr>
          <p:nvPr>
            <p:ph type="body" idx="1"/>
          </p:nvPr>
        </p:nvSpPr>
        <p:spPr>
          <a:xfrm>
            <a:off x="2438400" y="2214563"/>
            <a:ext cx="5517976" cy="3881437"/>
          </a:xfrm>
        </p:spPr>
        <p:txBody>
          <a:bodyPr/>
          <a:lstStyle/>
          <a:p>
            <a:pPr eaLnBrk="1" hangingPunct="1">
              <a:lnSpc>
                <a:spcPts val="2800"/>
              </a:lnSpc>
              <a:spcBef>
                <a:spcPts val="0"/>
              </a:spcBef>
              <a:spcAft>
                <a:spcPts val="600"/>
              </a:spcAft>
            </a:pPr>
            <a:r>
              <a:rPr lang="zh-CN" altLang="en-US" sz="2200" dirty="0">
                <a:solidFill>
                  <a:srgbClr val="002060"/>
                </a:solidFill>
                <a:latin typeface="黑体" panose="02010609060101010101" pitchFamily="49" charset="-122"/>
                <a:ea typeface="黑体" panose="02010609060101010101" pitchFamily="49" charset="-122"/>
              </a:rPr>
              <a:t>概述</a:t>
            </a:r>
            <a:endParaRPr lang="en-US" altLang="zh-CN" sz="2200" dirty="0">
              <a:solidFill>
                <a:srgbClr val="002060"/>
              </a:solidFill>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solidFill>
                  <a:srgbClr val="002060"/>
                </a:solidFill>
                <a:latin typeface="黑体" panose="02010609060101010101" pitchFamily="49" charset="-122"/>
                <a:ea typeface="黑体" panose="02010609060101010101" pitchFamily="49" charset="-122"/>
              </a:rPr>
              <a:t>算法的基本概念</a:t>
            </a:r>
            <a:endParaRPr lang="en-US" altLang="zh-CN" sz="2200" dirty="0">
              <a:solidFill>
                <a:srgbClr val="002060"/>
              </a:solidFill>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solidFill>
                  <a:srgbClr val="002060"/>
                </a:solidFill>
                <a:latin typeface="黑体" panose="02010609060101010101" pitchFamily="49" charset="-122"/>
                <a:ea typeface="黑体" panose="02010609060101010101" pitchFamily="49" charset="-122"/>
              </a:rPr>
              <a:t>算法效率分析</a:t>
            </a:r>
            <a:endParaRPr lang="en-US" altLang="zh-CN" sz="2200" dirty="0">
              <a:solidFill>
                <a:srgbClr val="002060"/>
              </a:solidFill>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solidFill>
                  <a:srgbClr val="FF0000"/>
                </a:solidFill>
                <a:latin typeface="黑体" panose="02010609060101010101" pitchFamily="49" charset="-122"/>
                <a:ea typeface="黑体" panose="02010609060101010101" pitchFamily="49" charset="-122"/>
              </a:rPr>
              <a:t>算法的最优、最坏和平均效率</a:t>
            </a:r>
            <a:endParaRPr lang="en-US" altLang="zh-CN" sz="2200" dirty="0">
              <a:solidFill>
                <a:srgbClr val="FF0000"/>
              </a:solidFill>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latin typeface="黑体" panose="02010609060101010101" pitchFamily="49" charset="-122"/>
                <a:ea typeface="黑体" panose="02010609060101010101" pitchFamily="49" charset="-122"/>
              </a:rPr>
              <a:t>算法运行时间估计</a:t>
            </a:r>
            <a:endParaRPr lang="en-US" altLang="zh-CN" sz="2200" dirty="0">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latin typeface="黑体" panose="02010609060101010101" pitchFamily="49" charset="-122"/>
                <a:ea typeface="黑体" panose="02010609060101010101" pitchFamily="49" charset="-122"/>
              </a:rPr>
              <a:t>总结</a:t>
            </a:r>
            <a:endParaRPr lang="en-US" altLang="zh-CN" sz="22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923921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zh-CN" altLang="en-US" dirty="0">
                <a:latin typeface="黑体" panose="02010609060101010101" pitchFamily="49" charset="-122"/>
                <a:ea typeface="黑体" panose="02010609060101010101" pitchFamily="49" charset="-122"/>
              </a:rPr>
              <a:t>提纲</a:t>
            </a:r>
            <a:endParaRPr lang="en-US" altLang="zh-CN" dirty="0">
              <a:latin typeface="黑体" panose="02010609060101010101" pitchFamily="49" charset="-122"/>
              <a:ea typeface="黑体" panose="02010609060101010101" pitchFamily="49" charset="-122"/>
            </a:endParaRPr>
          </a:p>
        </p:txBody>
      </p:sp>
      <p:sp>
        <p:nvSpPr>
          <p:cNvPr id="15363" name="Rectangle 3"/>
          <p:cNvSpPr>
            <a:spLocks noGrp="1" noChangeArrowheads="1"/>
          </p:cNvSpPr>
          <p:nvPr>
            <p:ph type="body" idx="1"/>
          </p:nvPr>
        </p:nvSpPr>
        <p:spPr>
          <a:xfrm>
            <a:off x="2438400" y="2214563"/>
            <a:ext cx="5517976" cy="3881437"/>
          </a:xfrm>
        </p:spPr>
        <p:txBody>
          <a:bodyPr/>
          <a:lstStyle/>
          <a:p>
            <a:pPr eaLnBrk="1" hangingPunct="1">
              <a:lnSpc>
                <a:spcPts val="2800"/>
              </a:lnSpc>
              <a:spcBef>
                <a:spcPts val="0"/>
              </a:spcBef>
              <a:spcAft>
                <a:spcPts val="600"/>
              </a:spcAft>
            </a:pPr>
            <a:r>
              <a:rPr lang="zh-CN" altLang="en-US" sz="2200" dirty="0">
                <a:solidFill>
                  <a:srgbClr val="FF0000"/>
                </a:solidFill>
                <a:latin typeface="黑体" panose="02010609060101010101" pitchFamily="49" charset="-122"/>
                <a:ea typeface="黑体" panose="02010609060101010101" pitchFamily="49" charset="-122"/>
              </a:rPr>
              <a:t>概述</a:t>
            </a:r>
            <a:endParaRPr lang="en-US" altLang="zh-CN" sz="2200" dirty="0">
              <a:solidFill>
                <a:srgbClr val="FF0000"/>
              </a:solidFill>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latin typeface="黑体" panose="02010609060101010101" pitchFamily="49" charset="-122"/>
                <a:ea typeface="黑体" panose="02010609060101010101" pitchFamily="49" charset="-122"/>
              </a:rPr>
              <a:t>算法的基本概念</a:t>
            </a:r>
            <a:endParaRPr lang="en-US" altLang="zh-CN" sz="2200" dirty="0">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latin typeface="黑体" panose="02010609060101010101" pitchFamily="49" charset="-122"/>
                <a:ea typeface="黑体" panose="02010609060101010101" pitchFamily="49" charset="-122"/>
              </a:rPr>
              <a:t>算法效率分析</a:t>
            </a:r>
            <a:endParaRPr lang="en-US" altLang="zh-CN" sz="2200" dirty="0">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latin typeface="黑体" panose="02010609060101010101" pitchFamily="49" charset="-122"/>
                <a:ea typeface="黑体" panose="02010609060101010101" pitchFamily="49" charset="-122"/>
              </a:rPr>
              <a:t>算法的最优、最坏和平均效率</a:t>
            </a:r>
            <a:endParaRPr lang="en-US" altLang="zh-CN" sz="2200" dirty="0">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latin typeface="黑体" panose="02010609060101010101" pitchFamily="49" charset="-122"/>
                <a:ea typeface="黑体" panose="02010609060101010101" pitchFamily="49" charset="-122"/>
              </a:rPr>
              <a:t>算法运行时间估计</a:t>
            </a:r>
            <a:endParaRPr lang="en-US" altLang="zh-CN" sz="2200" dirty="0">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latin typeface="黑体" panose="02010609060101010101" pitchFamily="49" charset="-122"/>
                <a:ea typeface="黑体" panose="02010609060101010101" pitchFamily="49" charset="-122"/>
              </a:rPr>
              <a:t>总结</a:t>
            </a:r>
            <a:endParaRPr lang="en-US" altLang="zh-CN" sz="2200" dirty="0">
              <a:latin typeface="黑体" panose="02010609060101010101" pitchFamily="49" charset="-122"/>
              <a:ea typeface="黑体" panose="02010609060101010101" pitchFamily="49"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ChangeArrowheads="1"/>
          </p:cNvSpPr>
          <p:nvPr>
            <p:ph type="title"/>
          </p:nvPr>
        </p:nvSpPr>
        <p:spPr>
          <a:xfrm>
            <a:off x="1331640" y="609600"/>
            <a:ext cx="7704856" cy="1143000"/>
          </a:xfrm>
        </p:spPr>
        <p:txBody>
          <a:bodyPr lIns="0" rIns="0"/>
          <a:lstStyle/>
          <a:p>
            <a:pPr eaLnBrk="1" hangingPunct="1">
              <a:lnSpc>
                <a:spcPct val="100000"/>
              </a:lnSpc>
            </a:pPr>
            <a:r>
              <a:rPr lang="zh-CN" altLang="en-US" sz="4200" dirty="0">
                <a:latin typeface="+mn-lt"/>
                <a:ea typeface="黑体" panose="02010609060101010101" pitchFamily="49" charset="-122"/>
              </a:rPr>
              <a:t>算法的最优、最坏和平均效率 </a:t>
            </a:r>
            <a:r>
              <a:rPr lang="en-US" altLang="zh-CN" sz="4200" dirty="0">
                <a:latin typeface="+mn-lt"/>
                <a:ea typeface="黑体" panose="02010609060101010101" pitchFamily="49" charset="-122"/>
              </a:rPr>
              <a:t>(1)</a:t>
            </a:r>
          </a:p>
        </p:txBody>
      </p:sp>
      <p:sp>
        <p:nvSpPr>
          <p:cNvPr id="54276" name="Rectangle 3"/>
          <p:cNvSpPr>
            <a:spLocks noGrp="1" noChangeArrowheads="1"/>
          </p:cNvSpPr>
          <p:nvPr>
            <p:ph type="body" idx="1"/>
          </p:nvPr>
        </p:nvSpPr>
        <p:spPr>
          <a:xfrm>
            <a:off x="809625" y="2388950"/>
            <a:ext cx="8226870" cy="3992378"/>
          </a:xfrm>
        </p:spPr>
        <p:txBody>
          <a:bodyPr/>
          <a:lstStyle/>
          <a:p>
            <a:pPr eaLnBrk="1" hangingPunct="1">
              <a:lnSpc>
                <a:spcPts val="2800"/>
              </a:lnSpc>
              <a:spcBef>
                <a:spcPts val="0"/>
              </a:spcBef>
              <a:spcAft>
                <a:spcPts val="400"/>
              </a:spcAft>
            </a:pPr>
            <a:r>
              <a:rPr lang="zh-CN" altLang="en-US" sz="2200" b="1" dirty="0">
                <a:solidFill>
                  <a:srgbClr val="0000CC"/>
                </a:solidFill>
                <a:ea typeface="黑体" panose="02010609060101010101" pitchFamily="49" charset="-122"/>
              </a:rPr>
              <a:t>最优情况</a:t>
            </a:r>
            <a:endParaRPr lang="en-US" altLang="zh-CN" sz="2200" b="1" dirty="0">
              <a:solidFill>
                <a:srgbClr val="0000CC"/>
              </a:solidFill>
              <a:ea typeface="黑体" panose="02010609060101010101" pitchFamily="49" charset="-122"/>
            </a:endParaRPr>
          </a:p>
          <a:p>
            <a:pPr marL="0" indent="0" eaLnBrk="1" hangingPunct="1">
              <a:lnSpc>
                <a:spcPts val="2800"/>
              </a:lnSpc>
              <a:spcBef>
                <a:spcPts val="0"/>
              </a:spcBef>
              <a:spcAft>
                <a:spcPts val="400"/>
              </a:spcAft>
              <a:buNone/>
            </a:pPr>
            <a:r>
              <a:rPr lang="en-US" altLang="zh-CN" sz="2000" dirty="0">
                <a:ea typeface="黑体" panose="02010609060101010101" pitchFamily="49" charset="-122"/>
              </a:rPr>
              <a:t> - </a:t>
            </a:r>
            <a:r>
              <a:rPr lang="zh-CN" altLang="en-US" sz="2000" dirty="0">
                <a:ea typeface="黑体" panose="02010609060101010101" pitchFamily="49" charset="-122"/>
              </a:rPr>
              <a:t>当输入规模为</a:t>
            </a:r>
            <a:r>
              <a:rPr lang="en-US" altLang="zh-CN" sz="2000" i="1" dirty="0">
                <a:ea typeface="黑体" panose="02010609060101010101" pitchFamily="49" charset="-122"/>
              </a:rPr>
              <a:t>n</a:t>
            </a:r>
            <a:r>
              <a:rPr lang="zh-CN" altLang="en-US" sz="2000" dirty="0">
                <a:ea typeface="黑体" panose="02010609060101010101" pitchFamily="49" charset="-122"/>
              </a:rPr>
              <a:t>时算法的最短运行时间 </a:t>
            </a:r>
            <a:endParaRPr lang="en-US" altLang="zh-CN" sz="2000" dirty="0">
              <a:ea typeface="黑体" panose="02010609060101010101" pitchFamily="49" charset="-122"/>
            </a:endParaRPr>
          </a:p>
          <a:p>
            <a:pPr eaLnBrk="1" hangingPunct="1">
              <a:lnSpc>
                <a:spcPts val="2800"/>
              </a:lnSpc>
              <a:spcBef>
                <a:spcPts val="0"/>
              </a:spcBef>
              <a:spcAft>
                <a:spcPts val="400"/>
              </a:spcAft>
              <a:buNone/>
            </a:pPr>
            <a:r>
              <a:rPr lang="en-US" altLang="zh-CN" sz="2000" dirty="0">
                <a:ea typeface="黑体" panose="02010609060101010101" pitchFamily="49" charset="-122"/>
              </a:rPr>
              <a:t> - </a:t>
            </a:r>
            <a:r>
              <a:rPr lang="zh-CN" altLang="en-US" sz="2000" dirty="0">
                <a:ea typeface="黑体" panose="02010609060101010101" pitchFamily="49" charset="-122"/>
              </a:rPr>
              <a:t>无法有效描述算法在一般情况下的时间复杂度，实际中一般不予考虑</a:t>
            </a:r>
            <a:endParaRPr lang="en-US" altLang="zh-CN" sz="2000" dirty="0">
              <a:ea typeface="黑体" panose="02010609060101010101" pitchFamily="49" charset="-122"/>
            </a:endParaRPr>
          </a:p>
          <a:p>
            <a:pPr eaLnBrk="1" hangingPunct="1">
              <a:lnSpc>
                <a:spcPts val="2800"/>
              </a:lnSpc>
              <a:spcBef>
                <a:spcPts val="0"/>
              </a:spcBef>
              <a:spcAft>
                <a:spcPts val="400"/>
              </a:spcAft>
            </a:pPr>
            <a:r>
              <a:rPr lang="zh-CN" altLang="en-US" sz="2000" b="1" dirty="0">
                <a:solidFill>
                  <a:srgbClr val="0000CC"/>
                </a:solidFill>
                <a:ea typeface="黑体" panose="02010609060101010101" pitchFamily="49" charset="-122"/>
              </a:rPr>
              <a:t>最坏情况</a:t>
            </a:r>
            <a:endParaRPr lang="en-US" altLang="zh-CN" sz="2000" b="1" dirty="0">
              <a:solidFill>
                <a:srgbClr val="0000CC"/>
              </a:solidFill>
              <a:ea typeface="黑体" panose="02010609060101010101" pitchFamily="49" charset="-122"/>
            </a:endParaRPr>
          </a:p>
          <a:p>
            <a:pPr marL="0" indent="0" eaLnBrk="1" hangingPunct="1">
              <a:lnSpc>
                <a:spcPts val="2800"/>
              </a:lnSpc>
              <a:spcBef>
                <a:spcPts val="0"/>
              </a:spcBef>
              <a:spcAft>
                <a:spcPts val="400"/>
              </a:spcAft>
              <a:buNone/>
            </a:pPr>
            <a:r>
              <a:rPr lang="en-US" altLang="zh-CN" sz="2000" dirty="0">
                <a:ea typeface="黑体" panose="02010609060101010101" pitchFamily="49" charset="-122"/>
              </a:rPr>
              <a:t> - </a:t>
            </a:r>
            <a:r>
              <a:rPr lang="zh-CN" altLang="en-US" sz="2000" dirty="0">
                <a:ea typeface="黑体" panose="02010609060101010101" pitchFamily="49" charset="-122"/>
              </a:rPr>
              <a:t>当输入规模为</a:t>
            </a:r>
            <a:r>
              <a:rPr lang="en-US" altLang="zh-CN" sz="2000" i="1" dirty="0">
                <a:ea typeface="黑体" panose="02010609060101010101" pitchFamily="49" charset="-122"/>
              </a:rPr>
              <a:t>n</a:t>
            </a:r>
            <a:r>
              <a:rPr lang="zh-CN" altLang="en-US" sz="2000" dirty="0">
                <a:ea typeface="黑体" panose="02010609060101010101" pitchFamily="49" charset="-122"/>
              </a:rPr>
              <a:t>时算法的最长运行时间 </a:t>
            </a:r>
            <a:endParaRPr lang="en-US" altLang="zh-CN" sz="2000" dirty="0">
              <a:ea typeface="黑体" panose="02010609060101010101" pitchFamily="49" charset="-122"/>
            </a:endParaRPr>
          </a:p>
          <a:p>
            <a:pPr eaLnBrk="1" hangingPunct="1">
              <a:lnSpc>
                <a:spcPts val="2800"/>
              </a:lnSpc>
              <a:spcBef>
                <a:spcPts val="0"/>
              </a:spcBef>
              <a:spcAft>
                <a:spcPts val="400"/>
              </a:spcAft>
              <a:buNone/>
            </a:pPr>
            <a:r>
              <a:rPr lang="en-US" altLang="zh-CN" sz="2000" dirty="0">
                <a:ea typeface="黑体" panose="02010609060101010101" pitchFamily="49" charset="-122"/>
              </a:rPr>
              <a:t> - </a:t>
            </a:r>
            <a:r>
              <a:rPr lang="zh-CN" altLang="en-US" sz="2000" dirty="0">
                <a:ea typeface="黑体" panose="02010609060101010101" pitchFamily="49" charset="-122"/>
              </a:rPr>
              <a:t>算法运行时间的上界</a:t>
            </a:r>
            <a:endParaRPr lang="en-US" altLang="zh-CN" sz="2000" dirty="0">
              <a:ea typeface="黑体" panose="02010609060101010101" pitchFamily="49" charset="-122"/>
            </a:endParaRPr>
          </a:p>
          <a:p>
            <a:pPr eaLnBrk="1" hangingPunct="1">
              <a:lnSpc>
                <a:spcPts val="2800"/>
              </a:lnSpc>
              <a:spcBef>
                <a:spcPts val="0"/>
              </a:spcBef>
              <a:spcAft>
                <a:spcPts val="400"/>
              </a:spcAft>
            </a:pPr>
            <a:r>
              <a:rPr lang="zh-CN" altLang="en-US" sz="2000" b="1" dirty="0">
                <a:solidFill>
                  <a:srgbClr val="0000CC"/>
                </a:solidFill>
                <a:ea typeface="黑体" panose="02010609060101010101" pitchFamily="49" charset="-122"/>
              </a:rPr>
              <a:t>平均情况</a:t>
            </a:r>
            <a:endParaRPr lang="en-US" altLang="zh-CN" sz="2000" b="1" dirty="0">
              <a:solidFill>
                <a:srgbClr val="0000CC"/>
              </a:solidFill>
              <a:ea typeface="黑体" panose="02010609060101010101" pitchFamily="49" charset="-122"/>
            </a:endParaRPr>
          </a:p>
          <a:p>
            <a:pPr eaLnBrk="1" hangingPunct="1">
              <a:lnSpc>
                <a:spcPts val="2800"/>
              </a:lnSpc>
              <a:spcBef>
                <a:spcPts val="0"/>
              </a:spcBef>
              <a:spcAft>
                <a:spcPts val="400"/>
              </a:spcAft>
              <a:buNone/>
            </a:pPr>
            <a:r>
              <a:rPr lang="en-US" altLang="zh-CN" sz="2000" dirty="0">
                <a:ea typeface="黑体" panose="02010609060101010101" pitchFamily="49" charset="-122"/>
              </a:rPr>
              <a:t> - </a:t>
            </a:r>
            <a:r>
              <a:rPr lang="zh-CN" altLang="en-US" sz="2000" dirty="0">
                <a:ea typeface="黑体" panose="02010609060101010101" pitchFamily="49" charset="-122"/>
              </a:rPr>
              <a:t>所有规模为</a:t>
            </a:r>
            <a:r>
              <a:rPr lang="en-US" altLang="zh-CN" sz="2000" i="1" dirty="0">
                <a:ea typeface="黑体" panose="02010609060101010101" pitchFamily="49" charset="-122"/>
              </a:rPr>
              <a:t>n</a:t>
            </a:r>
            <a:r>
              <a:rPr lang="zh-CN" altLang="en-US" sz="2000" dirty="0">
                <a:ea typeface="黑体" panose="02010609060101010101" pitchFamily="49" charset="-122"/>
              </a:rPr>
              <a:t>的输入的平均运行时间</a:t>
            </a:r>
            <a:endParaRPr lang="en-US" altLang="zh-CN" sz="2000" dirty="0">
              <a:ea typeface="黑体" panose="02010609060101010101" pitchFamily="49" charset="-122"/>
            </a:endParaRPr>
          </a:p>
          <a:p>
            <a:pPr marL="180975" indent="-180975" eaLnBrk="1" hangingPunct="1">
              <a:lnSpc>
                <a:spcPts val="2800"/>
              </a:lnSpc>
              <a:spcBef>
                <a:spcPts val="0"/>
              </a:spcBef>
              <a:spcAft>
                <a:spcPts val="400"/>
              </a:spcAft>
              <a:buNone/>
            </a:pPr>
            <a:r>
              <a:rPr lang="en-US" altLang="zh-CN" sz="2000" dirty="0">
                <a:ea typeface="黑体" panose="02010609060101010101" pitchFamily="49" charset="-122"/>
              </a:rPr>
              <a:t> - </a:t>
            </a:r>
            <a:r>
              <a:rPr lang="zh-CN" altLang="en-US" sz="2000" dirty="0">
                <a:ea typeface="黑体" panose="02010609060101010101" pitchFamily="49" charset="-122"/>
              </a:rPr>
              <a:t>实际上，考虑以计算时间为依据的不同输入类（计算时间意义上的等价类），计算所有不同输入类的平均运行时间</a:t>
            </a:r>
          </a:p>
        </p:txBody>
      </p:sp>
      <p:sp>
        <p:nvSpPr>
          <p:cNvPr id="3" name="矩形 2">
            <a:extLst>
              <a:ext uri="{FF2B5EF4-FFF2-40B4-BE49-F238E27FC236}">
                <a16:creationId xmlns:a16="http://schemas.microsoft.com/office/drawing/2014/main" id="{265F6543-F3BF-4140-B805-22B9444D0373}"/>
              </a:ext>
            </a:extLst>
          </p:cNvPr>
          <p:cNvSpPr/>
          <p:nvPr/>
        </p:nvSpPr>
        <p:spPr>
          <a:xfrm>
            <a:off x="828677" y="1988840"/>
            <a:ext cx="6714703" cy="400110"/>
          </a:xfrm>
          <a:prstGeom prst="rect">
            <a:avLst/>
          </a:prstGeom>
        </p:spPr>
        <p:txBody>
          <a:bodyPr wrap="square">
            <a:spAutoFit/>
          </a:bodyPr>
          <a:lstStyle/>
          <a:p>
            <a:r>
              <a:rPr lang="zh-CN" altLang="zh-CN" sz="2000" b="1" kern="100" dirty="0">
                <a:solidFill>
                  <a:srgbClr val="00B050"/>
                </a:solidFill>
                <a:latin typeface="+mn-lt"/>
                <a:ea typeface="黑体" panose="02010609060101010101" pitchFamily="49" charset="-122"/>
                <a:cs typeface="Times New Roman" panose="02020603050405020304" pitchFamily="18" charset="0"/>
              </a:rPr>
              <a:t>算法的执行时间只与问题的规模有关、而与输入值无关</a:t>
            </a:r>
            <a:endParaRPr lang="zh-CN" altLang="en-US" sz="2000" b="1" dirty="0">
              <a:solidFill>
                <a:srgbClr val="00B050"/>
              </a:solidFill>
              <a:latin typeface="+mn-lt"/>
              <a:ea typeface="黑体" panose="02010609060101010101" pitchFamily="49"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87624" y="609600"/>
            <a:ext cx="7920880" cy="1143000"/>
          </a:xfrm>
        </p:spPr>
        <p:txBody>
          <a:bodyPr/>
          <a:lstStyle/>
          <a:p>
            <a:r>
              <a:rPr lang="zh-CN" altLang="en-US" sz="4200" dirty="0">
                <a:ea typeface="黑体" panose="02010609060101010101" pitchFamily="49" charset="-122"/>
              </a:rPr>
              <a:t>算法的最优、最坏和平均效率 </a:t>
            </a:r>
            <a:r>
              <a:rPr lang="en-US" altLang="zh-CN" sz="4200" dirty="0">
                <a:ea typeface="黑体" panose="02010609060101010101" pitchFamily="49" charset="-122"/>
              </a:rPr>
              <a:t>(2)</a:t>
            </a:r>
            <a:endParaRPr lang="zh-CN" altLang="en-US" sz="4200" b="1" dirty="0"/>
          </a:p>
        </p:txBody>
      </p:sp>
      <p:sp>
        <p:nvSpPr>
          <p:cNvPr id="3" name="内容占位符 2"/>
          <p:cNvSpPr>
            <a:spLocks noGrp="1"/>
          </p:cNvSpPr>
          <p:nvPr>
            <p:ph idx="1"/>
          </p:nvPr>
        </p:nvSpPr>
        <p:spPr>
          <a:xfrm>
            <a:off x="1084733" y="2198711"/>
            <a:ext cx="7683029" cy="4038601"/>
          </a:xfrm>
        </p:spPr>
        <p:txBody>
          <a:bodyPr/>
          <a:lstStyle/>
          <a:p>
            <a:pPr>
              <a:spcBef>
                <a:spcPts val="600"/>
              </a:spcBef>
              <a:spcAft>
                <a:spcPts val="600"/>
              </a:spcAft>
              <a:buNone/>
            </a:pPr>
            <a:r>
              <a:rPr lang="zh-CN" altLang="en-US" sz="2200" b="1" dirty="0">
                <a:solidFill>
                  <a:srgbClr val="0000CC"/>
                </a:solidFill>
                <a:ea typeface="黑体" panose="02010609060101010101" pitchFamily="49" charset="-122"/>
              </a:rPr>
              <a:t>顺序搜索算法的效率分析</a:t>
            </a:r>
            <a:endParaRPr lang="en-US" altLang="zh-CN" sz="2200" b="1" dirty="0">
              <a:solidFill>
                <a:srgbClr val="0000CC"/>
              </a:solidFill>
              <a:ea typeface="黑体" panose="02010609060101010101" pitchFamily="49" charset="-122"/>
            </a:endParaRPr>
          </a:p>
          <a:p>
            <a:pPr>
              <a:spcBef>
                <a:spcPts val="600"/>
              </a:spcBef>
              <a:spcAft>
                <a:spcPts val="600"/>
              </a:spcAft>
            </a:pPr>
            <a:r>
              <a:rPr lang="zh-CN" altLang="en-US" sz="2000" b="1" dirty="0">
                <a:solidFill>
                  <a:srgbClr val="0000CC"/>
                </a:solidFill>
                <a:ea typeface="黑体" panose="02010609060101010101" pitchFamily="49" charset="-122"/>
              </a:rPr>
              <a:t>假设</a:t>
            </a:r>
            <a:endParaRPr lang="en-US" altLang="zh-CN" sz="2000" b="1" dirty="0">
              <a:solidFill>
                <a:srgbClr val="0000CC"/>
              </a:solidFill>
              <a:ea typeface="黑体" panose="02010609060101010101" pitchFamily="49" charset="-122"/>
            </a:endParaRPr>
          </a:p>
          <a:p>
            <a:pPr marL="0" indent="0">
              <a:lnSpc>
                <a:spcPts val="2600"/>
              </a:lnSpc>
              <a:spcBef>
                <a:spcPts val="0"/>
              </a:spcBef>
              <a:spcAft>
                <a:spcPts val="600"/>
              </a:spcAft>
              <a:buNone/>
            </a:pPr>
            <a:r>
              <a:rPr lang="en-US" altLang="zh-CN" sz="2000" dirty="0">
                <a:ea typeface="黑体" panose="02010609060101010101" pitchFamily="49" charset="-122"/>
              </a:rPr>
              <a:t> - </a:t>
            </a:r>
            <a:r>
              <a:rPr lang="zh-CN" altLang="en-US" sz="2000" dirty="0">
                <a:ea typeface="黑体" panose="02010609060101010101" pitchFamily="49" charset="-122"/>
              </a:rPr>
              <a:t>列表</a:t>
            </a:r>
            <a:r>
              <a:rPr lang="en-US" altLang="zh-CN" sz="2000" i="1" dirty="0">
                <a:ea typeface="黑体" panose="02010609060101010101" pitchFamily="49" charset="-122"/>
              </a:rPr>
              <a:t>list</a:t>
            </a:r>
            <a:r>
              <a:rPr lang="en-US" altLang="zh-CN" sz="2000" dirty="0">
                <a:ea typeface="黑体" panose="02010609060101010101" pitchFamily="49" charset="-122"/>
              </a:rPr>
              <a:t>[1</a:t>
            </a:r>
            <a:r>
              <a:rPr lang="en-US" altLang="zh-CN" sz="2000" dirty="0">
                <a:ea typeface="黑体" panose="02010609060101010101" pitchFamily="49" charset="-122"/>
                <a:sym typeface="Symbol" panose="05050102010706020507" pitchFamily="18" charset="2"/>
              </a:rPr>
              <a:t> </a:t>
            </a:r>
            <a:r>
              <a:rPr lang="en-US" altLang="zh-CN" sz="2000" i="1" dirty="0">
                <a:ea typeface="黑体" panose="02010609060101010101" pitchFamily="49" charset="-122"/>
                <a:sym typeface="Symbol" panose="05050102010706020507" pitchFamily="18" charset="2"/>
              </a:rPr>
              <a:t>n</a:t>
            </a:r>
            <a:r>
              <a:rPr lang="en-US" altLang="zh-CN" sz="2000" dirty="0">
                <a:ea typeface="黑体" panose="02010609060101010101" pitchFamily="49" charset="-122"/>
              </a:rPr>
              <a:t>]</a:t>
            </a:r>
            <a:r>
              <a:rPr lang="zh-CN" altLang="en-US" sz="2000" dirty="0">
                <a:ea typeface="黑体" panose="02010609060101010101" pitchFamily="49" charset="-122"/>
              </a:rPr>
              <a:t>，无重复元素</a:t>
            </a:r>
            <a:endParaRPr lang="en-US" altLang="zh-CN" sz="2000" i="1" dirty="0">
              <a:ea typeface="黑体" panose="02010609060101010101" pitchFamily="49" charset="-122"/>
            </a:endParaRPr>
          </a:p>
          <a:p>
            <a:pPr>
              <a:lnSpc>
                <a:spcPts val="2600"/>
              </a:lnSpc>
              <a:spcBef>
                <a:spcPts val="0"/>
              </a:spcBef>
              <a:spcAft>
                <a:spcPts val="600"/>
              </a:spcAft>
              <a:buNone/>
            </a:pPr>
            <a:r>
              <a:rPr lang="en-US" altLang="zh-CN" sz="2000" dirty="0">
                <a:ea typeface="黑体" panose="02010609060101010101" pitchFamily="49" charset="-122"/>
              </a:rPr>
              <a:t> - </a:t>
            </a:r>
            <a:r>
              <a:rPr lang="zh-CN" altLang="en-US" sz="2000" dirty="0">
                <a:ea typeface="黑体" panose="02010609060101010101" pitchFamily="49" charset="-122"/>
              </a:rPr>
              <a:t>目标不在列表中，则返回</a:t>
            </a:r>
            <a:r>
              <a:rPr lang="en-US" altLang="zh-CN" sz="2000" dirty="0">
                <a:ea typeface="黑体" panose="02010609060101010101" pitchFamily="49" charset="-122"/>
              </a:rPr>
              <a:t>0</a:t>
            </a:r>
          </a:p>
          <a:p>
            <a:pPr>
              <a:spcBef>
                <a:spcPts val="600"/>
              </a:spcBef>
              <a:spcAft>
                <a:spcPts val="600"/>
              </a:spcAft>
            </a:pPr>
            <a:r>
              <a:rPr lang="zh-CN" altLang="en-US" sz="2000" b="1" dirty="0">
                <a:solidFill>
                  <a:srgbClr val="0000CC"/>
                </a:solidFill>
                <a:ea typeface="黑体" panose="02010609060101010101" pitchFamily="49" charset="-122"/>
              </a:rPr>
              <a:t>算法</a:t>
            </a:r>
            <a:endParaRPr lang="en-US" altLang="zh-CN" sz="2000" b="1" dirty="0">
              <a:solidFill>
                <a:srgbClr val="0000CC"/>
              </a:solidFill>
              <a:ea typeface="黑体" panose="02010609060101010101" pitchFamily="49" charset="-122"/>
            </a:endParaRPr>
          </a:p>
          <a:p>
            <a:pPr>
              <a:lnSpc>
                <a:spcPts val="2160"/>
              </a:lnSpc>
              <a:spcBef>
                <a:spcPts val="0"/>
              </a:spcBef>
              <a:spcAft>
                <a:spcPts val="0"/>
              </a:spcAft>
              <a:buNone/>
            </a:pPr>
            <a:r>
              <a:rPr lang="zh-CN" altLang="en-US" sz="1800" dirty="0">
                <a:ea typeface="黑体" panose="02010609060101010101" pitchFamily="49" charset="-122"/>
              </a:rPr>
              <a:t> </a:t>
            </a:r>
            <a:r>
              <a:rPr lang="en-US" altLang="zh-CN" sz="1800" u="sng" dirty="0" err="1">
                <a:solidFill>
                  <a:srgbClr val="000000"/>
                </a:solidFill>
                <a:ea typeface="黑体" panose="02010609060101010101" pitchFamily="49" charset="-122"/>
              </a:rPr>
              <a:t>SequentialSearch</a:t>
            </a:r>
            <a:r>
              <a:rPr lang="en-US" altLang="zh-CN" sz="1800" u="sng" dirty="0">
                <a:solidFill>
                  <a:srgbClr val="000000"/>
                </a:solidFill>
                <a:ea typeface="黑体" panose="02010609060101010101" pitchFamily="49" charset="-122"/>
              </a:rPr>
              <a:t> (</a:t>
            </a:r>
            <a:r>
              <a:rPr lang="en-US" altLang="zh-CN" sz="1800" i="1" u="sng" dirty="0">
                <a:solidFill>
                  <a:srgbClr val="000000"/>
                </a:solidFill>
                <a:ea typeface="黑体" panose="02010609060101010101" pitchFamily="49" charset="-122"/>
              </a:rPr>
              <a:t>list</a:t>
            </a:r>
            <a:r>
              <a:rPr lang="en-US" altLang="zh-CN" sz="1800" u="sng" dirty="0">
                <a:solidFill>
                  <a:srgbClr val="000000"/>
                </a:solidFill>
                <a:ea typeface="黑体" panose="02010609060101010101" pitchFamily="49" charset="-122"/>
              </a:rPr>
              <a:t>, </a:t>
            </a:r>
            <a:r>
              <a:rPr lang="en-US" altLang="zh-CN" sz="1800" i="1" u="sng" dirty="0">
                <a:solidFill>
                  <a:srgbClr val="000000"/>
                </a:solidFill>
                <a:ea typeface="黑体" panose="02010609060101010101" pitchFamily="49" charset="-122"/>
              </a:rPr>
              <a:t>target</a:t>
            </a:r>
            <a:r>
              <a:rPr lang="en-US" altLang="zh-CN" sz="1800" u="sng" dirty="0">
                <a:solidFill>
                  <a:srgbClr val="000000"/>
                </a:solidFill>
                <a:ea typeface="黑体" panose="02010609060101010101" pitchFamily="49" charset="-122"/>
              </a:rPr>
              <a:t>, </a:t>
            </a:r>
            <a:r>
              <a:rPr lang="en-US" altLang="zh-CN" sz="1800" i="1" u="sng" dirty="0">
                <a:solidFill>
                  <a:srgbClr val="000000"/>
                </a:solidFill>
                <a:ea typeface="黑体" panose="02010609060101010101" pitchFamily="49" charset="-122"/>
              </a:rPr>
              <a:t>n</a:t>
            </a:r>
            <a:r>
              <a:rPr lang="en-US" altLang="zh-CN" sz="1800" u="sng" dirty="0">
                <a:solidFill>
                  <a:srgbClr val="000000"/>
                </a:solidFill>
                <a:ea typeface="黑体" panose="02010609060101010101" pitchFamily="49" charset="-122"/>
              </a:rPr>
              <a:t>)</a:t>
            </a:r>
          </a:p>
          <a:p>
            <a:pPr>
              <a:lnSpc>
                <a:spcPts val="2160"/>
              </a:lnSpc>
              <a:spcBef>
                <a:spcPts val="0"/>
              </a:spcBef>
              <a:spcAft>
                <a:spcPts val="0"/>
              </a:spcAft>
              <a:buNone/>
            </a:pPr>
            <a:r>
              <a:rPr lang="en-US" altLang="zh-CN" sz="1800" dirty="0">
                <a:solidFill>
                  <a:srgbClr val="000000"/>
                </a:solidFill>
                <a:ea typeface="黑体" panose="02010609060101010101" pitchFamily="49" charset="-122"/>
              </a:rPr>
              <a:t>  for </a:t>
            </a:r>
            <a:r>
              <a:rPr lang="en-US" altLang="zh-CN" sz="1800" i="1" dirty="0" err="1">
                <a:solidFill>
                  <a:srgbClr val="000000"/>
                </a:solidFill>
                <a:ea typeface="黑体" panose="02010609060101010101" pitchFamily="49" charset="-122"/>
              </a:rPr>
              <a:t>i</a:t>
            </a:r>
            <a:r>
              <a:rPr lang="en-US" altLang="zh-CN" sz="1800" dirty="0">
                <a:solidFill>
                  <a:srgbClr val="000000"/>
                </a:solidFill>
                <a:ea typeface="黑体" panose="02010609060101010101" pitchFamily="49" charset="-122"/>
              </a:rPr>
              <a:t>=1 to </a:t>
            </a:r>
            <a:r>
              <a:rPr lang="en-US" altLang="zh-CN" sz="1800" i="1" dirty="0">
                <a:solidFill>
                  <a:srgbClr val="000000"/>
                </a:solidFill>
                <a:ea typeface="黑体" panose="02010609060101010101" pitchFamily="49" charset="-122"/>
              </a:rPr>
              <a:t>n</a:t>
            </a:r>
            <a:r>
              <a:rPr lang="en-US" altLang="zh-CN" sz="1800" dirty="0">
                <a:solidFill>
                  <a:srgbClr val="000000"/>
                </a:solidFill>
                <a:ea typeface="黑体" panose="02010609060101010101" pitchFamily="49" charset="-122"/>
              </a:rPr>
              <a:t> do</a:t>
            </a:r>
          </a:p>
          <a:p>
            <a:pPr>
              <a:lnSpc>
                <a:spcPts val="2160"/>
              </a:lnSpc>
              <a:spcBef>
                <a:spcPts val="0"/>
              </a:spcBef>
              <a:spcAft>
                <a:spcPts val="0"/>
              </a:spcAft>
              <a:buNone/>
            </a:pPr>
            <a:r>
              <a:rPr lang="en-US" altLang="zh-CN" sz="1800" dirty="0">
                <a:solidFill>
                  <a:srgbClr val="FF0000"/>
                </a:solidFill>
                <a:ea typeface="黑体" panose="02010609060101010101" pitchFamily="49" charset="-122"/>
              </a:rPr>
              <a:t>    if (</a:t>
            </a:r>
            <a:r>
              <a:rPr lang="en-US" altLang="zh-CN" sz="1800" i="1" dirty="0">
                <a:solidFill>
                  <a:srgbClr val="FF0000"/>
                </a:solidFill>
                <a:ea typeface="黑体" panose="02010609060101010101" pitchFamily="49" charset="-122"/>
              </a:rPr>
              <a:t>target</a:t>
            </a:r>
            <a:r>
              <a:rPr lang="en-US" altLang="zh-CN" sz="1800" dirty="0">
                <a:solidFill>
                  <a:srgbClr val="FF0000"/>
                </a:solidFill>
                <a:ea typeface="黑体" panose="02010609060101010101" pitchFamily="49" charset="-122"/>
              </a:rPr>
              <a:t>=</a:t>
            </a:r>
            <a:r>
              <a:rPr lang="en-US" altLang="zh-CN" sz="1800" i="1" dirty="0">
                <a:solidFill>
                  <a:srgbClr val="FF0000"/>
                </a:solidFill>
                <a:ea typeface="黑体" panose="02010609060101010101" pitchFamily="49" charset="-122"/>
              </a:rPr>
              <a:t>list</a:t>
            </a:r>
            <a:r>
              <a:rPr lang="en-US" altLang="zh-CN" sz="1800" dirty="0">
                <a:solidFill>
                  <a:srgbClr val="FF0000"/>
                </a:solidFill>
                <a:ea typeface="黑体" panose="02010609060101010101" pitchFamily="49" charset="-122"/>
              </a:rPr>
              <a:t>[</a:t>
            </a:r>
            <a:r>
              <a:rPr lang="en-US" altLang="zh-CN" sz="1800" i="1" dirty="0" err="1">
                <a:solidFill>
                  <a:srgbClr val="FF0000"/>
                </a:solidFill>
                <a:ea typeface="黑体" panose="02010609060101010101" pitchFamily="49" charset="-122"/>
              </a:rPr>
              <a:t>i</a:t>
            </a:r>
            <a:r>
              <a:rPr lang="en-US" altLang="zh-CN" sz="1800" dirty="0">
                <a:solidFill>
                  <a:srgbClr val="FF0000"/>
                </a:solidFill>
                <a:ea typeface="黑体" panose="02010609060101010101" pitchFamily="49" charset="-122"/>
              </a:rPr>
              <a:t>]) then</a:t>
            </a:r>
          </a:p>
          <a:p>
            <a:pPr>
              <a:lnSpc>
                <a:spcPts val="2160"/>
              </a:lnSpc>
              <a:spcBef>
                <a:spcPts val="0"/>
              </a:spcBef>
              <a:spcAft>
                <a:spcPts val="0"/>
              </a:spcAft>
              <a:buNone/>
            </a:pPr>
            <a:r>
              <a:rPr lang="en-US" altLang="zh-CN" sz="1800" dirty="0">
                <a:solidFill>
                  <a:srgbClr val="000000"/>
                </a:solidFill>
                <a:ea typeface="黑体" panose="02010609060101010101" pitchFamily="49" charset="-122"/>
              </a:rPr>
              <a:t>      return </a:t>
            </a:r>
            <a:r>
              <a:rPr lang="en-US" altLang="zh-CN" sz="1800" i="1" dirty="0" err="1">
                <a:solidFill>
                  <a:srgbClr val="000000"/>
                </a:solidFill>
                <a:ea typeface="黑体" panose="02010609060101010101" pitchFamily="49" charset="-122"/>
              </a:rPr>
              <a:t>i</a:t>
            </a:r>
            <a:endParaRPr lang="en-US" altLang="zh-CN" sz="1800" i="1" dirty="0">
              <a:solidFill>
                <a:srgbClr val="000000"/>
              </a:solidFill>
              <a:ea typeface="黑体" panose="02010609060101010101" pitchFamily="49" charset="-122"/>
            </a:endParaRPr>
          </a:p>
          <a:p>
            <a:pPr>
              <a:lnSpc>
                <a:spcPts val="2160"/>
              </a:lnSpc>
              <a:spcBef>
                <a:spcPts val="0"/>
              </a:spcBef>
              <a:spcAft>
                <a:spcPts val="0"/>
              </a:spcAft>
              <a:buNone/>
            </a:pPr>
            <a:r>
              <a:rPr lang="en-US" altLang="zh-CN" sz="1800" dirty="0">
                <a:solidFill>
                  <a:srgbClr val="000000"/>
                </a:solidFill>
                <a:ea typeface="黑体" panose="02010609060101010101" pitchFamily="49" charset="-122"/>
              </a:rPr>
              <a:t>    end if</a:t>
            </a:r>
          </a:p>
          <a:p>
            <a:pPr>
              <a:lnSpc>
                <a:spcPts val="2160"/>
              </a:lnSpc>
              <a:spcBef>
                <a:spcPts val="0"/>
              </a:spcBef>
              <a:spcAft>
                <a:spcPts val="0"/>
              </a:spcAft>
              <a:buNone/>
            </a:pPr>
            <a:r>
              <a:rPr lang="en-US" altLang="zh-CN" sz="1800" dirty="0">
                <a:solidFill>
                  <a:srgbClr val="000000"/>
                </a:solidFill>
                <a:ea typeface="黑体" panose="02010609060101010101" pitchFamily="49" charset="-122"/>
              </a:rPr>
              <a:t>  end for</a:t>
            </a:r>
          </a:p>
          <a:p>
            <a:pPr>
              <a:lnSpc>
                <a:spcPts val="2160"/>
              </a:lnSpc>
              <a:spcBef>
                <a:spcPts val="0"/>
              </a:spcBef>
              <a:spcAft>
                <a:spcPts val="0"/>
              </a:spcAft>
              <a:buNone/>
            </a:pPr>
            <a:r>
              <a:rPr lang="en-US" altLang="zh-CN" sz="1800" dirty="0">
                <a:solidFill>
                  <a:srgbClr val="000000"/>
                </a:solidFill>
                <a:ea typeface="黑体" panose="02010609060101010101" pitchFamily="49" charset="-122"/>
              </a:rPr>
              <a:t>  return 0</a:t>
            </a:r>
            <a:endParaRPr lang="zh-CN" altLang="en-US" sz="1800" dirty="0">
              <a:ea typeface="黑体" panose="02010609060101010101" pitchFamily="49" charset="-122"/>
            </a:endParaRPr>
          </a:p>
        </p:txBody>
      </p:sp>
      <p:grpSp>
        <p:nvGrpSpPr>
          <p:cNvPr id="12" name="组合 11">
            <a:extLst>
              <a:ext uri="{FF2B5EF4-FFF2-40B4-BE49-F238E27FC236}">
                <a16:creationId xmlns:a16="http://schemas.microsoft.com/office/drawing/2014/main" id="{8305AF01-5F63-47FA-B691-FF9BEF5577FD}"/>
              </a:ext>
            </a:extLst>
          </p:cNvPr>
          <p:cNvGrpSpPr/>
          <p:nvPr/>
        </p:nvGrpSpPr>
        <p:grpSpPr>
          <a:xfrm>
            <a:off x="5076056" y="2780928"/>
            <a:ext cx="3327649" cy="3881437"/>
            <a:chOff x="5132783" y="2708920"/>
            <a:chExt cx="3327649" cy="3881437"/>
          </a:xfrm>
        </p:grpSpPr>
        <p:sp>
          <p:nvSpPr>
            <p:cNvPr id="4" name="Rectangle 3">
              <a:extLst>
                <a:ext uri="{FF2B5EF4-FFF2-40B4-BE49-F238E27FC236}">
                  <a16:creationId xmlns:a16="http://schemas.microsoft.com/office/drawing/2014/main" id="{713B563F-DD12-4937-84C8-16A4CEC7D145}"/>
                </a:ext>
              </a:extLst>
            </p:cNvPr>
            <p:cNvSpPr txBox="1">
              <a:spLocks noChangeArrowheads="1"/>
            </p:cNvSpPr>
            <p:nvPr/>
          </p:nvSpPr>
          <p:spPr bwMode="auto">
            <a:xfrm>
              <a:off x="5132783" y="2708920"/>
              <a:ext cx="3327649" cy="388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accent2"/>
                </a:buClr>
                <a:buFont typeface="Wingdings" pitchFamily="2" charset="2"/>
                <a:buChar char="w"/>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5000"/>
                <a:buFont typeface="Wingdings" pitchFamily="2" charset="2"/>
                <a:buChar char="n"/>
                <a:defRPr kumimoji="1" sz="2800">
                  <a:solidFill>
                    <a:schemeClr val="tx1"/>
                  </a:solidFill>
                  <a:latin typeface="+mn-lt"/>
                  <a:ea typeface="+mn-ea"/>
                </a:defRPr>
              </a:lvl2pPr>
              <a:lvl3pPr marL="1085850" indent="-228600" algn="l" rtl="0" eaLnBrk="0" fontAlgn="base" hangingPunct="0">
                <a:spcBef>
                  <a:spcPct val="20000"/>
                </a:spcBef>
                <a:spcAft>
                  <a:spcPct val="0"/>
                </a:spcAft>
                <a:buClr>
                  <a:schemeClr val="accent2"/>
                </a:buClr>
                <a:buSzPct val="65000"/>
                <a:buFont typeface="Wingdings" pitchFamily="2" charset="2"/>
                <a:buChar char="l"/>
                <a:defRPr kumimoji="1" sz="2400">
                  <a:solidFill>
                    <a:schemeClr val="tx1"/>
                  </a:solidFill>
                  <a:latin typeface="+mn-lt"/>
                  <a:ea typeface="+mn-ea"/>
                </a:defRPr>
              </a:lvl3pPr>
              <a:lvl4pPr marL="1428750" indent="-228600" algn="l" rtl="0" eaLnBrk="0" fontAlgn="base" hangingPunct="0">
                <a:spcBef>
                  <a:spcPct val="20000"/>
                </a:spcBef>
                <a:spcAft>
                  <a:spcPct val="0"/>
                </a:spcAft>
                <a:buClr>
                  <a:schemeClr val="accent2"/>
                </a:buClr>
                <a:buSzPct val="85000"/>
                <a:buFont typeface="Wingdings" pitchFamily="2" charset="2"/>
                <a:buChar char="w"/>
                <a:defRPr kumimoji="1" sz="2000">
                  <a:solidFill>
                    <a:schemeClr val="tx1"/>
                  </a:solidFill>
                  <a:latin typeface="+mn-lt"/>
                  <a:ea typeface="+mn-ea"/>
                </a:defRPr>
              </a:lvl4pPr>
              <a:lvl5pPr marL="1771650" indent="-228600" algn="l" rtl="0" eaLnBrk="0" fontAlgn="base" hangingPunct="0">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5pPr>
              <a:lvl6pPr marL="22288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6pPr>
              <a:lvl7pPr marL="26860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7pPr>
              <a:lvl8pPr marL="31432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8pPr>
              <a:lvl9pPr marL="36004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9pPr>
            </a:lstStyle>
            <a:p>
              <a:r>
                <a:rPr lang="en-US" altLang="zh-CN" sz="2000" b="1" i="1" kern="0" dirty="0">
                  <a:ea typeface="黑体" panose="02010609060101010101" pitchFamily="49" charset="-122"/>
                </a:rPr>
                <a:t>list</a:t>
              </a:r>
              <a:r>
                <a:rPr lang="en-US" altLang="zh-CN" sz="2000" b="1" kern="0" dirty="0">
                  <a:ea typeface="黑体" panose="02010609060101010101" pitchFamily="49" charset="-122"/>
                </a:rPr>
                <a:t>:</a:t>
              </a:r>
              <a:r>
                <a:rPr lang="en-US" altLang="zh-CN" sz="2000" kern="0" dirty="0">
                  <a:ea typeface="黑体" panose="02010609060101010101" pitchFamily="49" charset="-122"/>
                </a:rPr>
                <a:t> 12, 5, 6, 3, 9, 10, 2, 11</a:t>
              </a:r>
            </a:p>
            <a:p>
              <a:pPr>
                <a:buFont typeface="Wingdings" pitchFamily="2" charset="2"/>
                <a:buNone/>
              </a:pPr>
              <a:r>
                <a:rPr lang="en-US" altLang="zh-CN" sz="2000" kern="0" dirty="0">
                  <a:ea typeface="黑体" panose="02010609060101010101" pitchFamily="49" charset="-122"/>
                </a:rPr>
                <a:t>     </a:t>
              </a:r>
              <a:r>
                <a:rPr lang="en-US" altLang="zh-CN" sz="2000" b="1" i="1" kern="0" dirty="0">
                  <a:ea typeface="黑体" panose="02010609060101010101" pitchFamily="49" charset="-122"/>
                </a:rPr>
                <a:t>target</a:t>
              </a:r>
              <a:r>
                <a:rPr lang="en-US" altLang="zh-CN" sz="2000" b="1" kern="0" dirty="0">
                  <a:ea typeface="黑体" panose="02010609060101010101" pitchFamily="49" charset="-122"/>
                </a:rPr>
                <a:t>:</a:t>
              </a:r>
              <a:r>
                <a:rPr lang="en-US" altLang="zh-CN" sz="2000" kern="0" dirty="0">
                  <a:ea typeface="黑体" panose="02010609060101010101" pitchFamily="49" charset="-122"/>
                </a:rPr>
                <a:t> 10</a:t>
              </a:r>
            </a:p>
            <a:p>
              <a:pPr>
                <a:buFont typeface="Wingdings" pitchFamily="2" charset="2"/>
                <a:buNone/>
              </a:pPr>
              <a:r>
                <a:rPr lang="en-US" altLang="zh-CN" sz="2000" kern="0" dirty="0">
                  <a:ea typeface="黑体" panose="02010609060101010101" pitchFamily="49" charset="-122"/>
                </a:rPr>
                <a:t>    </a:t>
              </a:r>
            </a:p>
          </p:txBody>
        </p:sp>
        <p:sp>
          <p:nvSpPr>
            <p:cNvPr id="5" name="Rectangle 5">
              <a:extLst>
                <a:ext uri="{FF2B5EF4-FFF2-40B4-BE49-F238E27FC236}">
                  <a16:creationId xmlns:a16="http://schemas.microsoft.com/office/drawing/2014/main" id="{8FCD6C5B-91F5-4D7B-8C98-A73000274146}"/>
                </a:ext>
              </a:extLst>
            </p:cNvPr>
            <p:cNvSpPr>
              <a:spLocks noChangeArrowheads="1"/>
            </p:cNvSpPr>
            <p:nvPr/>
          </p:nvSpPr>
          <p:spPr bwMode="auto">
            <a:xfrm>
              <a:off x="5144193" y="3496839"/>
              <a:ext cx="2971800" cy="425203"/>
            </a:xfrm>
            <a:prstGeom prst="rect">
              <a:avLst/>
            </a:prstGeom>
            <a:noFill/>
            <a:ln w="9525">
              <a:noFill/>
              <a:miter lim="800000"/>
              <a:headEnd/>
              <a:tailEnd/>
            </a:ln>
            <a:effectLst/>
          </p:spPr>
          <p:txBody>
            <a:bodyPr wrap="none" anchor="ctr"/>
            <a:lstStyle/>
            <a:p>
              <a:pPr algn="l">
                <a:spcBef>
                  <a:spcPct val="20000"/>
                </a:spcBef>
                <a:buClr>
                  <a:schemeClr val="accent2"/>
                </a:buClr>
                <a:buFont typeface="Wingdings" pitchFamily="2" charset="2"/>
                <a:buChar char="w"/>
              </a:pPr>
              <a:r>
                <a:rPr lang="en-US" altLang="zh-CN" sz="2000" dirty="0"/>
                <a:t>  </a:t>
              </a:r>
              <a:r>
                <a:rPr lang="zh-CN" altLang="en-US" sz="2000" dirty="0">
                  <a:latin typeface="黑体" panose="02010609060101010101" pitchFamily="49" charset="-122"/>
                  <a:ea typeface="黑体" panose="02010609060101010101" pitchFamily="49" charset="-122"/>
                </a:rPr>
                <a:t>搜索过程</a:t>
              </a:r>
              <a:endParaRPr lang="zh-CN" altLang="en-US" sz="2000" baseline="30000" dirty="0">
                <a:latin typeface="黑体" panose="02010609060101010101" pitchFamily="49" charset="-122"/>
                <a:ea typeface="黑体" panose="02010609060101010101" pitchFamily="49" charset="-122"/>
              </a:endParaRPr>
            </a:p>
          </p:txBody>
        </p:sp>
        <p:sp>
          <p:nvSpPr>
            <p:cNvPr id="6" name="Rectangle 6">
              <a:extLst>
                <a:ext uri="{FF2B5EF4-FFF2-40B4-BE49-F238E27FC236}">
                  <a16:creationId xmlns:a16="http://schemas.microsoft.com/office/drawing/2014/main" id="{BF0DBE9E-E292-46C2-A6A3-428CC65CF8B9}"/>
                </a:ext>
              </a:extLst>
            </p:cNvPr>
            <p:cNvSpPr>
              <a:spLocks noChangeArrowheads="1"/>
            </p:cNvSpPr>
            <p:nvPr/>
          </p:nvSpPr>
          <p:spPr bwMode="auto">
            <a:xfrm>
              <a:off x="5282183" y="3948509"/>
              <a:ext cx="3048000" cy="304800"/>
            </a:xfrm>
            <a:prstGeom prst="rect">
              <a:avLst/>
            </a:prstGeom>
            <a:noFill/>
            <a:ln w="9525">
              <a:noFill/>
              <a:miter lim="800000"/>
              <a:headEnd/>
              <a:tailEnd/>
            </a:ln>
            <a:effectLst/>
          </p:spPr>
          <p:txBody>
            <a:bodyPr wrap="none" anchor="ctr"/>
            <a:lstStyle/>
            <a:p>
              <a:r>
                <a:rPr lang="zh-CN" altLang="en-US" sz="2000" dirty="0">
                  <a:solidFill>
                    <a:schemeClr val="folHlink"/>
                  </a:solidFill>
                </a:rPr>
                <a:t>12</a:t>
              </a:r>
              <a:r>
                <a:rPr lang="zh-CN" altLang="en-US" sz="2000" dirty="0"/>
                <a:t>, 5, 6, 3, 9, 10, 2, 11</a:t>
              </a:r>
            </a:p>
          </p:txBody>
        </p:sp>
        <p:sp>
          <p:nvSpPr>
            <p:cNvPr id="7" name="Rectangle 7">
              <a:extLst>
                <a:ext uri="{FF2B5EF4-FFF2-40B4-BE49-F238E27FC236}">
                  <a16:creationId xmlns:a16="http://schemas.microsoft.com/office/drawing/2014/main" id="{389331E3-4EC7-495E-9C9B-982574A849E9}"/>
                </a:ext>
              </a:extLst>
            </p:cNvPr>
            <p:cNvSpPr>
              <a:spLocks noChangeArrowheads="1"/>
            </p:cNvSpPr>
            <p:nvPr/>
          </p:nvSpPr>
          <p:spPr bwMode="auto">
            <a:xfrm>
              <a:off x="5277358" y="4329509"/>
              <a:ext cx="2895600" cy="304800"/>
            </a:xfrm>
            <a:prstGeom prst="rect">
              <a:avLst/>
            </a:prstGeom>
            <a:noFill/>
            <a:ln w="9525">
              <a:noFill/>
              <a:miter lim="800000"/>
              <a:headEnd/>
              <a:tailEnd/>
            </a:ln>
            <a:effectLst/>
          </p:spPr>
          <p:txBody>
            <a:bodyPr wrap="none" anchor="ctr"/>
            <a:lstStyle/>
            <a:p>
              <a:r>
                <a:rPr lang="zh-CN" altLang="en-US" sz="2000" dirty="0"/>
                <a:t>12, </a:t>
              </a:r>
              <a:r>
                <a:rPr lang="zh-CN" altLang="en-US" sz="2000" dirty="0">
                  <a:solidFill>
                    <a:schemeClr val="folHlink"/>
                  </a:solidFill>
                </a:rPr>
                <a:t>5</a:t>
              </a:r>
              <a:r>
                <a:rPr lang="zh-CN" altLang="en-US" sz="2000" dirty="0"/>
                <a:t>, 6, 3, 9, 10, 2, 11</a:t>
              </a:r>
            </a:p>
          </p:txBody>
        </p:sp>
        <p:sp>
          <p:nvSpPr>
            <p:cNvPr id="8" name="Rectangle 8">
              <a:extLst>
                <a:ext uri="{FF2B5EF4-FFF2-40B4-BE49-F238E27FC236}">
                  <a16:creationId xmlns:a16="http://schemas.microsoft.com/office/drawing/2014/main" id="{B3F45A8A-A11E-4872-9495-62530225B8E9}"/>
                </a:ext>
              </a:extLst>
            </p:cNvPr>
            <p:cNvSpPr>
              <a:spLocks noChangeArrowheads="1"/>
            </p:cNvSpPr>
            <p:nvPr/>
          </p:nvSpPr>
          <p:spPr bwMode="auto">
            <a:xfrm>
              <a:off x="5282183" y="4710509"/>
              <a:ext cx="3048000" cy="304800"/>
            </a:xfrm>
            <a:prstGeom prst="rect">
              <a:avLst/>
            </a:prstGeom>
            <a:noFill/>
            <a:ln w="9525">
              <a:noFill/>
              <a:miter lim="800000"/>
              <a:headEnd/>
              <a:tailEnd/>
            </a:ln>
            <a:effectLst/>
          </p:spPr>
          <p:txBody>
            <a:bodyPr wrap="none" anchor="ctr"/>
            <a:lstStyle/>
            <a:p>
              <a:r>
                <a:rPr lang="zh-CN" altLang="en-US" sz="2000"/>
                <a:t>12, 5, </a:t>
              </a:r>
              <a:r>
                <a:rPr lang="zh-CN" altLang="en-US" sz="2000">
                  <a:solidFill>
                    <a:schemeClr val="folHlink"/>
                  </a:solidFill>
                </a:rPr>
                <a:t>6</a:t>
              </a:r>
              <a:r>
                <a:rPr lang="zh-CN" altLang="en-US" sz="2000"/>
                <a:t>, 3, 9, 10, 2, 11</a:t>
              </a:r>
            </a:p>
          </p:txBody>
        </p:sp>
        <p:sp>
          <p:nvSpPr>
            <p:cNvPr id="9" name="Rectangle 9">
              <a:extLst>
                <a:ext uri="{FF2B5EF4-FFF2-40B4-BE49-F238E27FC236}">
                  <a16:creationId xmlns:a16="http://schemas.microsoft.com/office/drawing/2014/main" id="{0224CA27-CB7A-4666-9ACB-1FB4F47CCD6B}"/>
                </a:ext>
              </a:extLst>
            </p:cNvPr>
            <p:cNvSpPr>
              <a:spLocks noChangeArrowheads="1"/>
            </p:cNvSpPr>
            <p:nvPr/>
          </p:nvSpPr>
          <p:spPr bwMode="auto">
            <a:xfrm>
              <a:off x="5282183" y="5015309"/>
              <a:ext cx="3048000" cy="457200"/>
            </a:xfrm>
            <a:prstGeom prst="rect">
              <a:avLst/>
            </a:prstGeom>
            <a:noFill/>
            <a:ln w="9525">
              <a:noFill/>
              <a:miter lim="800000"/>
              <a:headEnd/>
              <a:tailEnd/>
            </a:ln>
            <a:effectLst/>
          </p:spPr>
          <p:txBody>
            <a:bodyPr wrap="none" anchor="ctr"/>
            <a:lstStyle/>
            <a:p>
              <a:r>
                <a:rPr lang="zh-CN" altLang="en-US" sz="2000"/>
                <a:t>12, 5, 6, </a:t>
              </a:r>
              <a:r>
                <a:rPr lang="zh-CN" altLang="en-US" sz="2000">
                  <a:solidFill>
                    <a:schemeClr val="folHlink"/>
                  </a:solidFill>
                </a:rPr>
                <a:t>3</a:t>
              </a:r>
              <a:r>
                <a:rPr lang="zh-CN" altLang="en-US" sz="2000"/>
                <a:t>, 9, 10, 2, 11</a:t>
              </a:r>
            </a:p>
          </p:txBody>
        </p:sp>
        <p:sp>
          <p:nvSpPr>
            <p:cNvPr id="10" name="Rectangle 10">
              <a:extLst>
                <a:ext uri="{FF2B5EF4-FFF2-40B4-BE49-F238E27FC236}">
                  <a16:creationId xmlns:a16="http://schemas.microsoft.com/office/drawing/2014/main" id="{313E0914-DA43-4FB3-951C-557E71B6A464}"/>
                </a:ext>
              </a:extLst>
            </p:cNvPr>
            <p:cNvSpPr>
              <a:spLocks noChangeArrowheads="1"/>
            </p:cNvSpPr>
            <p:nvPr/>
          </p:nvSpPr>
          <p:spPr bwMode="auto">
            <a:xfrm>
              <a:off x="5282183" y="5396309"/>
              <a:ext cx="3048000" cy="457200"/>
            </a:xfrm>
            <a:prstGeom prst="rect">
              <a:avLst/>
            </a:prstGeom>
            <a:noFill/>
            <a:ln w="9525">
              <a:noFill/>
              <a:miter lim="800000"/>
              <a:headEnd/>
              <a:tailEnd/>
            </a:ln>
            <a:effectLst/>
          </p:spPr>
          <p:txBody>
            <a:bodyPr wrap="none" anchor="ctr"/>
            <a:lstStyle/>
            <a:p>
              <a:r>
                <a:rPr lang="zh-CN" altLang="en-US" sz="2000"/>
                <a:t>12, 5, 6, 3, </a:t>
              </a:r>
              <a:r>
                <a:rPr lang="zh-CN" altLang="en-US" sz="2000">
                  <a:solidFill>
                    <a:schemeClr val="folHlink"/>
                  </a:solidFill>
                </a:rPr>
                <a:t>9</a:t>
              </a:r>
              <a:r>
                <a:rPr lang="zh-CN" altLang="en-US" sz="2000"/>
                <a:t>, 10, 2, 11</a:t>
              </a:r>
            </a:p>
          </p:txBody>
        </p:sp>
        <p:sp>
          <p:nvSpPr>
            <p:cNvPr id="11" name="Rectangle 11">
              <a:extLst>
                <a:ext uri="{FF2B5EF4-FFF2-40B4-BE49-F238E27FC236}">
                  <a16:creationId xmlns:a16="http://schemas.microsoft.com/office/drawing/2014/main" id="{89BA080D-E774-44BE-BFFD-68EB149333DC}"/>
                </a:ext>
              </a:extLst>
            </p:cNvPr>
            <p:cNvSpPr>
              <a:spLocks noChangeArrowheads="1"/>
            </p:cNvSpPr>
            <p:nvPr/>
          </p:nvSpPr>
          <p:spPr bwMode="auto">
            <a:xfrm>
              <a:off x="5282183" y="5777309"/>
              <a:ext cx="3048000" cy="304800"/>
            </a:xfrm>
            <a:prstGeom prst="rect">
              <a:avLst/>
            </a:prstGeom>
            <a:noFill/>
            <a:ln w="9525">
              <a:noFill/>
              <a:miter lim="800000"/>
              <a:headEnd/>
              <a:tailEnd/>
            </a:ln>
            <a:effectLst/>
          </p:spPr>
          <p:txBody>
            <a:bodyPr wrap="none" anchor="ctr"/>
            <a:lstStyle/>
            <a:p>
              <a:r>
                <a:rPr lang="zh-CN" altLang="en-US" sz="2000"/>
                <a:t>12, 5, 6, 3, 9, </a:t>
              </a:r>
              <a:r>
                <a:rPr lang="zh-CN" altLang="en-US" sz="2000">
                  <a:solidFill>
                    <a:schemeClr val="folHlink"/>
                  </a:solidFill>
                </a:rPr>
                <a:t>10</a:t>
              </a:r>
              <a:r>
                <a:rPr lang="zh-CN" altLang="en-US" sz="2000"/>
                <a:t>, 2, 11</a:t>
              </a:r>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162670" y="548680"/>
            <a:ext cx="7992888" cy="1143000"/>
          </a:xfrm>
        </p:spPr>
        <p:txBody>
          <a:bodyPr/>
          <a:lstStyle/>
          <a:p>
            <a:r>
              <a:rPr lang="zh-CN" altLang="en-US" sz="4200" dirty="0">
                <a:ea typeface="黑体" panose="02010609060101010101" pitchFamily="49" charset="-122"/>
              </a:rPr>
              <a:t>算法的最优、最坏和平均效率 </a:t>
            </a:r>
            <a:r>
              <a:rPr lang="en-US" altLang="zh-CN" sz="4200" dirty="0">
                <a:ea typeface="黑体" panose="02010609060101010101" pitchFamily="49" charset="-122"/>
              </a:rPr>
              <a:t>(3)</a:t>
            </a:r>
            <a:endParaRPr lang="en-US" altLang="zh-CN" sz="4200" b="1" dirty="0"/>
          </a:p>
        </p:txBody>
      </p:sp>
      <p:sp>
        <p:nvSpPr>
          <p:cNvPr id="12291" name="Rectangle 3"/>
          <p:cNvSpPr>
            <a:spLocks noGrp="1" noChangeArrowheads="1"/>
          </p:cNvSpPr>
          <p:nvPr>
            <p:ph type="body" idx="1"/>
          </p:nvPr>
        </p:nvSpPr>
        <p:spPr>
          <a:xfrm>
            <a:off x="539552" y="1988840"/>
            <a:ext cx="8246170" cy="3881438"/>
          </a:xfrm>
        </p:spPr>
        <p:txBody>
          <a:bodyPr/>
          <a:lstStyle/>
          <a:p>
            <a:pPr marL="266700" indent="-266700">
              <a:lnSpc>
                <a:spcPts val="2800"/>
              </a:lnSpc>
              <a:spcBef>
                <a:spcPts val="0"/>
              </a:spcBef>
              <a:spcAft>
                <a:spcPts val="400"/>
              </a:spcAft>
            </a:pPr>
            <a:r>
              <a:rPr lang="zh-CN" altLang="en-US" sz="2200" b="1" dirty="0">
                <a:solidFill>
                  <a:srgbClr val="0000CC"/>
                </a:solidFill>
                <a:ea typeface="黑体" panose="02010609060101010101" pitchFamily="49" charset="-122"/>
              </a:rPr>
              <a:t>最坏情况分析</a:t>
            </a:r>
            <a:endParaRPr lang="en-US" altLang="zh-CN" sz="2200" b="1" dirty="0">
              <a:solidFill>
                <a:srgbClr val="0000CC"/>
              </a:solidFill>
              <a:ea typeface="黑体" panose="02010609060101010101" pitchFamily="49" charset="-122"/>
            </a:endParaRPr>
          </a:p>
          <a:p>
            <a:pPr>
              <a:lnSpc>
                <a:spcPts val="2600"/>
              </a:lnSpc>
              <a:spcBef>
                <a:spcPts val="0"/>
              </a:spcBef>
              <a:spcAft>
                <a:spcPts val="400"/>
              </a:spcAft>
              <a:buFont typeface="Wingdings" pitchFamily="2" charset="2"/>
              <a:buNone/>
            </a:pPr>
            <a:r>
              <a:rPr lang="en-US" altLang="zh-CN" sz="2000" dirty="0">
                <a:ea typeface="黑体" panose="02010609060101010101" pitchFamily="49" charset="-122"/>
              </a:rPr>
              <a:t> - 2</a:t>
            </a:r>
            <a:r>
              <a:rPr lang="zh-CN" altLang="en-US" sz="2000" dirty="0">
                <a:ea typeface="黑体" panose="02010609060101010101" pitchFamily="49" charset="-122"/>
              </a:rPr>
              <a:t>种情况：</a:t>
            </a:r>
            <a:r>
              <a:rPr lang="en-US" altLang="zh-CN" sz="2000" dirty="0">
                <a:ea typeface="黑体" panose="02010609060101010101" pitchFamily="49" charset="-122"/>
              </a:rPr>
              <a:t>target</a:t>
            </a:r>
            <a:r>
              <a:rPr lang="zh-CN" altLang="en-US" sz="2000" dirty="0">
                <a:ea typeface="黑体" panose="02010609060101010101" pitchFamily="49" charset="-122"/>
              </a:rPr>
              <a:t>与</a:t>
            </a:r>
            <a:r>
              <a:rPr lang="en-US" altLang="zh-CN" sz="2000" dirty="0">
                <a:ea typeface="黑体" panose="02010609060101010101" pitchFamily="49" charset="-122"/>
              </a:rPr>
              <a:t>list</a:t>
            </a:r>
            <a:r>
              <a:rPr lang="zh-CN" altLang="en-US" sz="2000" dirty="0">
                <a:ea typeface="黑体" panose="02010609060101010101" pitchFamily="49" charset="-122"/>
              </a:rPr>
              <a:t>中最后一个元素匹配；</a:t>
            </a:r>
            <a:r>
              <a:rPr lang="en-US" altLang="zh-CN" sz="2000" dirty="0">
                <a:ea typeface="黑体" panose="02010609060101010101" pitchFamily="49" charset="-122"/>
              </a:rPr>
              <a:t>target</a:t>
            </a:r>
            <a:r>
              <a:rPr lang="zh-CN" altLang="en-US" sz="2000" dirty="0">
                <a:ea typeface="黑体" panose="02010609060101010101" pitchFamily="49" charset="-122"/>
              </a:rPr>
              <a:t>不在</a:t>
            </a:r>
            <a:r>
              <a:rPr lang="en-US" altLang="zh-CN" sz="2000" dirty="0">
                <a:ea typeface="黑体" panose="02010609060101010101" pitchFamily="49" charset="-122"/>
              </a:rPr>
              <a:t>list</a:t>
            </a:r>
            <a:r>
              <a:rPr lang="zh-CN" altLang="en-US" sz="2000" dirty="0">
                <a:ea typeface="黑体" panose="02010609060101010101" pitchFamily="49" charset="-122"/>
              </a:rPr>
              <a:t>中</a:t>
            </a:r>
            <a:endParaRPr lang="en-US" altLang="zh-CN" sz="2000" dirty="0">
              <a:ea typeface="黑体" panose="02010609060101010101" pitchFamily="49" charset="-122"/>
            </a:endParaRPr>
          </a:p>
          <a:p>
            <a:pPr>
              <a:lnSpc>
                <a:spcPts val="2600"/>
              </a:lnSpc>
              <a:spcBef>
                <a:spcPts val="0"/>
              </a:spcBef>
              <a:spcAft>
                <a:spcPts val="400"/>
              </a:spcAft>
              <a:buFont typeface="Wingdings" pitchFamily="2" charset="2"/>
              <a:buNone/>
            </a:pPr>
            <a:r>
              <a:rPr lang="en-US" altLang="zh-CN" sz="2000" dirty="0">
                <a:ea typeface="黑体" panose="02010609060101010101" pitchFamily="49" charset="-122"/>
              </a:rPr>
              <a:t> - target</a:t>
            </a:r>
            <a:r>
              <a:rPr lang="zh-CN" altLang="en-US" sz="2000" dirty="0">
                <a:ea typeface="黑体" panose="02010609060101010101" pitchFamily="49" charset="-122"/>
              </a:rPr>
              <a:t>与</a:t>
            </a:r>
            <a:r>
              <a:rPr lang="en-US" altLang="zh-CN" sz="2000" dirty="0">
                <a:ea typeface="黑体" panose="02010609060101010101" pitchFamily="49" charset="-122"/>
              </a:rPr>
              <a:t>list</a:t>
            </a:r>
            <a:r>
              <a:rPr lang="zh-CN" altLang="en-US" sz="2000" dirty="0">
                <a:ea typeface="黑体" panose="02010609060101010101" pitchFamily="49" charset="-122"/>
              </a:rPr>
              <a:t>中的每一个元素进行比较</a:t>
            </a:r>
            <a:endParaRPr lang="en-US" altLang="zh-CN" sz="2000" dirty="0">
              <a:ea typeface="黑体" panose="02010609060101010101" pitchFamily="49" charset="-122"/>
            </a:endParaRPr>
          </a:p>
          <a:p>
            <a:pPr>
              <a:lnSpc>
                <a:spcPts val="2600"/>
              </a:lnSpc>
              <a:spcBef>
                <a:spcPts val="0"/>
              </a:spcBef>
              <a:spcAft>
                <a:spcPts val="400"/>
              </a:spcAft>
              <a:buNone/>
            </a:pPr>
            <a:r>
              <a:rPr lang="en-US" altLang="zh-CN" sz="2000" dirty="0">
                <a:ea typeface="黑体" panose="02010609060101010101" pitchFamily="49" charset="-122"/>
              </a:rPr>
              <a:t> - </a:t>
            </a:r>
            <a:r>
              <a:rPr lang="zh-CN" altLang="en-US" sz="2000" dirty="0">
                <a:ea typeface="黑体" panose="02010609060101010101" pitchFamily="49" charset="-122"/>
              </a:rPr>
              <a:t>最多</a:t>
            </a:r>
            <a:r>
              <a:rPr lang="en-US" altLang="zh-CN" sz="2000" i="1" dirty="0">
                <a:ea typeface="黑体" panose="02010609060101010101" pitchFamily="49" charset="-122"/>
              </a:rPr>
              <a:t>n</a:t>
            </a:r>
            <a:r>
              <a:rPr lang="zh-CN" altLang="en-US" sz="2000" dirty="0">
                <a:ea typeface="黑体" panose="02010609060101010101" pitchFamily="49" charset="-122"/>
              </a:rPr>
              <a:t>次比较，时间复杂度为</a:t>
            </a:r>
            <a:r>
              <a:rPr lang="en-US" altLang="zh-CN" sz="2000" b="1" i="1" dirty="0">
                <a:solidFill>
                  <a:srgbClr val="FF0000"/>
                </a:solidFill>
                <a:ea typeface="黑体" panose="02010609060101010101" pitchFamily="49" charset="-122"/>
              </a:rPr>
              <a:t>O</a:t>
            </a:r>
            <a:r>
              <a:rPr lang="en-US" altLang="zh-CN" sz="2000" b="1" dirty="0">
                <a:solidFill>
                  <a:srgbClr val="FF0000"/>
                </a:solidFill>
                <a:ea typeface="黑体" panose="02010609060101010101" pitchFamily="49" charset="-122"/>
              </a:rPr>
              <a:t>(</a:t>
            </a:r>
            <a:r>
              <a:rPr lang="en-US" altLang="zh-CN" sz="2000" b="1" i="1" dirty="0">
                <a:solidFill>
                  <a:srgbClr val="FF0000"/>
                </a:solidFill>
                <a:ea typeface="黑体" panose="02010609060101010101" pitchFamily="49" charset="-122"/>
              </a:rPr>
              <a:t>n</a:t>
            </a:r>
            <a:r>
              <a:rPr lang="en-US" altLang="zh-CN" sz="2000" b="1" dirty="0">
                <a:solidFill>
                  <a:srgbClr val="FF0000"/>
                </a:solidFill>
                <a:ea typeface="黑体" panose="02010609060101010101" pitchFamily="49" charset="-122"/>
              </a:rPr>
              <a:t>)</a:t>
            </a:r>
            <a:r>
              <a:rPr lang="en-US" altLang="zh-CN" sz="2000" dirty="0">
                <a:ea typeface="黑体" panose="02010609060101010101" pitchFamily="49" charset="-122"/>
              </a:rPr>
              <a:t> </a:t>
            </a:r>
          </a:p>
          <a:p>
            <a:pPr marL="266700" indent="-266700">
              <a:lnSpc>
                <a:spcPct val="90000"/>
              </a:lnSpc>
              <a:buSzPct val="50000"/>
              <a:buFont typeface="Wingdings" panose="05000000000000000000" pitchFamily="2" charset="2"/>
              <a:buChar char="u"/>
            </a:pPr>
            <a:r>
              <a:rPr lang="zh-CN" altLang="en-US" sz="2000" b="1" dirty="0">
                <a:solidFill>
                  <a:srgbClr val="0000CC"/>
                </a:solidFill>
                <a:ea typeface="黑体" panose="02010609060101010101" pitchFamily="49" charset="-122"/>
              </a:rPr>
              <a:t>平均情况分析</a:t>
            </a:r>
            <a:endParaRPr lang="en-US" altLang="zh-CN" sz="2000" b="1" dirty="0">
              <a:solidFill>
                <a:srgbClr val="0000CC"/>
              </a:solidFill>
              <a:ea typeface="黑体" panose="02010609060101010101" pitchFamily="49" charset="-122"/>
            </a:endParaRPr>
          </a:p>
          <a:p>
            <a:pPr marL="0" indent="0">
              <a:lnSpc>
                <a:spcPct val="90000"/>
              </a:lnSpc>
              <a:spcBef>
                <a:spcPts val="600"/>
              </a:spcBef>
              <a:spcAft>
                <a:spcPts val="600"/>
              </a:spcAft>
              <a:buNone/>
            </a:pPr>
            <a:r>
              <a:rPr lang="en-US" altLang="zh-CN" sz="2000" b="1" dirty="0">
                <a:solidFill>
                  <a:srgbClr val="00B050"/>
                </a:solidFill>
                <a:ea typeface="黑体" panose="02010609060101010101" pitchFamily="49" charset="-122"/>
              </a:rPr>
              <a:t>  (1) target</a:t>
            </a:r>
            <a:r>
              <a:rPr lang="zh-CN" altLang="en-US" sz="2000" b="1" dirty="0">
                <a:solidFill>
                  <a:srgbClr val="00B050"/>
                </a:solidFill>
                <a:ea typeface="黑体" panose="02010609060101010101" pitchFamily="49" charset="-122"/>
              </a:rPr>
              <a:t>总能成功找到（</a:t>
            </a:r>
            <a:r>
              <a:rPr lang="en-US" altLang="zh-CN" sz="2000" b="1" i="1" dirty="0">
                <a:solidFill>
                  <a:srgbClr val="00B050"/>
                </a:solidFill>
                <a:ea typeface="黑体" panose="02010609060101010101" pitchFamily="49" charset="-122"/>
              </a:rPr>
              <a:t>n</a:t>
            </a:r>
            <a:r>
              <a:rPr lang="zh-CN" altLang="en-US" sz="2000" b="1" dirty="0">
                <a:solidFill>
                  <a:srgbClr val="00B050"/>
                </a:solidFill>
                <a:ea typeface="黑体" panose="02010609060101010101" pitchFamily="49" charset="-122"/>
              </a:rPr>
              <a:t>个位置等概率）</a:t>
            </a:r>
            <a:endParaRPr lang="en-US" altLang="zh-CN" sz="2000" b="1" dirty="0">
              <a:solidFill>
                <a:srgbClr val="00B050"/>
              </a:solidFill>
              <a:ea typeface="黑体" panose="02010609060101010101" pitchFamily="49" charset="-122"/>
            </a:endParaRPr>
          </a:p>
          <a:p>
            <a:pPr marL="0" indent="0">
              <a:lnSpc>
                <a:spcPct val="90000"/>
              </a:lnSpc>
              <a:spcBef>
                <a:spcPts val="600"/>
              </a:spcBef>
              <a:buNone/>
            </a:pPr>
            <a:r>
              <a:rPr lang="en-US" altLang="zh-CN" sz="2000" dirty="0">
                <a:ea typeface="黑体" panose="02010609060101010101" pitchFamily="49" charset="-122"/>
              </a:rPr>
              <a:t>       </a:t>
            </a:r>
            <a:r>
              <a:rPr lang="zh-CN" altLang="en-US" sz="2000" dirty="0">
                <a:ea typeface="黑体" panose="02010609060101010101" pitchFamily="49" charset="-122"/>
              </a:rPr>
              <a:t>第</a:t>
            </a:r>
            <a:r>
              <a:rPr lang="en-US" altLang="zh-CN" sz="2000" i="1" dirty="0" err="1">
                <a:ea typeface="黑体" panose="02010609060101010101" pitchFamily="49" charset="-122"/>
              </a:rPr>
              <a:t>i</a:t>
            </a:r>
            <a:r>
              <a:rPr lang="zh-CN" altLang="en-US" sz="2000" dirty="0">
                <a:ea typeface="黑体" panose="02010609060101010101" pitchFamily="49" charset="-122"/>
              </a:rPr>
              <a:t>个位置匹配，执行</a:t>
            </a:r>
            <a:r>
              <a:rPr lang="en-US" altLang="zh-CN" sz="2000" i="1" dirty="0" err="1">
                <a:ea typeface="黑体" panose="02010609060101010101" pitchFamily="49" charset="-122"/>
              </a:rPr>
              <a:t>i</a:t>
            </a:r>
            <a:r>
              <a:rPr lang="zh-CN" altLang="en-US" sz="2000" dirty="0">
                <a:ea typeface="黑体" panose="02010609060101010101" pitchFamily="49" charset="-122"/>
              </a:rPr>
              <a:t>次元素比较操作</a:t>
            </a:r>
            <a:endParaRPr lang="en-US" altLang="zh-CN" sz="2000" dirty="0">
              <a:ea typeface="黑体" panose="02010609060101010101" pitchFamily="49" charset="-122"/>
            </a:endParaRPr>
          </a:p>
          <a:p>
            <a:pPr>
              <a:lnSpc>
                <a:spcPct val="90000"/>
              </a:lnSpc>
              <a:buFont typeface="Wingdings" pitchFamily="2" charset="2"/>
              <a:buNone/>
            </a:pPr>
            <a:endParaRPr lang="en-US" altLang="zh-CN" sz="2000" dirty="0"/>
          </a:p>
          <a:p>
            <a:pPr>
              <a:lnSpc>
                <a:spcPct val="90000"/>
              </a:lnSpc>
              <a:buFont typeface="Wingdings" pitchFamily="2" charset="2"/>
              <a:buNone/>
            </a:pPr>
            <a:endParaRPr lang="en-US" altLang="zh-CN" sz="2000" dirty="0"/>
          </a:p>
          <a:p>
            <a:pPr>
              <a:lnSpc>
                <a:spcPct val="90000"/>
              </a:lnSpc>
              <a:buFont typeface="Wingdings" pitchFamily="2" charset="2"/>
              <a:buNone/>
            </a:pPr>
            <a:r>
              <a:rPr lang="en-US" altLang="zh-CN" sz="1800" dirty="0"/>
              <a:t> </a:t>
            </a:r>
          </a:p>
        </p:txBody>
      </p:sp>
      <p:graphicFrame>
        <p:nvGraphicFramePr>
          <p:cNvPr id="2" name="对象 1">
            <a:extLst>
              <a:ext uri="{FF2B5EF4-FFF2-40B4-BE49-F238E27FC236}">
                <a16:creationId xmlns:a16="http://schemas.microsoft.com/office/drawing/2014/main" id="{100479C0-B792-488E-908C-FCC6202B5275}"/>
              </a:ext>
            </a:extLst>
          </p:cNvPr>
          <p:cNvGraphicFramePr>
            <a:graphicFrameLocks noChangeAspect="1"/>
          </p:cNvGraphicFramePr>
          <p:nvPr>
            <p:extLst>
              <p:ext uri="{D42A27DB-BD31-4B8C-83A1-F6EECF244321}">
                <p14:modId xmlns:p14="http://schemas.microsoft.com/office/powerpoint/2010/main" val="2822184919"/>
              </p:ext>
            </p:extLst>
          </p:nvPr>
        </p:nvGraphicFramePr>
        <p:xfrm>
          <a:off x="1259632" y="4797152"/>
          <a:ext cx="3226883" cy="616371"/>
        </p:xfrm>
        <a:graphic>
          <a:graphicData uri="http://schemas.openxmlformats.org/presentationml/2006/ole">
            <mc:AlternateContent xmlns:mc="http://schemas.openxmlformats.org/markup-compatibility/2006">
              <mc:Choice xmlns:v="urn:schemas-microsoft-com:vml" Requires="v">
                <p:oleObj spid="_x0000_s113713" name="Equation" r:id="rId3" imgW="2260440" imgH="431640" progId="Equation.DSMT4">
                  <p:embed/>
                </p:oleObj>
              </mc:Choice>
              <mc:Fallback>
                <p:oleObj name="Equation" r:id="rId3" imgW="2260440" imgH="431640" progId="Equation.DSMT4">
                  <p:embed/>
                  <p:pic>
                    <p:nvPicPr>
                      <p:cNvPr id="0" name=""/>
                      <p:cNvPicPr/>
                      <p:nvPr/>
                    </p:nvPicPr>
                    <p:blipFill>
                      <a:blip r:embed="rId4"/>
                      <a:stretch>
                        <a:fillRect/>
                      </a:stretch>
                    </p:blipFill>
                    <p:spPr>
                      <a:xfrm>
                        <a:off x="1259632" y="4797152"/>
                        <a:ext cx="3226883" cy="616371"/>
                      </a:xfrm>
                      <a:prstGeom prst="rect">
                        <a:avLst/>
                      </a:prstGeom>
                    </p:spPr>
                  </p:pic>
                </p:oleObj>
              </mc:Fallback>
            </mc:AlternateContent>
          </a:graphicData>
        </a:graphic>
      </p:graphicFrame>
      <p:sp>
        <p:nvSpPr>
          <p:cNvPr id="3" name="矩形 2">
            <a:extLst>
              <a:ext uri="{FF2B5EF4-FFF2-40B4-BE49-F238E27FC236}">
                <a16:creationId xmlns:a16="http://schemas.microsoft.com/office/drawing/2014/main" id="{CA8C3128-F403-4BDD-8231-FE4274B63BEA}"/>
              </a:ext>
            </a:extLst>
          </p:cNvPr>
          <p:cNvSpPr/>
          <p:nvPr/>
        </p:nvSpPr>
        <p:spPr>
          <a:xfrm>
            <a:off x="5508104" y="3875337"/>
            <a:ext cx="3528392" cy="1969770"/>
          </a:xfrm>
          <a:prstGeom prst="rect">
            <a:avLst/>
          </a:prstGeom>
        </p:spPr>
        <p:txBody>
          <a:bodyPr wrap="square">
            <a:spAutoFit/>
          </a:bodyPr>
          <a:lstStyle/>
          <a:p>
            <a:r>
              <a:rPr lang="en-US" altLang="zh-CN" sz="2000" b="1" dirty="0">
                <a:solidFill>
                  <a:srgbClr val="00B050"/>
                </a:solidFill>
                <a:ea typeface="黑体" panose="02010609060101010101" pitchFamily="49" charset="-122"/>
              </a:rPr>
              <a:t> (2) target</a:t>
            </a:r>
            <a:r>
              <a:rPr lang="zh-CN" altLang="en-US" sz="2000" b="1" dirty="0">
                <a:solidFill>
                  <a:srgbClr val="00B050"/>
                </a:solidFill>
                <a:ea typeface="黑体" panose="02010609060101010101" pitchFamily="49" charset="-122"/>
              </a:rPr>
              <a:t>未必能成功找到</a:t>
            </a:r>
            <a:endParaRPr lang="en-US" altLang="zh-CN" sz="2000" b="1" dirty="0">
              <a:solidFill>
                <a:srgbClr val="00B050"/>
              </a:solidFill>
              <a:ea typeface="黑体" panose="02010609060101010101" pitchFamily="49" charset="-122"/>
            </a:endParaRPr>
          </a:p>
          <a:p>
            <a:pPr marL="285750" indent="-195263">
              <a:spcAft>
                <a:spcPts val="600"/>
              </a:spcAft>
              <a:buFont typeface="Wingdings" panose="05000000000000000000" pitchFamily="2" charset="2"/>
              <a:buChar char="ü"/>
            </a:pPr>
            <a:r>
              <a:rPr lang="zh-CN" altLang="en-US" sz="1800" dirty="0">
                <a:solidFill>
                  <a:srgbClr val="002060"/>
                </a:solidFill>
                <a:latin typeface="+mn-lt"/>
                <a:ea typeface="黑体" panose="02010609060101010101" pitchFamily="49" charset="-122"/>
              </a:rPr>
              <a:t> 一共</a:t>
            </a:r>
            <a:r>
              <a:rPr lang="en-US" altLang="zh-CN" sz="1800" i="1" dirty="0">
                <a:solidFill>
                  <a:srgbClr val="002060"/>
                </a:solidFill>
                <a:latin typeface="+mn-lt"/>
                <a:ea typeface="黑体" panose="02010609060101010101" pitchFamily="49" charset="-122"/>
              </a:rPr>
              <a:t>n</a:t>
            </a:r>
            <a:r>
              <a:rPr lang="en-US" altLang="zh-CN" sz="1800" dirty="0">
                <a:solidFill>
                  <a:srgbClr val="002060"/>
                </a:solidFill>
                <a:latin typeface="+mn-lt"/>
                <a:ea typeface="黑体" panose="02010609060101010101" pitchFamily="49" charset="-122"/>
              </a:rPr>
              <a:t>+1</a:t>
            </a:r>
            <a:r>
              <a:rPr lang="zh-CN" altLang="en-US" sz="1800" dirty="0">
                <a:solidFill>
                  <a:srgbClr val="002060"/>
                </a:solidFill>
                <a:latin typeface="+mn-lt"/>
                <a:ea typeface="黑体" panose="02010609060101010101" pitchFamily="49" charset="-122"/>
              </a:rPr>
              <a:t>种情况（</a:t>
            </a:r>
            <a:r>
              <a:rPr lang="en-US" altLang="zh-CN" sz="1800" dirty="0">
                <a:solidFill>
                  <a:srgbClr val="002060"/>
                </a:solidFill>
                <a:latin typeface="+mn-lt"/>
                <a:ea typeface="黑体" panose="02010609060101010101" pitchFamily="49" charset="-122"/>
              </a:rPr>
              <a:t>target</a:t>
            </a:r>
            <a:r>
              <a:rPr lang="zh-CN" altLang="en-US" sz="1800" dirty="0">
                <a:solidFill>
                  <a:srgbClr val="002060"/>
                </a:solidFill>
                <a:latin typeface="+mn-lt"/>
                <a:ea typeface="黑体" panose="02010609060101010101" pitchFamily="49" charset="-122"/>
              </a:rPr>
              <a:t>在</a:t>
            </a:r>
            <a:r>
              <a:rPr lang="en-US" altLang="zh-CN" sz="1800" dirty="0">
                <a:solidFill>
                  <a:srgbClr val="002060"/>
                </a:solidFill>
                <a:latin typeface="+mn-lt"/>
                <a:ea typeface="黑体" panose="02010609060101010101" pitchFamily="49" charset="-122"/>
              </a:rPr>
              <a:t>list</a:t>
            </a:r>
            <a:r>
              <a:rPr lang="zh-CN" altLang="en-US" sz="1800" dirty="0">
                <a:solidFill>
                  <a:srgbClr val="002060"/>
                </a:solidFill>
                <a:latin typeface="+mn-lt"/>
                <a:ea typeface="黑体" panose="02010609060101010101" pitchFamily="49" charset="-122"/>
              </a:rPr>
              <a:t>中：</a:t>
            </a:r>
            <a:r>
              <a:rPr lang="en-US" altLang="zh-CN" sz="1800" i="1" dirty="0">
                <a:solidFill>
                  <a:srgbClr val="002060"/>
                </a:solidFill>
                <a:latin typeface="+mn-lt"/>
                <a:ea typeface="黑体" panose="02010609060101010101" pitchFamily="49" charset="-122"/>
              </a:rPr>
              <a:t>n</a:t>
            </a:r>
            <a:r>
              <a:rPr lang="zh-CN" altLang="en-US" sz="1800" dirty="0">
                <a:solidFill>
                  <a:srgbClr val="002060"/>
                </a:solidFill>
                <a:latin typeface="+mn-lt"/>
                <a:ea typeface="黑体" panose="02010609060101010101" pitchFamily="49" charset="-122"/>
              </a:rPr>
              <a:t>种；</a:t>
            </a:r>
            <a:r>
              <a:rPr lang="en-US" altLang="zh-CN" sz="1800" dirty="0">
                <a:solidFill>
                  <a:srgbClr val="002060"/>
                </a:solidFill>
                <a:latin typeface="+mn-lt"/>
                <a:ea typeface="黑体" panose="02010609060101010101" pitchFamily="49" charset="-122"/>
              </a:rPr>
              <a:t>target</a:t>
            </a:r>
            <a:r>
              <a:rPr lang="zh-CN" altLang="en-US" sz="1800" dirty="0">
                <a:solidFill>
                  <a:srgbClr val="002060"/>
                </a:solidFill>
                <a:latin typeface="+mn-lt"/>
                <a:ea typeface="黑体" panose="02010609060101010101" pitchFamily="49" charset="-122"/>
              </a:rPr>
              <a:t>不在</a:t>
            </a:r>
            <a:r>
              <a:rPr lang="en-US" altLang="zh-CN" sz="1800" dirty="0">
                <a:solidFill>
                  <a:srgbClr val="002060"/>
                </a:solidFill>
                <a:latin typeface="+mn-lt"/>
                <a:ea typeface="黑体" panose="02010609060101010101" pitchFamily="49" charset="-122"/>
              </a:rPr>
              <a:t>list</a:t>
            </a:r>
            <a:r>
              <a:rPr lang="zh-CN" altLang="en-US" sz="1800" dirty="0">
                <a:solidFill>
                  <a:srgbClr val="002060"/>
                </a:solidFill>
                <a:latin typeface="+mn-lt"/>
                <a:ea typeface="黑体" panose="02010609060101010101" pitchFamily="49" charset="-122"/>
              </a:rPr>
              <a:t>中：</a:t>
            </a:r>
            <a:r>
              <a:rPr lang="en-US" altLang="zh-CN" sz="1800" dirty="0">
                <a:solidFill>
                  <a:srgbClr val="002060"/>
                </a:solidFill>
                <a:latin typeface="+mn-lt"/>
                <a:ea typeface="黑体" panose="02010609060101010101" pitchFamily="49" charset="-122"/>
              </a:rPr>
              <a:t>1</a:t>
            </a:r>
            <a:r>
              <a:rPr lang="zh-CN" altLang="en-US" sz="1800" dirty="0">
                <a:solidFill>
                  <a:srgbClr val="002060"/>
                </a:solidFill>
                <a:latin typeface="+mn-lt"/>
                <a:ea typeface="黑体" panose="02010609060101010101" pitchFamily="49" charset="-122"/>
              </a:rPr>
              <a:t>种）</a:t>
            </a:r>
            <a:endParaRPr lang="en-US" altLang="zh-CN" sz="1800" dirty="0">
              <a:solidFill>
                <a:srgbClr val="002060"/>
              </a:solidFill>
              <a:latin typeface="+mn-lt"/>
              <a:ea typeface="黑体" panose="02010609060101010101" pitchFamily="49" charset="-122"/>
            </a:endParaRPr>
          </a:p>
          <a:p>
            <a:pPr marL="285750" indent="-195263">
              <a:spcAft>
                <a:spcPts val="600"/>
              </a:spcAft>
              <a:buFont typeface="Wingdings" panose="05000000000000000000" pitchFamily="2" charset="2"/>
              <a:buChar char="ü"/>
            </a:pPr>
            <a:r>
              <a:rPr lang="en-US" altLang="zh-CN" sz="1800" dirty="0">
                <a:solidFill>
                  <a:srgbClr val="002060"/>
                </a:solidFill>
                <a:latin typeface="+mn-lt"/>
                <a:ea typeface="黑体" panose="02010609060101010101" pitchFamily="49" charset="-122"/>
              </a:rPr>
              <a:t> </a:t>
            </a:r>
            <a:r>
              <a:rPr lang="en-US" altLang="zh-CN" sz="1800" i="1" dirty="0">
                <a:solidFill>
                  <a:srgbClr val="002060"/>
                </a:solidFill>
                <a:latin typeface="+mn-lt"/>
                <a:ea typeface="黑体" panose="02010609060101010101" pitchFamily="49" charset="-122"/>
              </a:rPr>
              <a:t>n</a:t>
            </a:r>
            <a:r>
              <a:rPr lang="en-US" altLang="zh-CN" sz="1800" dirty="0">
                <a:solidFill>
                  <a:srgbClr val="002060"/>
                </a:solidFill>
                <a:latin typeface="+mn-lt"/>
                <a:ea typeface="黑体" panose="02010609060101010101" pitchFamily="49" charset="-122"/>
              </a:rPr>
              <a:t>+1</a:t>
            </a:r>
            <a:r>
              <a:rPr lang="zh-CN" altLang="en-US" sz="1800" dirty="0">
                <a:solidFill>
                  <a:srgbClr val="002060"/>
                </a:solidFill>
                <a:latin typeface="+mn-lt"/>
                <a:ea typeface="黑体" panose="02010609060101010101" pitchFamily="49" charset="-122"/>
              </a:rPr>
              <a:t>种情况等概率，平均比较次数：</a:t>
            </a:r>
            <a:endParaRPr lang="en-US" altLang="zh-CN" sz="1800" dirty="0">
              <a:solidFill>
                <a:srgbClr val="002060"/>
              </a:solidFill>
              <a:latin typeface="+mn-lt"/>
              <a:ea typeface="黑体" panose="02010609060101010101" pitchFamily="49" charset="-122"/>
            </a:endParaRPr>
          </a:p>
          <a:p>
            <a:endParaRPr lang="zh-CN" altLang="en-US" sz="2000" dirty="0"/>
          </a:p>
        </p:txBody>
      </p:sp>
      <p:graphicFrame>
        <p:nvGraphicFramePr>
          <p:cNvPr id="4" name="对象 3">
            <a:extLst>
              <a:ext uri="{FF2B5EF4-FFF2-40B4-BE49-F238E27FC236}">
                <a16:creationId xmlns:a16="http://schemas.microsoft.com/office/drawing/2014/main" id="{6BB36536-DFB9-4498-8B7E-634D3062F3C1}"/>
              </a:ext>
            </a:extLst>
          </p:cNvPr>
          <p:cNvGraphicFramePr>
            <a:graphicFrameLocks noChangeAspect="1"/>
          </p:cNvGraphicFramePr>
          <p:nvPr>
            <p:extLst>
              <p:ext uri="{D42A27DB-BD31-4B8C-83A1-F6EECF244321}">
                <p14:modId xmlns:p14="http://schemas.microsoft.com/office/powerpoint/2010/main" val="35139488"/>
              </p:ext>
            </p:extLst>
          </p:nvPr>
        </p:nvGraphicFramePr>
        <p:xfrm>
          <a:off x="5580112" y="5377416"/>
          <a:ext cx="3513303" cy="1368152"/>
        </p:xfrm>
        <a:graphic>
          <a:graphicData uri="http://schemas.openxmlformats.org/presentationml/2006/ole">
            <mc:AlternateContent xmlns:mc="http://schemas.openxmlformats.org/markup-compatibility/2006">
              <mc:Choice xmlns:v="urn:schemas-microsoft-com:vml" Requires="v">
                <p:oleObj spid="_x0000_s113714" name="Equation" r:id="rId5" imgW="2412720" imgH="939600" progId="Equation.DSMT4">
                  <p:embed/>
                </p:oleObj>
              </mc:Choice>
              <mc:Fallback>
                <p:oleObj name="Equation" r:id="rId5" imgW="2412720" imgH="939600" progId="Equation.DSMT4">
                  <p:embed/>
                  <p:pic>
                    <p:nvPicPr>
                      <p:cNvPr id="0" name=""/>
                      <p:cNvPicPr/>
                      <p:nvPr/>
                    </p:nvPicPr>
                    <p:blipFill>
                      <a:blip r:embed="rId6"/>
                      <a:stretch>
                        <a:fillRect/>
                      </a:stretch>
                    </p:blipFill>
                    <p:spPr>
                      <a:xfrm>
                        <a:off x="5580112" y="5377416"/>
                        <a:ext cx="3513303" cy="1368152"/>
                      </a:xfrm>
                      <a:prstGeom prst="rect">
                        <a:avLst/>
                      </a:prstGeom>
                    </p:spPr>
                  </p:pic>
                </p:oleObj>
              </mc:Fallback>
            </mc:AlternateContent>
          </a:graphicData>
        </a:graphic>
      </p:graphicFrame>
      <p:sp>
        <p:nvSpPr>
          <p:cNvPr id="5" name="对话气泡: 圆角矩形 4">
            <a:extLst>
              <a:ext uri="{FF2B5EF4-FFF2-40B4-BE49-F238E27FC236}">
                <a16:creationId xmlns:a16="http://schemas.microsoft.com/office/drawing/2014/main" id="{3B988350-198B-4A73-814B-177C3DEF0C51}"/>
              </a:ext>
            </a:extLst>
          </p:cNvPr>
          <p:cNvSpPr/>
          <p:nvPr/>
        </p:nvSpPr>
        <p:spPr bwMode="auto">
          <a:xfrm>
            <a:off x="1979712" y="5702612"/>
            <a:ext cx="2448273" cy="792088"/>
          </a:xfrm>
          <a:prstGeom prst="wedgeRoundRectCallout">
            <a:avLst>
              <a:gd name="adj1" fmla="val 89287"/>
              <a:gd name="adj2" fmla="val -65878"/>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algn="ctr">
              <a:spcBef>
                <a:spcPts val="0"/>
              </a:spcBef>
            </a:pPr>
            <a:r>
              <a:rPr lang="zh-CN" altLang="en-US" sz="2000" dirty="0">
                <a:ea typeface="黑体" panose="02010609060101010101" pitchFamily="49" charset="-122"/>
              </a:rPr>
              <a:t>平均情况时间复杂度</a:t>
            </a:r>
            <a:endParaRPr lang="en-US" altLang="zh-CN" sz="2000" dirty="0">
              <a:ea typeface="黑体" panose="02010609060101010101" pitchFamily="49" charset="-122"/>
            </a:endParaRPr>
          </a:p>
          <a:p>
            <a:pPr algn="ctr">
              <a:spcBef>
                <a:spcPts val="0"/>
              </a:spcBef>
            </a:pPr>
            <a:r>
              <a:rPr lang="en-US" altLang="zh-CN" sz="2000" b="1" i="1" dirty="0">
                <a:solidFill>
                  <a:srgbClr val="FF0000"/>
                </a:solidFill>
                <a:ea typeface="黑体" panose="02010609060101010101" pitchFamily="49" charset="-122"/>
              </a:rPr>
              <a:t>O</a:t>
            </a:r>
            <a:r>
              <a:rPr lang="en-US" altLang="zh-CN" sz="2000" b="1" dirty="0">
                <a:solidFill>
                  <a:srgbClr val="FF0000"/>
                </a:solidFill>
                <a:ea typeface="黑体" panose="02010609060101010101" pitchFamily="49" charset="-122"/>
              </a:rPr>
              <a:t>(</a:t>
            </a:r>
            <a:r>
              <a:rPr lang="en-US" altLang="zh-CN" sz="2000" b="1" i="1" dirty="0">
                <a:solidFill>
                  <a:srgbClr val="FF0000"/>
                </a:solidFill>
                <a:ea typeface="黑体" panose="02010609060101010101" pitchFamily="49" charset="-122"/>
              </a:rPr>
              <a:t>n</a:t>
            </a:r>
            <a:r>
              <a:rPr lang="en-US" altLang="zh-CN" sz="2000" b="1" dirty="0">
                <a:solidFill>
                  <a:srgbClr val="FF0000"/>
                </a:solidFill>
                <a:ea typeface="黑体" panose="02010609060101010101" pitchFamily="49" charset="-122"/>
              </a:rPr>
              <a:t>)</a:t>
            </a:r>
            <a:endParaRPr kumimoji="1" lang="zh-CN" altLang="en-US" sz="2000" b="0" i="0" u="none" strike="noStrike" cap="none" normalizeH="0" baseline="0" dirty="0">
              <a:ln>
                <a:noFill/>
              </a:ln>
              <a:solidFill>
                <a:schemeClr val="tx1"/>
              </a:solidFill>
              <a:effectLst/>
              <a:latin typeface="Times New Roman" pitchFamily="18" charset="0"/>
              <a:ea typeface="宋体" pitchFamily="2"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zh-CN" altLang="en-US" dirty="0">
                <a:latin typeface="黑体" panose="02010609060101010101" pitchFamily="49" charset="-122"/>
                <a:ea typeface="黑体" panose="02010609060101010101" pitchFamily="49" charset="-122"/>
              </a:rPr>
              <a:t>提纲</a:t>
            </a:r>
            <a:endParaRPr lang="en-US" altLang="zh-CN" dirty="0">
              <a:latin typeface="黑体" panose="02010609060101010101" pitchFamily="49" charset="-122"/>
              <a:ea typeface="黑体" panose="02010609060101010101" pitchFamily="49" charset="-122"/>
            </a:endParaRPr>
          </a:p>
        </p:txBody>
      </p:sp>
      <p:sp>
        <p:nvSpPr>
          <p:cNvPr id="15363" name="Rectangle 3"/>
          <p:cNvSpPr>
            <a:spLocks noGrp="1" noChangeArrowheads="1"/>
          </p:cNvSpPr>
          <p:nvPr>
            <p:ph type="body" idx="1"/>
          </p:nvPr>
        </p:nvSpPr>
        <p:spPr>
          <a:xfrm>
            <a:off x="2438400" y="2214563"/>
            <a:ext cx="5517976" cy="3881437"/>
          </a:xfrm>
        </p:spPr>
        <p:txBody>
          <a:bodyPr/>
          <a:lstStyle/>
          <a:p>
            <a:pPr eaLnBrk="1" hangingPunct="1">
              <a:lnSpc>
                <a:spcPts val="2800"/>
              </a:lnSpc>
              <a:spcBef>
                <a:spcPts val="0"/>
              </a:spcBef>
              <a:spcAft>
                <a:spcPts val="600"/>
              </a:spcAft>
            </a:pPr>
            <a:r>
              <a:rPr lang="zh-CN" altLang="en-US" sz="2200" dirty="0">
                <a:solidFill>
                  <a:srgbClr val="002060"/>
                </a:solidFill>
                <a:latin typeface="黑体" panose="02010609060101010101" pitchFamily="49" charset="-122"/>
                <a:ea typeface="黑体" panose="02010609060101010101" pitchFamily="49" charset="-122"/>
              </a:rPr>
              <a:t>概述</a:t>
            </a:r>
            <a:endParaRPr lang="en-US" altLang="zh-CN" sz="2200" dirty="0">
              <a:solidFill>
                <a:srgbClr val="002060"/>
              </a:solidFill>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solidFill>
                  <a:srgbClr val="002060"/>
                </a:solidFill>
                <a:latin typeface="黑体" panose="02010609060101010101" pitchFamily="49" charset="-122"/>
                <a:ea typeface="黑体" panose="02010609060101010101" pitchFamily="49" charset="-122"/>
              </a:rPr>
              <a:t>算法的基本概念</a:t>
            </a:r>
            <a:endParaRPr lang="en-US" altLang="zh-CN" sz="2200" dirty="0">
              <a:solidFill>
                <a:srgbClr val="002060"/>
              </a:solidFill>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solidFill>
                  <a:srgbClr val="002060"/>
                </a:solidFill>
                <a:latin typeface="黑体" panose="02010609060101010101" pitchFamily="49" charset="-122"/>
                <a:ea typeface="黑体" panose="02010609060101010101" pitchFamily="49" charset="-122"/>
              </a:rPr>
              <a:t>算法效率分析</a:t>
            </a:r>
            <a:endParaRPr lang="en-US" altLang="zh-CN" sz="2200" dirty="0">
              <a:solidFill>
                <a:srgbClr val="002060"/>
              </a:solidFill>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solidFill>
                  <a:srgbClr val="002060"/>
                </a:solidFill>
                <a:latin typeface="黑体" panose="02010609060101010101" pitchFamily="49" charset="-122"/>
                <a:ea typeface="黑体" panose="02010609060101010101" pitchFamily="49" charset="-122"/>
              </a:rPr>
              <a:t>算法的最优、最坏和平均效率</a:t>
            </a:r>
            <a:endParaRPr lang="en-US" altLang="zh-CN" sz="2200" dirty="0">
              <a:solidFill>
                <a:srgbClr val="002060"/>
              </a:solidFill>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solidFill>
                  <a:srgbClr val="FF0000"/>
                </a:solidFill>
                <a:latin typeface="黑体" panose="02010609060101010101" pitchFamily="49" charset="-122"/>
                <a:ea typeface="黑体" panose="02010609060101010101" pitchFamily="49" charset="-122"/>
              </a:rPr>
              <a:t>算法运行时间估计</a:t>
            </a:r>
            <a:endParaRPr lang="en-US" altLang="zh-CN" sz="2200" dirty="0">
              <a:solidFill>
                <a:srgbClr val="FF0000"/>
              </a:solidFill>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latin typeface="黑体" panose="02010609060101010101" pitchFamily="49" charset="-122"/>
                <a:ea typeface="黑体" panose="02010609060101010101" pitchFamily="49" charset="-122"/>
              </a:rPr>
              <a:t>总结</a:t>
            </a:r>
            <a:endParaRPr lang="en-US" altLang="zh-CN" sz="22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3832343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mn-lt"/>
                <a:ea typeface="黑体" panose="02010609060101010101" pitchFamily="49" charset="-122"/>
              </a:rPr>
              <a:t>算法运行时间估计 </a:t>
            </a:r>
            <a:r>
              <a:rPr lang="en-US" altLang="zh-CN" dirty="0">
                <a:latin typeface="+mn-lt"/>
                <a:ea typeface="黑体" panose="02010609060101010101" pitchFamily="49" charset="-122"/>
              </a:rPr>
              <a:t>(1)</a:t>
            </a:r>
            <a:endParaRPr lang="zh-CN" altLang="en-US" dirty="0">
              <a:latin typeface="+mn-lt"/>
              <a:ea typeface="黑体" panose="02010609060101010101" pitchFamily="49" charset="-122"/>
            </a:endParaRPr>
          </a:p>
        </p:txBody>
      </p:sp>
      <p:sp>
        <p:nvSpPr>
          <p:cNvPr id="3" name="内容占位符 2"/>
          <p:cNvSpPr>
            <a:spLocks noGrp="1"/>
          </p:cNvSpPr>
          <p:nvPr>
            <p:ph idx="1"/>
          </p:nvPr>
        </p:nvSpPr>
        <p:spPr>
          <a:xfrm>
            <a:off x="971600" y="2132856"/>
            <a:ext cx="7992887" cy="3963144"/>
          </a:xfrm>
        </p:spPr>
        <p:txBody>
          <a:bodyPr/>
          <a:lstStyle/>
          <a:p>
            <a:pPr lvl="2" indent="-1085850" eaLnBrk="1" hangingPunct="1">
              <a:spcAft>
                <a:spcPts val="1200"/>
              </a:spcAft>
              <a:buNone/>
              <a:defRPr/>
            </a:pPr>
            <a:r>
              <a:rPr lang="zh-CN" altLang="en-US" sz="2200" b="1" dirty="0">
                <a:solidFill>
                  <a:srgbClr val="0000CC"/>
                </a:solidFill>
                <a:ea typeface="黑体" panose="02010609060101010101" pitchFamily="49" charset="-122"/>
              </a:rPr>
              <a:t>非递归算法的效率分析步骤：</a:t>
            </a:r>
            <a:endParaRPr lang="en-US" altLang="zh-CN" sz="2200" b="1" dirty="0">
              <a:solidFill>
                <a:srgbClr val="0000CC"/>
              </a:solidFill>
              <a:ea typeface="黑体" panose="02010609060101010101" pitchFamily="49" charset="-122"/>
            </a:endParaRPr>
          </a:p>
          <a:p>
            <a:pPr lvl="2" indent="-1085850" eaLnBrk="1" hangingPunct="1">
              <a:lnSpc>
                <a:spcPts val="2800"/>
              </a:lnSpc>
              <a:spcBef>
                <a:spcPts val="0"/>
              </a:spcBef>
              <a:spcAft>
                <a:spcPts val="600"/>
              </a:spcAft>
              <a:buNone/>
              <a:defRPr/>
            </a:pPr>
            <a:r>
              <a:rPr lang="en-US" altLang="zh-CN" sz="2000" dirty="0">
                <a:ea typeface="黑体" panose="02010609060101010101" pitchFamily="49" charset="-122"/>
              </a:rPr>
              <a:t>1</a:t>
            </a:r>
            <a:r>
              <a:rPr lang="zh-CN" altLang="en-US" sz="2000" dirty="0">
                <a:ea typeface="黑体" panose="02010609060101010101" pitchFamily="49" charset="-122"/>
              </a:rPr>
              <a:t>、确定输入规模；</a:t>
            </a:r>
          </a:p>
          <a:p>
            <a:pPr marL="444500" lvl="2" indent="-444500" eaLnBrk="1" hangingPunct="1">
              <a:lnSpc>
                <a:spcPts val="2800"/>
              </a:lnSpc>
              <a:spcBef>
                <a:spcPts val="0"/>
              </a:spcBef>
              <a:spcAft>
                <a:spcPts val="600"/>
              </a:spcAft>
              <a:buNone/>
              <a:defRPr/>
            </a:pPr>
            <a:r>
              <a:rPr lang="en-US" altLang="zh-CN" sz="2000" dirty="0">
                <a:ea typeface="黑体" panose="02010609060101010101" pitchFamily="49" charset="-122"/>
              </a:rPr>
              <a:t>2</a:t>
            </a:r>
            <a:r>
              <a:rPr lang="zh-CN" altLang="en-US" sz="2000" dirty="0">
                <a:ea typeface="黑体" panose="02010609060101010101" pitchFamily="49" charset="-122"/>
              </a:rPr>
              <a:t>、确定基本操作；</a:t>
            </a:r>
          </a:p>
          <a:p>
            <a:pPr marL="357188" lvl="2" indent="-357188" eaLnBrk="1" hangingPunct="1">
              <a:lnSpc>
                <a:spcPts val="2800"/>
              </a:lnSpc>
              <a:spcBef>
                <a:spcPts val="0"/>
              </a:spcBef>
              <a:spcAft>
                <a:spcPts val="600"/>
              </a:spcAft>
              <a:buNone/>
              <a:defRPr/>
            </a:pPr>
            <a:r>
              <a:rPr lang="en-US" altLang="zh-CN" sz="2000" dirty="0">
                <a:ea typeface="黑体" panose="02010609060101010101" pitchFamily="49" charset="-122"/>
              </a:rPr>
              <a:t>3</a:t>
            </a:r>
            <a:r>
              <a:rPr lang="zh-CN" altLang="en-US" sz="2000" dirty="0">
                <a:ea typeface="黑体" panose="02010609060101010101" pitchFamily="49" charset="-122"/>
              </a:rPr>
              <a:t>、考虑基本操作的执行次数是否仅仅与输入规模有关，则按需要进行最优、最坏和平均效率分析；</a:t>
            </a:r>
          </a:p>
          <a:p>
            <a:pPr marL="534988" lvl="2" indent="-534988" eaLnBrk="1" hangingPunct="1">
              <a:lnSpc>
                <a:spcPts val="2800"/>
              </a:lnSpc>
              <a:spcBef>
                <a:spcPts val="0"/>
              </a:spcBef>
              <a:spcAft>
                <a:spcPts val="600"/>
              </a:spcAft>
              <a:buNone/>
              <a:defRPr/>
            </a:pPr>
            <a:r>
              <a:rPr lang="en-US" altLang="zh-CN" sz="2000" dirty="0">
                <a:ea typeface="黑体" panose="02010609060101010101" pitchFamily="49" charset="-122"/>
              </a:rPr>
              <a:t>4</a:t>
            </a:r>
            <a:r>
              <a:rPr lang="zh-CN" altLang="en-US" sz="2000" dirty="0">
                <a:ea typeface="黑体" panose="02010609060101010101" pitchFamily="49" charset="-122"/>
              </a:rPr>
              <a:t>、建立基本操作执行次数与输入规模 </a:t>
            </a:r>
            <a:r>
              <a:rPr lang="en-US" altLang="zh-CN" sz="2000" i="1" dirty="0">
                <a:ea typeface="黑体" panose="02010609060101010101" pitchFamily="49" charset="-122"/>
              </a:rPr>
              <a:t>n</a:t>
            </a:r>
            <a:r>
              <a:rPr lang="en-US" altLang="zh-CN" sz="2000" dirty="0">
                <a:ea typeface="黑体" panose="02010609060101010101" pitchFamily="49" charset="-122"/>
              </a:rPr>
              <a:t> </a:t>
            </a:r>
            <a:r>
              <a:rPr lang="zh-CN" altLang="en-US" sz="2000" dirty="0">
                <a:ea typeface="黑体" panose="02010609060101010101" pitchFamily="49" charset="-122"/>
              </a:rPr>
              <a:t>的求和表达式，即增长率函数；</a:t>
            </a:r>
          </a:p>
          <a:p>
            <a:pPr lvl="2" indent="-1085850" eaLnBrk="1" hangingPunct="1">
              <a:lnSpc>
                <a:spcPts val="2800"/>
              </a:lnSpc>
              <a:spcBef>
                <a:spcPts val="0"/>
              </a:spcBef>
              <a:spcAft>
                <a:spcPts val="600"/>
              </a:spcAft>
              <a:buNone/>
              <a:defRPr/>
            </a:pPr>
            <a:r>
              <a:rPr lang="en-US" altLang="zh-CN" sz="2000" dirty="0">
                <a:ea typeface="黑体" panose="02010609060101010101" pitchFamily="49" charset="-122"/>
              </a:rPr>
              <a:t>5</a:t>
            </a:r>
            <a:r>
              <a:rPr lang="zh-CN" altLang="en-US" sz="2000" dirty="0">
                <a:ea typeface="黑体" panose="02010609060101010101" pitchFamily="49" charset="-122"/>
              </a:rPr>
              <a:t>、通过数学运算和公式化简，确定增长率。</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mn-lt"/>
                <a:ea typeface="黑体" panose="02010609060101010101" pitchFamily="49" charset="-122"/>
              </a:rPr>
              <a:t>算法运行时间估计 </a:t>
            </a:r>
            <a:r>
              <a:rPr lang="en-US" altLang="zh-CN" dirty="0">
                <a:latin typeface="+mn-lt"/>
                <a:ea typeface="黑体" panose="02010609060101010101" pitchFamily="49" charset="-122"/>
              </a:rPr>
              <a:t>(2)</a:t>
            </a:r>
            <a:endParaRPr lang="zh-CN" altLang="en-US" dirty="0">
              <a:latin typeface="+mn-lt"/>
              <a:ea typeface="黑体" panose="02010609060101010101" pitchFamily="49" charset="-122"/>
            </a:endParaRPr>
          </a:p>
        </p:txBody>
      </p:sp>
      <p:sp>
        <p:nvSpPr>
          <p:cNvPr id="3" name="内容占位符 2"/>
          <p:cNvSpPr>
            <a:spLocks noGrp="1"/>
          </p:cNvSpPr>
          <p:nvPr>
            <p:ph idx="1"/>
          </p:nvPr>
        </p:nvSpPr>
        <p:spPr>
          <a:xfrm>
            <a:off x="683568" y="2060848"/>
            <a:ext cx="8280920" cy="4037211"/>
          </a:xfrm>
        </p:spPr>
        <p:txBody>
          <a:bodyPr/>
          <a:lstStyle/>
          <a:p>
            <a:pPr lvl="2" indent="-1085850" eaLnBrk="1" hangingPunct="1">
              <a:spcBef>
                <a:spcPts val="0"/>
              </a:spcBef>
              <a:spcAft>
                <a:spcPts val="600"/>
              </a:spcAft>
              <a:buNone/>
              <a:defRPr/>
            </a:pPr>
            <a:r>
              <a:rPr lang="zh-CN" altLang="en-US" sz="2200" b="1" dirty="0">
                <a:solidFill>
                  <a:srgbClr val="0000CC"/>
                </a:solidFill>
                <a:ea typeface="黑体" panose="02010609060101010101" pitchFamily="49" charset="-122"/>
              </a:rPr>
              <a:t>递归算法的效率分析步骤：</a:t>
            </a:r>
            <a:endParaRPr lang="en-US" altLang="zh-CN" sz="2200" b="1" dirty="0">
              <a:solidFill>
                <a:srgbClr val="0000CC"/>
              </a:solidFill>
              <a:ea typeface="黑体" panose="02010609060101010101" pitchFamily="49" charset="-122"/>
            </a:endParaRPr>
          </a:p>
          <a:p>
            <a:pPr lvl="2" indent="-1085850" eaLnBrk="1" hangingPunct="1">
              <a:lnSpc>
                <a:spcPts val="2800"/>
              </a:lnSpc>
              <a:spcBef>
                <a:spcPts val="0"/>
              </a:spcBef>
              <a:spcAft>
                <a:spcPts val="600"/>
              </a:spcAft>
              <a:buNone/>
              <a:defRPr/>
            </a:pPr>
            <a:r>
              <a:rPr lang="en-US" altLang="zh-CN" sz="2000" dirty="0">
                <a:ea typeface="黑体" panose="02010609060101010101" pitchFamily="49" charset="-122"/>
              </a:rPr>
              <a:t>1</a:t>
            </a:r>
            <a:r>
              <a:rPr lang="zh-CN" altLang="en-US" sz="2000" dirty="0">
                <a:ea typeface="黑体" panose="02010609060101010101" pitchFamily="49" charset="-122"/>
              </a:rPr>
              <a:t>、确定输入规模；</a:t>
            </a:r>
            <a:endParaRPr lang="en-US" altLang="zh-CN" sz="2000" dirty="0">
              <a:ea typeface="黑体" panose="02010609060101010101" pitchFamily="49" charset="-122"/>
            </a:endParaRPr>
          </a:p>
          <a:p>
            <a:pPr lvl="2" indent="-1085850" eaLnBrk="1" hangingPunct="1">
              <a:lnSpc>
                <a:spcPts val="2800"/>
              </a:lnSpc>
              <a:spcBef>
                <a:spcPts val="0"/>
              </a:spcBef>
              <a:spcAft>
                <a:spcPts val="600"/>
              </a:spcAft>
              <a:buNone/>
              <a:defRPr/>
            </a:pPr>
            <a:r>
              <a:rPr lang="en-US" altLang="zh-CN" sz="2000" dirty="0">
                <a:ea typeface="黑体" panose="02010609060101010101" pitchFamily="49" charset="-122"/>
              </a:rPr>
              <a:t>2</a:t>
            </a:r>
            <a:r>
              <a:rPr lang="zh-CN" altLang="en-US" sz="2000" dirty="0">
                <a:ea typeface="黑体" panose="02010609060101010101" pitchFamily="49" charset="-122"/>
              </a:rPr>
              <a:t>、确定基本操作；</a:t>
            </a:r>
            <a:endParaRPr lang="en-US" altLang="zh-CN" sz="2000" dirty="0">
              <a:ea typeface="黑体" panose="02010609060101010101" pitchFamily="49" charset="-122"/>
            </a:endParaRPr>
          </a:p>
          <a:p>
            <a:pPr marL="274638" lvl="2" indent="-274638" eaLnBrk="1" hangingPunct="1">
              <a:lnSpc>
                <a:spcPts val="2800"/>
              </a:lnSpc>
              <a:spcBef>
                <a:spcPts val="0"/>
              </a:spcBef>
              <a:spcAft>
                <a:spcPts val="600"/>
              </a:spcAft>
              <a:buNone/>
              <a:defRPr/>
            </a:pPr>
            <a:r>
              <a:rPr lang="en-US" altLang="zh-CN" sz="2000" dirty="0">
                <a:ea typeface="黑体" panose="02010609060101010101" pitchFamily="49" charset="-122"/>
              </a:rPr>
              <a:t>3</a:t>
            </a:r>
            <a:r>
              <a:rPr lang="zh-CN" altLang="en-US" sz="2000" dirty="0">
                <a:ea typeface="黑体" panose="02010609060101010101" pitchFamily="49" charset="-122"/>
              </a:rPr>
              <a:t>、考虑基本操作的执行次数是否仅仅与输入规模有关。若还与其他因素有关，则按需要进行最优、最坏和平均效率分析</a:t>
            </a:r>
            <a:r>
              <a:rPr lang="en-US" altLang="zh-CN" sz="2000" dirty="0">
                <a:ea typeface="黑体" panose="02010609060101010101" pitchFamily="49" charset="-122"/>
              </a:rPr>
              <a:t>;</a:t>
            </a:r>
          </a:p>
          <a:p>
            <a:pPr marL="274638" lvl="2" indent="-274638" eaLnBrk="1" hangingPunct="1">
              <a:lnSpc>
                <a:spcPts val="2800"/>
              </a:lnSpc>
              <a:spcBef>
                <a:spcPts val="0"/>
              </a:spcBef>
              <a:spcAft>
                <a:spcPts val="600"/>
              </a:spcAft>
              <a:buNone/>
              <a:defRPr/>
            </a:pPr>
            <a:r>
              <a:rPr lang="en-US" altLang="zh-CN" sz="2000" dirty="0">
                <a:ea typeface="黑体" panose="02010609060101010101" pitchFamily="49" charset="-122"/>
              </a:rPr>
              <a:t>4</a:t>
            </a:r>
            <a:r>
              <a:rPr lang="zh-CN" altLang="en-US" sz="2000" dirty="0">
                <a:ea typeface="黑体" panose="02010609060101010101" pitchFamily="49" charset="-122"/>
              </a:rPr>
              <a:t>、建立基本操作数与规模的函数关系，即</a:t>
            </a:r>
            <a:r>
              <a:rPr lang="zh-CN" altLang="en-US" sz="2000" dirty="0">
                <a:solidFill>
                  <a:srgbClr val="FF0000"/>
                </a:solidFill>
                <a:ea typeface="黑体" panose="02010609060101010101" pitchFamily="49" charset="-122"/>
              </a:rPr>
              <a:t>递推关系</a:t>
            </a:r>
            <a:r>
              <a:rPr lang="en-US" altLang="zh-CN" sz="2000" dirty="0">
                <a:solidFill>
                  <a:srgbClr val="FF0000"/>
                </a:solidFill>
                <a:ea typeface="黑体" panose="02010609060101010101" pitchFamily="49" charset="-122"/>
              </a:rPr>
              <a:t>/</a:t>
            </a:r>
            <a:r>
              <a:rPr lang="zh-CN" altLang="en-US" sz="2000" dirty="0">
                <a:solidFill>
                  <a:srgbClr val="FF0000"/>
                </a:solidFill>
                <a:ea typeface="黑体" panose="02010609060101010101" pitchFamily="49" charset="-122"/>
              </a:rPr>
              <a:t>递推式（</a:t>
            </a:r>
            <a:r>
              <a:rPr lang="en-US" altLang="zh-CN" sz="2000" dirty="0">
                <a:solidFill>
                  <a:srgbClr val="FF0000"/>
                </a:solidFill>
                <a:ea typeface="黑体" panose="02010609060101010101" pitchFamily="49" charset="-122"/>
              </a:rPr>
              <a:t>Recurrence relation</a:t>
            </a:r>
            <a:r>
              <a:rPr lang="zh-CN" altLang="en-US" sz="2000" dirty="0">
                <a:solidFill>
                  <a:srgbClr val="FF0000"/>
                </a:solidFill>
                <a:ea typeface="黑体" panose="02010609060101010101" pitchFamily="49" charset="-122"/>
              </a:rPr>
              <a:t>）</a:t>
            </a:r>
            <a:r>
              <a:rPr lang="zh-CN" altLang="en-US" sz="2000" dirty="0">
                <a:ea typeface="黑体" panose="02010609060101010101" pitchFamily="49" charset="-122"/>
              </a:rPr>
              <a:t>和初始条件：</a:t>
            </a:r>
            <a:endParaRPr lang="en-US" altLang="zh-CN" sz="2000" dirty="0">
              <a:ea typeface="黑体" panose="02010609060101010101" pitchFamily="49" charset="-122"/>
            </a:endParaRPr>
          </a:p>
          <a:p>
            <a:pPr marL="274638" lvl="2" indent="-274638" eaLnBrk="1" hangingPunct="1">
              <a:lnSpc>
                <a:spcPts val="2800"/>
              </a:lnSpc>
              <a:spcBef>
                <a:spcPts val="0"/>
              </a:spcBef>
              <a:spcAft>
                <a:spcPts val="600"/>
              </a:spcAft>
              <a:buNone/>
              <a:defRPr/>
            </a:pPr>
            <a:endParaRPr lang="en-US" altLang="zh-CN" sz="2000" dirty="0">
              <a:ea typeface="黑体" panose="02010609060101010101" pitchFamily="49" charset="-122"/>
            </a:endParaRPr>
          </a:p>
          <a:p>
            <a:pPr marL="274638" lvl="2" indent="-274638" eaLnBrk="1" hangingPunct="1">
              <a:lnSpc>
                <a:spcPts val="2500"/>
              </a:lnSpc>
              <a:spcBef>
                <a:spcPts val="0"/>
              </a:spcBef>
              <a:spcAft>
                <a:spcPts val="0"/>
              </a:spcAft>
              <a:buNone/>
              <a:defRPr/>
            </a:pPr>
            <a:endParaRPr lang="en-US" altLang="zh-CN" sz="600" dirty="0">
              <a:ea typeface="黑体" panose="02010609060101010101" pitchFamily="49" charset="-122"/>
            </a:endParaRPr>
          </a:p>
          <a:p>
            <a:pPr marL="274638" lvl="2" indent="-274638" eaLnBrk="1" hangingPunct="1">
              <a:lnSpc>
                <a:spcPts val="2800"/>
              </a:lnSpc>
              <a:spcBef>
                <a:spcPts val="0"/>
              </a:spcBef>
              <a:spcAft>
                <a:spcPts val="600"/>
              </a:spcAft>
              <a:buNone/>
              <a:defRPr/>
            </a:pPr>
            <a:r>
              <a:rPr lang="en-US" altLang="zh-CN" sz="2000" dirty="0">
                <a:ea typeface="黑体" panose="02010609060101010101" pitchFamily="49" charset="-122"/>
              </a:rPr>
              <a:t>5. </a:t>
            </a:r>
            <a:r>
              <a:rPr lang="zh-CN" altLang="en-US" sz="2000" dirty="0">
                <a:ea typeface="黑体" panose="02010609060101010101" pitchFamily="49" charset="-122"/>
              </a:rPr>
              <a:t>解递推式，确定增长率。</a:t>
            </a:r>
          </a:p>
        </p:txBody>
      </p:sp>
      <p:sp>
        <p:nvSpPr>
          <p:cNvPr id="5" name="矩形 4">
            <a:extLst>
              <a:ext uri="{FF2B5EF4-FFF2-40B4-BE49-F238E27FC236}">
                <a16:creationId xmlns:a16="http://schemas.microsoft.com/office/drawing/2014/main" id="{3865A62D-C5CD-4CBB-8870-206049E1CD2D}"/>
              </a:ext>
            </a:extLst>
          </p:cNvPr>
          <p:cNvSpPr/>
          <p:nvPr/>
        </p:nvSpPr>
        <p:spPr>
          <a:xfrm>
            <a:off x="931031" y="4869160"/>
            <a:ext cx="8097912" cy="732829"/>
          </a:xfrm>
          <a:prstGeom prst="rect">
            <a:avLst/>
          </a:prstGeom>
        </p:spPr>
        <p:txBody>
          <a:bodyPr wrap="square">
            <a:spAutoFit/>
          </a:bodyPr>
          <a:lstStyle/>
          <a:p>
            <a:pPr>
              <a:lnSpc>
                <a:spcPts val="2600"/>
              </a:lnSpc>
            </a:pPr>
            <a:r>
              <a:rPr lang="zh-CN" altLang="zh-CN" sz="1800" kern="100" dirty="0">
                <a:latin typeface="+mn-lt"/>
                <a:ea typeface="黑体" panose="02010609060101010101" pitchFamily="49" charset="-122"/>
                <a:cs typeface="Times New Roman" panose="02020603050405020304" pitchFamily="18" charset="0"/>
              </a:rPr>
              <a:t>使用递推式描述递归算法的时间复杂度，通过求解递推式得到以</a:t>
            </a:r>
            <a:r>
              <a:rPr lang="en-US" altLang="zh-CN" sz="1800" i="1" kern="100" dirty="0">
                <a:latin typeface="+mn-lt"/>
                <a:ea typeface="黑体" panose="02010609060101010101" pitchFamily="49" charset="-122"/>
              </a:rPr>
              <a:t>n</a:t>
            </a:r>
            <a:r>
              <a:rPr lang="zh-CN" altLang="zh-CN" sz="1800" kern="100" dirty="0">
                <a:latin typeface="+mn-lt"/>
                <a:ea typeface="黑体" panose="02010609060101010101" pitchFamily="49" charset="-122"/>
                <a:cs typeface="Times New Roman" panose="02020603050405020304" pitchFamily="18" charset="0"/>
              </a:rPr>
              <a:t>为自变量的闭合公式、从而估计递归算法的运行时间</a:t>
            </a:r>
            <a:endParaRPr lang="zh-CN" altLang="en-US" sz="1800" dirty="0">
              <a:latin typeface="+mn-lt"/>
              <a:ea typeface="黑体" panose="02010609060101010101" pitchFamily="49" charset="-122"/>
            </a:endParaRPr>
          </a:p>
        </p:txBody>
      </p:sp>
      <mc:AlternateContent xmlns:mc="http://schemas.openxmlformats.org/markup-compatibility/2006" xmlns:a14="http://schemas.microsoft.com/office/drawing/2010/main">
        <mc:Choice Requires="a14">
          <p:sp>
            <p:nvSpPr>
              <p:cNvPr id="8" name="矩形 7">
                <a:extLst>
                  <a:ext uri="{FF2B5EF4-FFF2-40B4-BE49-F238E27FC236}">
                    <a16:creationId xmlns:a16="http://schemas.microsoft.com/office/drawing/2014/main" id="{5E19D15D-0C89-4B4C-8E5A-C5C76117E9EE}"/>
                  </a:ext>
                </a:extLst>
              </p:cNvPr>
              <p:cNvSpPr/>
              <p:nvPr/>
            </p:nvSpPr>
            <p:spPr>
              <a:xfrm>
                <a:off x="4979987" y="5301208"/>
                <a:ext cx="4032448" cy="1502976"/>
              </a:xfrm>
              <a:prstGeom prst="rect">
                <a:avLst/>
              </a:prstGeom>
              <a:solidFill>
                <a:schemeClr val="accent4">
                  <a:lumMod val="10000"/>
                  <a:lumOff val="90000"/>
                </a:schemeClr>
              </a:solidFill>
            </p:spPr>
            <p:txBody>
              <a:bodyPr wrap="square" lIns="36000" rIns="0">
                <a:spAutoFit/>
              </a:bodyPr>
              <a:lstStyle/>
              <a:p>
                <a:pPr>
                  <a:lnSpc>
                    <a:spcPts val="2200"/>
                  </a:lnSpc>
                  <a:spcAft>
                    <a:spcPts val="0"/>
                  </a:spcAft>
                  <a:tabLst>
                    <a:tab pos="266700" algn="l"/>
                    <a:tab pos="357188" algn="l"/>
                  </a:tabLst>
                </a:pPr>
                <a:r>
                  <a:rPr lang="zh-CN" altLang="en-US" sz="1800" b="1" kern="100" dirty="0">
                    <a:solidFill>
                      <a:srgbClr val="00B050"/>
                    </a:solidFill>
                    <a:latin typeface="黑体" panose="02010609060101010101" pitchFamily="49" charset="-122"/>
                    <a:ea typeface="黑体" panose="02010609060101010101" pitchFamily="49" charset="-122"/>
                    <a:cs typeface="Times New Roman" panose="02020603050405020304" pitchFamily="18" charset="0"/>
                  </a:rPr>
                  <a:t>例如：</a:t>
                </a:r>
                <a:endParaRPr lang="en-US" altLang="zh-CN" sz="1800" b="1" i="1" kern="100" dirty="0">
                  <a:solidFill>
                    <a:srgbClr val="00B050"/>
                  </a:solidFill>
                  <a:latin typeface="黑体" panose="02010609060101010101" pitchFamily="49" charset="-122"/>
                  <a:ea typeface="黑体" panose="02010609060101010101" pitchFamily="49" charset="-122"/>
                  <a:cs typeface="Times New Roman" panose="02020603050405020304" pitchFamily="18" charset="0"/>
                </a:endParaRPr>
              </a:p>
              <a:p>
                <a:pPr indent="90488">
                  <a:lnSpc>
                    <a:spcPts val="2200"/>
                  </a:lnSpc>
                  <a:spcAft>
                    <a:spcPts val="0"/>
                  </a:spcAft>
                  <a:tabLst>
                    <a:tab pos="266700" algn="l"/>
                    <a:tab pos="357188" algn="l"/>
                  </a:tabLst>
                </a:pPr>
                <a14:m>
                  <m:oMathPara xmlns:m="http://schemas.openxmlformats.org/officeDocument/2006/math">
                    <m:oMathParaPr>
                      <m:jc m:val="left"/>
                    </m:oMathParaPr>
                    <m:oMath xmlns:m="http://schemas.openxmlformats.org/officeDocument/2006/math">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𝑀</m:t>
                      </m:r>
                      <m:d>
                        <m:dPr>
                          <m:ctrlPr>
                            <a:rPr lang="zh-CN" altLang="zh-CN" sz="1800" i="1" kern="100">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𝑛</m:t>
                          </m:r>
                        </m:e>
                      </m:d>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𝑀</m:t>
                      </m:r>
                      <m:d>
                        <m:dPr>
                          <m:ctrlPr>
                            <a:rPr lang="zh-CN" altLang="zh-CN" sz="1800" i="1" kern="100">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−1</m:t>
                          </m:r>
                        </m:e>
                      </m:d>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+1</m:t>
                      </m:r>
                    </m:oMath>
                  </m:oMathPara>
                </a14:m>
                <a:endParaRPr lang="zh-CN" altLang="zh-CN" sz="1800" kern="100" dirty="0">
                  <a:latin typeface="Calibri" panose="020F0502020204030204" pitchFamily="34" charset="0"/>
                  <a:ea typeface="宋体" panose="02010600030101010101" pitchFamily="2" charset="-122"/>
                  <a:cs typeface="Times New Roman" panose="02020603050405020304" pitchFamily="18" charset="0"/>
                </a:endParaRPr>
              </a:p>
              <a:p>
                <a:pPr indent="266700">
                  <a:lnSpc>
                    <a:spcPts val="2200"/>
                  </a:lnSpc>
                  <a:spcAft>
                    <a:spcPts val="0"/>
                  </a:spcAft>
                </a:pPr>
                <a14:m>
                  <m:oMathPara xmlns:m="http://schemas.openxmlformats.org/officeDocument/2006/math">
                    <m:oMathParaPr>
                      <m:jc m:val="centerGroup"/>
                    </m:oMathParaPr>
                    <m:oMath xmlns:m="http://schemas.openxmlformats.org/officeDocument/2006/math">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m:t>
                      </m:r>
                      <m:d>
                        <m:dPr>
                          <m:begChr m:val="["/>
                          <m:endChr m:val="]"/>
                          <m:ctrlPr>
                            <a:rPr lang="zh-CN" altLang="zh-CN" sz="1800" i="1" kern="100">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𝑀</m:t>
                          </m:r>
                          <m:d>
                            <m:dPr>
                              <m:ctrlPr>
                                <a:rPr lang="zh-CN" altLang="zh-CN" sz="1800" i="1" kern="100">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−2</m:t>
                              </m:r>
                            </m:e>
                          </m:d>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+1</m:t>
                          </m:r>
                        </m:e>
                      </m:d>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+1=</m:t>
                      </m:r>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𝑀</m:t>
                      </m:r>
                      <m:d>
                        <m:dPr>
                          <m:ctrlPr>
                            <a:rPr lang="zh-CN" altLang="zh-CN" sz="1800" i="1" kern="100">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−2</m:t>
                          </m:r>
                        </m:e>
                      </m:d>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+2</m:t>
                      </m:r>
                    </m:oMath>
                  </m:oMathPara>
                </a14:m>
                <a:endParaRPr lang="zh-CN" altLang="zh-CN" sz="1800" kern="100" dirty="0">
                  <a:latin typeface="Calibri" panose="020F0502020204030204" pitchFamily="34" charset="0"/>
                  <a:ea typeface="宋体" panose="02010600030101010101" pitchFamily="2" charset="-122"/>
                  <a:cs typeface="Times New Roman" panose="02020603050405020304" pitchFamily="18" charset="0"/>
                </a:endParaRPr>
              </a:p>
              <a:p>
                <a:pPr indent="266700">
                  <a:lnSpc>
                    <a:spcPts val="2200"/>
                  </a:lnSpc>
                  <a:spcAft>
                    <a:spcPts val="0"/>
                  </a:spcAft>
                </a:pPr>
                <a14:m>
                  <m:oMathPara xmlns:m="http://schemas.openxmlformats.org/officeDocument/2006/math">
                    <m:oMathParaPr>
                      <m:jc m:val="centerGroup"/>
                    </m:oMathParaPr>
                    <m:oMath xmlns:m="http://schemas.openxmlformats.org/officeDocument/2006/math">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m:t>
                      </m:r>
                      <m:d>
                        <m:dPr>
                          <m:begChr m:val="["/>
                          <m:endChr m:val="]"/>
                          <m:ctrlPr>
                            <a:rPr lang="zh-CN" altLang="zh-CN" sz="1800" i="1" kern="100">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𝑀</m:t>
                          </m:r>
                          <m:d>
                            <m:dPr>
                              <m:ctrlPr>
                                <a:rPr lang="zh-CN" altLang="zh-CN" sz="1800" i="1" kern="100">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−3</m:t>
                              </m:r>
                            </m:e>
                          </m:d>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+1</m:t>
                          </m:r>
                        </m:e>
                      </m:d>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+2=</m:t>
                      </m:r>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𝑀</m:t>
                      </m:r>
                      <m:d>
                        <m:dPr>
                          <m:ctrlPr>
                            <a:rPr lang="zh-CN" altLang="zh-CN" sz="1800" i="1" kern="100">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𝑛</m:t>
                          </m:r>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−3</m:t>
                          </m:r>
                        </m:e>
                      </m:d>
                      <m:r>
                        <a:rPr lang="en-US" altLang="zh-CN" sz="1800" i="1" kern="100">
                          <a:latin typeface="Cambria Math" panose="02040503050406030204" pitchFamily="18" charset="0"/>
                          <a:ea typeface="宋体" panose="02010600030101010101" pitchFamily="2" charset="-122"/>
                          <a:cs typeface="Times New Roman" panose="02020603050405020304" pitchFamily="18" charset="0"/>
                        </a:rPr>
                        <m:t>+</m:t>
                      </m:r>
                      <m:r>
                        <a:rPr lang="en-US" altLang="zh-CN" sz="1800" i="1" kern="100" smtClean="0">
                          <a:latin typeface="Cambria Math" panose="02040503050406030204" pitchFamily="18" charset="0"/>
                          <a:ea typeface="宋体" panose="02010600030101010101" pitchFamily="2" charset="-122"/>
                          <a:cs typeface="Times New Roman" panose="02020603050405020304" pitchFamily="18" charset="0"/>
                        </a:rPr>
                        <m:t>3</m:t>
                      </m:r>
                      <m:r>
                        <a:rPr lang="en-US" altLang="zh-CN" sz="1800" b="0" i="1" kern="100" smtClean="0">
                          <a:latin typeface="Cambria Math" panose="02040503050406030204" pitchFamily="18" charset="0"/>
                          <a:ea typeface="宋体" panose="02010600030101010101" pitchFamily="2" charset="-122"/>
                          <a:cs typeface="Times New Roman" panose="02020603050405020304" pitchFamily="18" charset="0"/>
                        </a:rPr>
                        <m:t>=</m:t>
                      </m:r>
                      <m:r>
                        <a:rPr lang="en-US" altLang="zh-CN" sz="1800" b="0" i="1" kern="100" smtClean="0">
                          <a:latin typeface="Cambria Math" panose="02040503050406030204" pitchFamily="18" charset="0"/>
                          <a:ea typeface="宋体" panose="02010600030101010101" pitchFamily="2" charset="-122"/>
                          <a:cs typeface="Times New Roman" panose="02020603050405020304" pitchFamily="18" charset="0"/>
                        </a:rPr>
                        <m:t>𝑛</m:t>
                      </m:r>
                    </m:oMath>
                  </m:oMathPara>
                </a14:m>
                <a:endParaRPr lang="zh-CN" altLang="zh-CN" sz="1800" i="1" kern="100" dirty="0">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8" name="矩形 7">
                <a:extLst>
                  <a:ext uri="{FF2B5EF4-FFF2-40B4-BE49-F238E27FC236}">
                    <a16:creationId xmlns:a16="http://schemas.microsoft.com/office/drawing/2014/main" id="{5E19D15D-0C89-4B4C-8E5A-C5C76117E9EE}"/>
                  </a:ext>
                </a:extLst>
              </p:cNvPr>
              <p:cNvSpPr>
                <a:spLocks noRot="1" noChangeAspect="1" noMove="1" noResize="1" noEditPoints="1" noAdjustHandles="1" noChangeArrowheads="1" noChangeShapeType="1" noTextEdit="1"/>
              </p:cNvSpPr>
              <p:nvPr/>
            </p:nvSpPr>
            <p:spPr>
              <a:xfrm>
                <a:off x="4979987" y="5301208"/>
                <a:ext cx="4032448" cy="1502976"/>
              </a:xfrm>
              <a:prstGeom prst="rect">
                <a:avLst/>
              </a:prstGeom>
              <a:blipFill>
                <a:blip r:embed="rId2"/>
                <a:stretch>
                  <a:fillRect l="-2723" t="-4472"/>
                </a:stretch>
              </a:blipFill>
            </p:spPr>
            <p:txBody>
              <a:bodyPr/>
              <a:lstStyle/>
              <a:p>
                <a:r>
                  <a:rPr lang="zh-CN" altLang="en-US">
                    <a:noFill/>
                  </a:rPr>
                  <a:t> </a:t>
                </a:r>
              </a:p>
            </p:txBody>
          </p:sp>
        </mc:Fallback>
      </mc:AlternateContent>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zh-CN" altLang="en-US" dirty="0">
                <a:latin typeface="黑体" panose="02010609060101010101" pitchFamily="49" charset="-122"/>
                <a:ea typeface="黑体" panose="02010609060101010101" pitchFamily="49" charset="-122"/>
              </a:rPr>
              <a:t>提纲</a:t>
            </a:r>
            <a:endParaRPr lang="en-US" altLang="zh-CN" dirty="0">
              <a:latin typeface="黑体" panose="02010609060101010101" pitchFamily="49" charset="-122"/>
              <a:ea typeface="黑体" panose="02010609060101010101" pitchFamily="49" charset="-122"/>
            </a:endParaRPr>
          </a:p>
        </p:txBody>
      </p:sp>
      <p:sp>
        <p:nvSpPr>
          <p:cNvPr id="15363" name="Rectangle 3"/>
          <p:cNvSpPr>
            <a:spLocks noGrp="1" noChangeArrowheads="1"/>
          </p:cNvSpPr>
          <p:nvPr>
            <p:ph type="body" idx="1"/>
          </p:nvPr>
        </p:nvSpPr>
        <p:spPr>
          <a:xfrm>
            <a:off x="2438400" y="2214563"/>
            <a:ext cx="5517976" cy="3881437"/>
          </a:xfrm>
        </p:spPr>
        <p:txBody>
          <a:bodyPr/>
          <a:lstStyle/>
          <a:p>
            <a:pPr eaLnBrk="1" hangingPunct="1">
              <a:lnSpc>
                <a:spcPts val="2800"/>
              </a:lnSpc>
              <a:spcBef>
                <a:spcPts val="0"/>
              </a:spcBef>
              <a:spcAft>
                <a:spcPts val="600"/>
              </a:spcAft>
            </a:pPr>
            <a:r>
              <a:rPr lang="zh-CN" altLang="en-US" sz="2200" dirty="0">
                <a:solidFill>
                  <a:srgbClr val="002060"/>
                </a:solidFill>
                <a:latin typeface="黑体" panose="02010609060101010101" pitchFamily="49" charset="-122"/>
                <a:ea typeface="黑体" panose="02010609060101010101" pitchFamily="49" charset="-122"/>
              </a:rPr>
              <a:t>概述</a:t>
            </a:r>
            <a:endParaRPr lang="en-US" altLang="zh-CN" sz="2200" dirty="0">
              <a:solidFill>
                <a:srgbClr val="002060"/>
              </a:solidFill>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solidFill>
                  <a:srgbClr val="002060"/>
                </a:solidFill>
                <a:latin typeface="黑体" panose="02010609060101010101" pitchFamily="49" charset="-122"/>
                <a:ea typeface="黑体" panose="02010609060101010101" pitchFamily="49" charset="-122"/>
              </a:rPr>
              <a:t>算法的基本概念</a:t>
            </a:r>
            <a:endParaRPr lang="en-US" altLang="zh-CN" sz="2200" dirty="0">
              <a:solidFill>
                <a:srgbClr val="002060"/>
              </a:solidFill>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solidFill>
                  <a:srgbClr val="002060"/>
                </a:solidFill>
                <a:latin typeface="黑体" panose="02010609060101010101" pitchFamily="49" charset="-122"/>
                <a:ea typeface="黑体" panose="02010609060101010101" pitchFamily="49" charset="-122"/>
              </a:rPr>
              <a:t>算法效率分析</a:t>
            </a:r>
            <a:endParaRPr lang="en-US" altLang="zh-CN" sz="2200" dirty="0">
              <a:solidFill>
                <a:srgbClr val="002060"/>
              </a:solidFill>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solidFill>
                  <a:srgbClr val="002060"/>
                </a:solidFill>
                <a:latin typeface="黑体" panose="02010609060101010101" pitchFamily="49" charset="-122"/>
                <a:ea typeface="黑体" panose="02010609060101010101" pitchFamily="49" charset="-122"/>
              </a:rPr>
              <a:t>算法的最优、最坏和平均效率</a:t>
            </a:r>
            <a:endParaRPr lang="en-US" altLang="zh-CN" sz="2200" dirty="0">
              <a:solidFill>
                <a:srgbClr val="002060"/>
              </a:solidFill>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solidFill>
                  <a:srgbClr val="002060"/>
                </a:solidFill>
                <a:latin typeface="黑体" panose="02010609060101010101" pitchFamily="49" charset="-122"/>
                <a:ea typeface="黑体" panose="02010609060101010101" pitchFamily="49" charset="-122"/>
              </a:rPr>
              <a:t>算法运行时间估计</a:t>
            </a:r>
            <a:endParaRPr lang="en-US" altLang="zh-CN" sz="2200" dirty="0">
              <a:solidFill>
                <a:srgbClr val="002060"/>
              </a:solidFill>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solidFill>
                  <a:srgbClr val="FF0000"/>
                </a:solidFill>
                <a:latin typeface="黑体" panose="02010609060101010101" pitchFamily="49" charset="-122"/>
                <a:ea typeface="黑体" panose="02010609060101010101" pitchFamily="49" charset="-122"/>
              </a:rPr>
              <a:t>总结</a:t>
            </a:r>
            <a:endParaRPr lang="en-US" altLang="zh-CN" sz="2200" dirty="0">
              <a:solidFill>
                <a:srgbClr val="FF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3631818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A8C7DB-AE77-468E-B5B3-4239FA502D40}"/>
              </a:ext>
            </a:extLst>
          </p:cNvPr>
          <p:cNvSpPr>
            <a:spLocks noGrp="1"/>
          </p:cNvSpPr>
          <p:nvPr>
            <p:ph type="title"/>
          </p:nvPr>
        </p:nvSpPr>
        <p:spPr/>
        <p:txBody>
          <a:bodyPr/>
          <a:lstStyle/>
          <a:p>
            <a:r>
              <a:rPr lang="zh-CN" altLang="en-US" dirty="0">
                <a:latin typeface="黑体" panose="02010609060101010101" pitchFamily="49" charset="-122"/>
                <a:ea typeface="黑体" panose="02010609060101010101" pitchFamily="49" charset="-122"/>
              </a:rPr>
              <a:t>总结</a:t>
            </a:r>
          </a:p>
        </p:txBody>
      </p:sp>
      <p:sp>
        <p:nvSpPr>
          <p:cNvPr id="3" name="内容占位符 2">
            <a:extLst>
              <a:ext uri="{FF2B5EF4-FFF2-40B4-BE49-F238E27FC236}">
                <a16:creationId xmlns:a16="http://schemas.microsoft.com/office/drawing/2014/main" id="{25435972-46D6-4F0B-B937-1C28DA2EEA02}"/>
              </a:ext>
            </a:extLst>
          </p:cNvPr>
          <p:cNvSpPr>
            <a:spLocks noGrp="1"/>
          </p:cNvSpPr>
          <p:nvPr>
            <p:ph idx="1"/>
          </p:nvPr>
        </p:nvSpPr>
        <p:spPr>
          <a:xfrm>
            <a:off x="827584" y="2132856"/>
            <a:ext cx="8208912" cy="3963144"/>
          </a:xfrm>
        </p:spPr>
        <p:txBody>
          <a:bodyPr/>
          <a:lstStyle/>
          <a:p>
            <a:pPr>
              <a:lnSpc>
                <a:spcPts val="2800"/>
              </a:lnSpc>
              <a:spcBef>
                <a:spcPts val="0"/>
              </a:spcBef>
              <a:spcAft>
                <a:spcPts val="800"/>
              </a:spcAft>
            </a:pPr>
            <a:r>
              <a:rPr lang="zh-CN" altLang="en-US" sz="2200" dirty="0">
                <a:ea typeface="黑体" panose="02010609060101010101" pitchFamily="49" charset="-122"/>
              </a:rPr>
              <a:t>算法是计算机、人工智能等学科领域的灵魂</a:t>
            </a:r>
            <a:endParaRPr lang="en-US" altLang="zh-CN" sz="2200" dirty="0">
              <a:ea typeface="黑体" panose="02010609060101010101" pitchFamily="49" charset="-122"/>
            </a:endParaRPr>
          </a:p>
          <a:p>
            <a:pPr>
              <a:lnSpc>
                <a:spcPts val="2800"/>
              </a:lnSpc>
              <a:spcBef>
                <a:spcPts val="0"/>
              </a:spcBef>
              <a:spcAft>
                <a:spcPts val="800"/>
              </a:spcAft>
            </a:pPr>
            <a:r>
              <a:rPr lang="zh-CN" altLang="en-US" sz="2200" dirty="0">
                <a:ea typeface="黑体" panose="02010609060101010101" pitchFamily="49" charset="-122"/>
              </a:rPr>
              <a:t>问题、算法的基本概念，算法与数据结构、程序的区别与联系</a:t>
            </a:r>
            <a:endParaRPr lang="en-US" altLang="zh-CN" sz="2200" dirty="0">
              <a:ea typeface="黑体" panose="02010609060101010101" pitchFamily="49" charset="-122"/>
            </a:endParaRPr>
          </a:p>
          <a:p>
            <a:pPr>
              <a:lnSpc>
                <a:spcPts val="2800"/>
              </a:lnSpc>
              <a:spcBef>
                <a:spcPts val="0"/>
              </a:spcBef>
              <a:spcAft>
                <a:spcPts val="800"/>
              </a:spcAft>
            </a:pPr>
            <a:r>
              <a:rPr lang="zh-CN" altLang="en-US" sz="2200" dirty="0">
                <a:ea typeface="黑体" panose="02010609060101010101" pitchFamily="49" charset="-122"/>
              </a:rPr>
              <a:t>算法效率分析：渐进时间，增长率，增长率</a:t>
            </a:r>
            <a:endParaRPr lang="en-US" altLang="zh-CN" sz="2200" dirty="0">
              <a:ea typeface="黑体" panose="02010609060101010101" pitchFamily="49" charset="-122"/>
            </a:endParaRPr>
          </a:p>
          <a:p>
            <a:pPr>
              <a:lnSpc>
                <a:spcPts val="2800"/>
              </a:lnSpc>
              <a:spcBef>
                <a:spcPts val="0"/>
              </a:spcBef>
              <a:spcAft>
                <a:spcPts val="800"/>
              </a:spcAft>
            </a:pPr>
            <a:r>
              <a:rPr lang="zh-CN" altLang="en-US" sz="2200" dirty="0">
                <a:ea typeface="黑体" panose="02010609060101010101" pitchFamily="49" charset="-122"/>
              </a:rPr>
              <a:t>渐进时间的符号和性质</a:t>
            </a:r>
            <a:endParaRPr lang="en-US" altLang="zh-CN" sz="2200" dirty="0">
              <a:ea typeface="黑体" panose="02010609060101010101" pitchFamily="49" charset="-122"/>
            </a:endParaRPr>
          </a:p>
          <a:p>
            <a:pPr>
              <a:lnSpc>
                <a:spcPts val="2800"/>
              </a:lnSpc>
              <a:spcBef>
                <a:spcPts val="0"/>
              </a:spcBef>
              <a:spcAft>
                <a:spcPts val="800"/>
              </a:spcAft>
            </a:pPr>
            <a:r>
              <a:rPr lang="zh-CN" altLang="en-US" sz="2200" dirty="0">
                <a:ea typeface="黑体" panose="02010609060101010101" pitchFamily="49" charset="-122"/>
              </a:rPr>
              <a:t>算法的最优、最坏和平均效率分析</a:t>
            </a:r>
            <a:endParaRPr lang="en-US" altLang="zh-CN" sz="2200" dirty="0">
              <a:ea typeface="黑体" panose="02010609060101010101" pitchFamily="49" charset="-122"/>
            </a:endParaRPr>
          </a:p>
          <a:p>
            <a:pPr>
              <a:lnSpc>
                <a:spcPts val="2800"/>
              </a:lnSpc>
              <a:spcBef>
                <a:spcPts val="0"/>
              </a:spcBef>
              <a:spcAft>
                <a:spcPts val="800"/>
              </a:spcAft>
            </a:pPr>
            <a:r>
              <a:rPr lang="zh-CN" altLang="en-US" sz="2200" dirty="0">
                <a:ea typeface="黑体" panose="02010609060101010101" pitchFamily="49" charset="-122"/>
              </a:rPr>
              <a:t>递归和非递归算法的运行时间估计</a:t>
            </a:r>
          </a:p>
        </p:txBody>
      </p:sp>
    </p:spTree>
    <p:extLst>
      <p:ext uri="{BB962C8B-B14F-4D97-AF65-F5344CB8AC3E}">
        <p14:creationId xmlns:p14="http://schemas.microsoft.com/office/powerpoint/2010/main" val="15220027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zh-CN" altLang="en-US" dirty="0">
                <a:latin typeface="黑体" panose="02010609060101010101" pitchFamily="49" charset="-122"/>
                <a:ea typeface="黑体" panose="02010609060101010101" pitchFamily="49" charset="-122"/>
              </a:rPr>
              <a:t>结语</a:t>
            </a:r>
            <a:endParaRPr lang="en-US" altLang="zh-CN" dirty="0">
              <a:latin typeface="黑体" panose="02010609060101010101" pitchFamily="49" charset="-122"/>
              <a:ea typeface="黑体" panose="02010609060101010101" pitchFamily="49" charset="-122"/>
            </a:endParaRPr>
          </a:p>
        </p:txBody>
      </p:sp>
      <p:sp>
        <p:nvSpPr>
          <p:cNvPr id="91139" name="Rectangle 3"/>
          <p:cNvSpPr>
            <a:spLocks noGrp="1" noChangeArrowheads="1"/>
          </p:cNvSpPr>
          <p:nvPr>
            <p:ph type="body" idx="1"/>
          </p:nvPr>
        </p:nvSpPr>
        <p:spPr>
          <a:xfrm>
            <a:off x="792162" y="2204864"/>
            <a:ext cx="7958138" cy="3881437"/>
          </a:xfrm>
        </p:spPr>
        <p:txBody>
          <a:bodyPr/>
          <a:lstStyle/>
          <a:p>
            <a:pPr eaLnBrk="1" hangingPunct="1">
              <a:buFont typeface="Wingdings" pitchFamily="2" charset="2"/>
              <a:buNone/>
            </a:pPr>
            <a:endParaRPr lang="en-US" altLang="zh-CN" dirty="0">
              <a:latin typeface="黑体" panose="02010609060101010101" pitchFamily="49" charset="-122"/>
              <a:ea typeface="黑体" panose="02010609060101010101" pitchFamily="49" charset="-122"/>
            </a:endParaRPr>
          </a:p>
          <a:p>
            <a:pPr eaLnBrk="1" hangingPunct="1">
              <a:buFont typeface="Wingdings" pitchFamily="2" charset="2"/>
              <a:buNone/>
            </a:pPr>
            <a:r>
              <a:rPr lang="en-US" altLang="zh-CN" dirty="0">
                <a:latin typeface="黑体" panose="02010609060101010101" pitchFamily="49" charset="-122"/>
                <a:ea typeface="黑体" panose="02010609060101010101" pitchFamily="49" charset="-122"/>
              </a:rPr>
              <a:t>                                 </a:t>
            </a:r>
          </a:p>
          <a:p>
            <a:pPr algn="ctr" eaLnBrk="1" hangingPunct="1">
              <a:buFont typeface="Wingdings" pitchFamily="2" charset="2"/>
              <a:buNone/>
            </a:pPr>
            <a:r>
              <a:rPr lang="zh-CN" altLang="en-US" sz="4400" b="1" dirty="0">
                <a:latin typeface="黑体" panose="02010609060101010101" pitchFamily="49" charset="-122"/>
                <a:ea typeface="黑体" panose="02010609060101010101" pitchFamily="49" charset="-122"/>
              </a:rPr>
              <a:t>谢谢！</a:t>
            </a:r>
            <a:r>
              <a:rPr lang="en-US" altLang="zh-CN" dirty="0">
                <a:latin typeface="黑体" panose="02010609060101010101" pitchFamily="49" charset="-122"/>
                <a:ea typeface="黑体" panose="02010609060101010101" pitchFamily="49" charset="-122"/>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0668A81-F081-404C-AF41-99E6F99D2CC8}"/>
              </a:ext>
            </a:extLst>
          </p:cNvPr>
          <p:cNvSpPr>
            <a:spLocks noGrp="1"/>
          </p:cNvSpPr>
          <p:nvPr>
            <p:ph type="title"/>
          </p:nvPr>
        </p:nvSpPr>
        <p:spPr/>
        <p:txBody>
          <a:bodyPr/>
          <a:lstStyle/>
          <a:p>
            <a:r>
              <a:rPr lang="zh-CN" altLang="en-US" dirty="0">
                <a:latin typeface="+mn-lt"/>
                <a:ea typeface="黑体" panose="02010609060101010101" pitchFamily="49" charset="-122"/>
              </a:rPr>
              <a:t>概述 </a:t>
            </a:r>
            <a:r>
              <a:rPr lang="en-US" altLang="zh-CN" dirty="0">
                <a:latin typeface="+mn-lt"/>
                <a:ea typeface="黑体" panose="02010609060101010101" pitchFamily="49" charset="-122"/>
              </a:rPr>
              <a:t>(1)</a:t>
            </a:r>
            <a:endParaRPr lang="zh-CN" altLang="en-US" dirty="0">
              <a:latin typeface="+mn-lt"/>
              <a:ea typeface="黑体" panose="02010609060101010101" pitchFamily="49" charset="-122"/>
            </a:endParaRPr>
          </a:p>
        </p:txBody>
      </p:sp>
      <p:sp>
        <p:nvSpPr>
          <p:cNvPr id="3" name="内容占位符 2">
            <a:extLst>
              <a:ext uri="{FF2B5EF4-FFF2-40B4-BE49-F238E27FC236}">
                <a16:creationId xmlns:a16="http://schemas.microsoft.com/office/drawing/2014/main" id="{9FABBC28-428C-498D-8DA4-55023FE99661}"/>
              </a:ext>
            </a:extLst>
          </p:cNvPr>
          <p:cNvSpPr>
            <a:spLocks noGrp="1"/>
          </p:cNvSpPr>
          <p:nvPr>
            <p:ph idx="1"/>
          </p:nvPr>
        </p:nvSpPr>
        <p:spPr>
          <a:xfrm>
            <a:off x="827584" y="2060848"/>
            <a:ext cx="8208912" cy="4107160"/>
          </a:xfrm>
        </p:spPr>
        <p:txBody>
          <a:bodyPr/>
          <a:lstStyle/>
          <a:p>
            <a:pPr>
              <a:lnSpc>
                <a:spcPts val="2800"/>
              </a:lnSpc>
              <a:spcBef>
                <a:spcPts val="0"/>
              </a:spcBef>
              <a:spcAft>
                <a:spcPts val="0"/>
              </a:spcAft>
            </a:pPr>
            <a:r>
              <a:rPr lang="zh-CN" altLang="en-US" sz="2000" b="1" dirty="0">
                <a:solidFill>
                  <a:srgbClr val="1507C9"/>
                </a:solidFill>
                <a:ea typeface="黑体" panose="02010609060101010101" pitchFamily="49" charset="-122"/>
                <a:cs typeface="Times New Roman" panose="02020603050405020304" pitchFamily="18" charset="0"/>
              </a:rPr>
              <a:t>人工智能的三大基石：</a:t>
            </a:r>
            <a:r>
              <a:rPr lang="zh-CN" altLang="en-US" sz="2000" dirty="0">
                <a:solidFill>
                  <a:srgbClr val="FF0000"/>
                </a:solidFill>
                <a:ea typeface="黑体" panose="02010609060101010101" pitchFamily="49" charset="-122"/>
                <a:cs typeface="Times New Roman" panose="02020603050405020304" pitchFamily="18" charset="0"/>
              </a:rPr>
              <a:t>数据，算法，算力；人工智能的本质是算法；</a:t>
            </a:r>
            <a:r>
              <a:rPr lang="zh-CN" altLang="en-US" sz="2000" dirty="0">
                <a:ea typeface="黑体" panose="02010609060101010101" pitchFamily="49" charset="-122"/>
                <a:cs typeface="Times New Roman" panose="02020603050405020304" pitchFamily="18" charset="0"/>
              </a:rPr>
              <a:t>算法的优劣决定了智能系统水平高低</a:t>
            </a:r>
            <a:endParaRPr lang="en-US" altLang="zh-CN" sz="2000" dirty="0">
              <a:ea typeface="黑体" panose="02010609060101010101" pitchFamily="49" charset="-122"/>
              <a:cs typeface="Times New Roman" panose="02020603050405020304" pitchFamily="18" charset="0"/>
            </a:endParaRPr>
          </a:p>
          <a:p>
            <a:pPr>
              <a:lnSpc>
                <a:spcPts val="2800"/>
              </a:lnSpc>
              <a:spcBef>
                <a:spcPts val="1200"/>
              </a:spcBef>
              <a:spcAft>
                <a:spcPts val="600"/>
              </a:spcAft>
            </a:pPr>
            <a:r>
              <a:rPr lang="zh-CN" altLang="en-US" sz="2000" b="1" dirty="0">
                <a:solidFill>
                  <a:srgbClr val="0000CC"/>
                </a:solidFill>
                <a:ea typeface="黑体" panose="02010609060101010101" pitchFamily="49" charset="-122"/>
              </a:rPr>
              <a:t>算法对工程教育毕业要求的支撑：</a:t>
            </a:r>
            <a:endParaRPr lang="en-US" altLang="zh-CN" sz="2000" b="1" dirty="0">
              <a:solidFill>
                <a:srgbClr val="0000CC"/>
              </a:solidFill>
              <a:ea typeface="黑体" panose="02010609060101010101" pitchFamily="49" charset="-122"/>
            </a:endParaRPr>
          </a:p>
          <a:p>
            <a:pPr marL="180975" indent="-180975">
              <a:lnSpc>
                <a:spcPts val="2800"/>
              </a:lnSpc>
              <a:spcBef>
                <a:spcPts val="0"/>
              </a:spcBef>
              <a:spcAft>
                <a:spcPts val="600"/>
              </a:spcAft>
              <a:buSzPct val="50000"/>
              <a:buNone/>
            </a:pPr>
            <a:r>
              <a:rPr lang="en-US" altLang="zh-CN" sz="2000" b="1" dirty="0">
                <a:solidFill>
                  <a:srgbClr val="00B050"/>
                </a:solidFill>
                <a:ea typeface="黑体" panose="02010609060101010101" pitchFamily="49" charset="-122"/>
                <a:cs typeface="Times New Roman" panose="02020603050405020304" pitchFamily="18" charset="0"/>
              </a:rPr>
              <a:t> - </a:t>
            </a:r>
            <a:r>
              <a:rPr lang="zh-CN" altLang="zh-CN" sz="2000" b="1" dirty="0">
                <a:solidFill>
                  <a:srgbClr val="00B050"/>
                </a:solidFill>
                <a:ea typeface="黑体" panose="02010609060101010101" pitchFamily="49" charset="-122"/>
                <a:cs typeface="Times New Roman" panose="02020603050405020304" pitchFamily="18" charset="0"/>
              </a:rPr>
              <a:t>工程知识：</a:t>
            </a:r>
            <a:r>
              <a:rPr lang="zh-CN" altLang="zh-CN" sz="2000" dirty="0">
                <a:ea typeface="黑体" panose="02010609060101010101" pitchFamily="49" charset="-122"/>
                <a:cs typeface="Times New Roman" panose="02020603050405020304" pitchFamily="18" charset="0"/>
              </a:rPr>
              <a:t>能够将数学、自然科学、工程基础和专业知识用于解决计算机领域的复杂工程问题</a:t>
            </a:r>
            <a:r>
              <a:rPr lang="zh-CN" altLang="en-US" sz="2000" dirty="0">
                <a:ea typeface="黑体" panose="02010609060101010101" pitchFamily="49" charset="-122"/>
                <a:cs typeface="Times New Roman" panose="02020603050405020304" pitchFamily="18" charset="0"/>
              </a:rPr>
              <a:t>。</a:t>
            </a:r>
            <a:endParaRPr lang="en-US" altLang="zh-CN" sz="2000" dirty="0">
              <a:ea typeface="黑体" panose="02010609060101010101" pitchFamily="49" charset="-122"/>
              <a:cs typeface="Times New Roman" panose="02020603050405020304" pitchFamily="18" charset="0"/>
            </a:endParaRPr>
          </a:p>
          <a:p>
            <a:pPr marL="180975" indent="-180975">
              <a:lnSpc>
                <a:spcPts val="2800"/>
              </a:lnSpc>
              <a:spcBef>
                <a:spcPts val="0"/>
              </a:spcBef>
              <a:spcAft>
                <a:spcPts val="600"/>
              </a:spcAft>
              <a:buSzPct val="50000"/>
              <a:buNone/>
            </a:pPr>
            <a:r>
              <a:rPr lang="en-US" altLang="zh-CN" sz="2000" b="1" dirty="0">
                <a:solidFill>
                  <a:srgbClr val="00B050"/>
                </a:solidFill>
                <a:ea typeface="黑体" panose="02010609060101010101" pitchFamily="49" charset="-122"/>
                <a:cs typeface="Times New Roman" panose="02020603050405020304" pitchFamily="18" charset="0"/>
              </a:rPr>
              <a:t> - </a:t>
            </a:r>
            <a:r>
              <a:rPr lang="zh-CN" altLang="zh-CN" sz="2000" b="1" dirty="0">
                <a:solidFill>
                  <a:srgbClr val="00B050"/>
                </a:solidFill>
                <a:ea typeface="黑体" panose="02010609060101010101" pitchFamily="49" charset="-122"/>
                <a:cs typeface="Times New Roman" panose="02020603050405020304" pitchFamily="18" charset="0"/>
              </a:rPr>
              <a:t>设计</a:t>
            </a:r>
            <a:r>
              <a:rPr lang="en-US" altLang="zh-CN" sz="2000" b="1" dirty="0">
                <a:solidFill>
                  <a:srgbClr val="00B050"/>
                </a:solidFill>
                <a:ea typeface="黑体" panose="02010609060101010101" pitchFamily="49" charset="-122"/>
                <a:cs typeface="Times New Roman" panose="02020603050405020304" pitchFamily="18" charset="0"/>
              </a:rPr>
              <a:t>/</a:t>
            </a:r>
            <a:r>
              <a:rPr lang="zh-CN" altLang="zh-CN" sz="2000" b="1" dirty="0">
                <a:solidFill>
                  <a:srgbClr val="00B050"/>
                </a:solidFill>
                <a:ea typeface="黑体" panose="02010609060101010101" pitchFamily="49" charset="-122"/>
                <a:cs typeface="Times New Roman" panose="02020603050405020304" pitchFamily="18" charset="0"/>
              </a:rPr>
              <a:t>开发解决方案：</a:t>
            </a:r>
            <a:r>
              <a:rPr lang="zh-CN" altLang="zh-CN" sz="2000" dirty="0">
                <a:ea typeface="黑体" panose="02010609060101010101" pitchFamily="49" charset="-122"/>
                <a:cs typeface="Times New Roman" panose="02020603050405020304" pitchFamily="18" charset="0"/>
              </a:rPr>
              <a:t>能够设计针对复杂工程问题的解决方案，设计满</a:t>
            </a:r>
            <a:r>
              <a:rPr lang="en-US" altLang="zh-CN" sz="2000" dirty="0">
                <a:ea typeface="黑体" panose="02010609060101010101" pitchFamily="49" charset="-122"/>
                <a:cs typeface="Times New Roman" panose="02020603050405020304" pitchFamily="18" charset="0"/>
              </a:rPr>
              <a:t> </a:t>
            </a:r>
            <a:r>
              <a:rPr lang="zh-CN" altLang="zh-CN" sz="2000" dirty="0">
                <a:ea typeface="黑体" panose="02010609060101010101" pitchFamily="49" charset="-122"/>
                <a:cs typeface="Times New Roman" panose="02020603050405020304" pitchFamily="18" charset="0"/>
              </a:rPr>
              <a:t>足特定需求的软件系统、模块</a:t>
            </a:r>
            <a:r>
              <a:rPr lang="en-US" altLang="zh-CN" sz="2000" dirty="0">
                <a:ea typeface="黑体" panose="02010609060101010101" pitchFamily="49" charset="-122"/>
                <a:cs typeface="Times New Roman" panose="02020603050405020304" pitchFamily="18" charset="0"/>
              </a:rPr>
              <a:t>/</a:t>
            </a:r>
            <a:r>
              <a:rPr lang="zh-CN" altLang="zh-CN" sz="2000" dirty="0">
                <a:ea typeface="黑体" panose="02010609060101010101" pitchFamily="49" charset="-122"/>
                <a:cs typeface="Times New Roman" panose="02020603050405020304" pitchFamily="18" charset="0"/>
              </a:rPr>
              <a:t>组件，并能够在设计环节中体现创新意识，考虑社会、健康、安全、法律、文化以及环境等因素。</a:t>
            </a:r>
            <a:endParaRPr lang="en-US" altLang="zh-CN" sz="2000" dirty="0">
              <a:ea typeface="黑体" panose="02010609060101010101" pitchFamily="49" charset="-122"/>
              <a:cs typeface="Times New Roman" panose="02020603050405020304" pitchFamily="18" charset="0"/>
            </a:endParaRPr>
          </a:p>
          <a:p>
            <a:pPr marL="180975" indent="-180975">
              <a:lnSpc>
                <a:spcPts val="2800"/>
              </a:lnSpc>
              <a:spcBef>
                <a:spcPts val="0"/>
              </a:spcBef>
              <a:spcAft>
                <a:spcPts val="600"/>
              </a:spcAft>
              <a:buSzPct val="50000"/>
              <a:buNone/>
            </a:pPr>
            <a:r>
              <a:rPr lang="en-US" altLang="zh-CN" sz="2000" b="1" dirty="0">
                <a:solidFill>
                  <a:srgbClr val="00B050"/>
                </a:solidFill>
                <a:ea typeface="黑体" panose="02010609060101010101" pitchFamily="49" charset="-122"/>
                <a:cs typeface="Times New Roman" panose="02020603050405020304" pitchFamily="18" charset="0"/>
              </a:rPr>
              <a:t>- </a:t>
            </a:r>
            <a:r>
              <a:rPr lang="zh-CN" altLang="zh-CN" sz="2000" b="1" dirty="0">
                <a:solidFill>
                  <a:srgbClr val="00B050"/>
                </a:solidFill>
                <a:ea typeface="黑体" panose="02010609060101010101" pitchFamily="49" charset="-122"/>
                <a:cs typeface="Times New Roman" panose="02020603050405020304" pitchFamily="18" charset="0"/>
              </a:rPr>
              <a:t>研究：</a:t>
            </a:r>
            <a:r>
              <a:rPr lang="zh-CN" altLang="zh-CN" sz="2000" dirty="0">
                <a:ea typeface="黑体" panose="02010609060101010101" pitchFamily="49" charset="-122"/>
                <a:cs typeface="Times New Roman" panose="02020603050405020304" pitchFamily="18" charset="0"/>
              </a:rPr>
              <a:t>能够基于计算机科学与工程的技术和方法对复杂工程问题进行分析与研究，包括设计实验、分析与解释数据、并通过信息综合得到合理有效的结论。</a:t>
            </a:r>
            <a:endParaRPr lang="en-US" altLang="zh-CN" sz="2000" dirty="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700530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9627533-9874-4CFF-A871-B79A873DCAA5}"/>
              </a:ext>
            </a:extLst>
          </p:cNvPr>
          <p:cNvSpPr>
            <a:spLocks noGrp="1"/>
          </p:cNvSpPr>
          <p:nvPr>
            <p:ph type="title"/>
          </p:nvPr>
        </p:nvSpPr>
        <p:spPr/>
        <p:txBody>
          <a:bodyPr/>
          <a:lstStyle/>
          <a:p>
            <a:r>
              <a:rPr lang="zh-CN" altLang="en-US" dirty="0">
                <a:ea typeface="黑体" panose="02010609060101010101" pitchFamily="49" charset="-122"/>
              </a:rPr>
              <a:t>概述 </a:t>
            </a:r>
            <a:r>
              <a:rPr lang="en-US" altLang="zh-CN" dirty="0">
                <a:ea typeface="黑体" panose="02010609060101010101" pitchFamily="49" charset="-122"/>
              </a:rPr>
              <a:t>(2)</a:t>
            </a:r>
            <a:endParaRPr lang="zh-CN" altLang="en-US" dirty="0"/>
          </a:p>
        </p:txBody>
      </p:sp>
      <p:sp>
        <p:nvSpPr>
          <p:cNvPr id="3" name="内容占位符 2">
            <a:extLst>
              <a:ext uri="{FF2B5EF4-FFF2-40B4-BE49-F238E27FC236}">
                <a16:creationId xmlns:a16="http://schemas.microsoft.com/office/drawing/2014/main" id="{1C210169-8F7E-49A3-A886-E84D4756958D}"/>
              </a:ext>
            </a:extLst>
          </p:cNvPr>
          <p:cNvSpPr>
            <a:spLocks noGrp="1"/>
          </p:cNvSpPr>
          <p:nvPr>
            <p:ph idx="1"/>
          </p:nvPr>
        </p:nvSpPr>
        <p:spPr>
          <a:xfrm>
            <a:off x="899592" y="2211859"/>
            <a:ext cx="8208912" cy="3881437"/>
          </a:xfrm>
        </p:spPr>
        <p:txBody>
          <a:bodyPr/>
          <a:lstStyle/>
          <a:p>
            <a:pPr marL="180975" indent="-180975" eaLnBrk="1" hangingPunct="1">
              <a:lnSpc>
                <a:spcPts val="2700"/>
              </a:lnSpc>
              <a:spcBef>
                <a:spcPts val="600"/>
              </a:spcBef>
            </a:pPr>
            <a:r>
              <a:rPr lang="zh-CN" altLang="en-US" sz="1800" dirty="0">
                <a:ea typeface="黑体" panose="02010609060101010101" pitchFamily="49" charset="-122"/>
              </a:rPr>
              <a:t> </a:t>
            </a:r>
            <a:r>
              <a:rPr lang="zh-CN" altLang="en-US" sz="2000" dirty="0">
                <a:ea typeface="黑体" panose="02010609060101010101" pitchFamily="49" charset="-122"/>
              </a:rPr>
              <a:t>学界与业界为实现同样的目标而努力</a:t>
            </a:r>
            <a:endParaRPr lang="en-US" altLang="zh-CN" sz="2000" dirty="0">
              <a:ea typeface="黑体" panose="02010609060101010101" pitchFamily="49" charset="-122"/>
            </a:endParaRPr>
          </a:p>
          <a:p>
            <a:pPr marL="180975" indent="-180975" eaLnBrk="1" hangingPunct="1">
              <a:lnSpc>
                <a:spcPts val="2700"/>
              </a:lnSpc>
              <a:spcBef>
                <a:spcPts val="600"/>
              </a:spcBef>
            </a:pPr>
            <a:r>
              <a:rPr lang="en-US" altLang="zh-CN" sz="2000" dirty="0">
                <a:ea typeface="黑体" panose="02010609060101010101" pitchFamily="49" charset="-122"/>
              </a:rPr>
              <a:t> </a:t>
            </a:r>
            <a:r>
              <a:rPr lang="zh-CN" altLang="en-US" sz="2000" dirty="0">
                <a:ea typeface="黑体" panose="02010609060101010101" pitchFamily="49" charset="-122"/>
              </a:rPr>
              <a:t>人们越来越客观地看待学界与业界研究工作的价值，学界与业界的对立逐渐消除、逐渐认可对方的价值</a:t>
            </a:r>
            <a:endParaRPr lang="en-US" altLang="zh-CN" sz="2000" dirty="0">
              <a:ea typeface="黑体" panose="02010609060101010101" pitchFamily="49" charset="-122"/>
            </a:endParaRPr>
          </a:p>
          <a:p>
            <a:pPr marL="180975" indent="-180975" eaLnBrk="1" hangingPunct="1">
              <a:lnSpc>
                <a:spcPts val="2700"/>
              </a:lnSpc>
              <a:spcBef>
                <a:spcPts val="600"/>
              </a:spcBef>
            </a:pPr>
            <a:r>
              <a:rPr lang="en-US" altLang="zh-CN" sz="2000" dirty="0">
                <a:ea typeface="黑体" panose="02010609060101010101" pitchFamily="49" charset="-122"/>
              </a:rPr>
              <a:t> </a:t>
            </a:r>
            <a:r>
              <a:rPr lang="zh-CN" altLang="en-US" sz="2000" dirty="0">
                <a:ea typeface="黑体" panose="02010609060101010101" pitchFamily="49" charset="-122"/>
              </a:rPr>
              <a:t>计算机科学的特点需要业界做科研、学界解决实际问题，算法助力克服技术瓶颈</a:t>
            </a:r>
            <a:endParaRPr lang="en-US" altLang="zh-CN" sz="2000" dirty="0">
              <a:ea typeface="黑体" panose="02010609060101010101" pitchFamily="49" charset="-122"/>
            </a:endParaRPr>
          </a:p>
          <a:p>
            <a:pPr marL="180975" indent="-180975" eaLnBrk="1" hangingPunct="1">
              <a:lnSpc>
                <a:spcPts val="2700"/>
              </a:lnSpc>
              <a:spcBef>
                <a:spcPts val="600"/>
              </a:spcBef>
            </a:pPr>
            <a:r>
              <a:rPr lang="zh-CN" altLang="en-US" sz="2000" dirty="0">
                <a:ea typeface="黑体" panose="02010609060101010101" pitchFamily="49" charset="-122"/>
              </a:rPr>
              <a:t>学界与业界的合作成为常态，算法的价值得到双方认可</a:t>
            </a:r>
          </a:p>
        </p:txBody>
      </p:sp>
      <p:grpSp>
        <p:nvGrpSpPr>
          <p:cNvPr id="39" name="组合 38">
            <a:extLst>
              <a:ext uri="{FF2B5EF4-FFF2-40B4-BE49-F238E27FC236}">
                <a16:creationId xmlns:a16="http://schemas.microsoft.com/office/drawing/2014/main" id="{037C7EFA-AB1B-4BAB-9BA7-0BC989412937}"/>
              </a:ext>
            </a:extLst>
          </p:cNvPr>
          <p:cNvGrpSpPr/>
          <p:nvPr/>
        </p:nvGrpSpPr>
        <p:grpSpPr>
          <a:xfrm>
            <a:off x="1157350" y="4628758"/>
            <a:ext cx="7735130" cy="1262048"/>
            <a:chOff x="742082" y="4228083"/>
            <a:chExt cx="7502326" cy="1262048"/>
          </a:xfrm>
        </p:grpSpPr>
        <p:sp>
          <p:nvSpPr>
            <p:cNvPr id="36" name="矩形 35">
              <a:extLst>
                <a:ext uri="{FF2B5EF4-FFF2-40B4-BE49-F238E27FC236}">
                  <a16:creationId xmlns:a16="http://schemas.microsoft.com/office/drawing/2014/main" id="{D1499026-446C-4630-B62F-E61118FC58A1}"/>
                </a:ext>
              </a:extLst>
            </p:cNvPr>
            <p:cNvSpPr/>
            <p:nvPr/>
          </p:nvSpPr>
          <p:spPr>
            <a:xfrm>
              <a:off x="755577" y="4228083"/>
              <a:ext cx="7468442" cy="384721"/>
            </a:xfrm>
            <a:prstGeom prst="rect">
              <a:avLst/>
            </a:prstGeom>
            <a:solidFill>
              <a:schemeClr val="accent4">
                <a:lumMod val="10000"/>
                <a:lumOff val="90000"/>
              </a:schemeClr>
            </a:solidFill>
          </p:spPr>
          <p:txBody>
            <a:bodyPr wrap="square">
              <a:spAutoFit/>
            </a:bodyPr>
            <a:lstStyle/>
            <a:p>
              <a:r>
                <a:rPr lang="zh-CN" altLang="en-US" sz="1900" dirty="0">
                  <a:solidFill>
                    <a:srgbClr val="002060"/>
                  </a:solidFill>
                  <a:latin typeface="+mn-lt"/>
                  <a:ea typeface="黑体" panose="02010609060101010101" pitchFamily="49" charset="-122"/>
                  <a:cs typeface="Times New Roman" panose="02020603050405020304" pitchFamily="18" charset="0"/>
                </a:rPr>
                <a:t>当代计算机专业人才工程能力 </a:t>
              </a:r>
              <a:r>
                <a:rPr lang="en-US" altLang="zh-CN" sz="1900" dirty="0">
                  <a:solidFill>
                    <a:srgbClr val="002060"/>
                  </a:solidFill>
                  <a:latin typeface="+mn-lt"/>
                  <a:ea typeface="黑体" panose="02010609060101010101" pitchFamily="49" charset="-122"/>
                  <a:cs typeface="Times New Roman" panose="02020603050405020304" pitchFamily="18" charset="0"/>
                  <a:sym typeface="Wingdings" panose="05000000000000000000" pitchFamily="2" charset="2"/>
                </a:rPr>
                <a:t> </a:t>
              </a:r>
              <a:r>
                <a:rPr lang="zh-CN" altLang="en-US" sz="1900" dirty="0">
                  <a:solidFill>
                    <a:srgbClr val="002060"/>
                  </a:solidFill>
                  <a:latin typeface="+mn-lt"/>
                  <a:ea typeface="黑体" panose="02010609060101010101" pitchFamily="49" charset="-122"/>
                  <a:cs typeface="Times New Roman" panose="02020603050405020304" pitchFamily="18" charset="0"/>
                  <a:sym typeface="Wingdings" panose="05000000000000000000" pitchFamily="2" charset="2"/>
                </a:rPr>
                <a:t>算法“驾驶员”</a:t>
              </a:r>
              <a:r>
                <a:rPr lang="en-US" altLang="zh-CN" sz="1900" dirty="0">
                  <a:solidFill>
                    <a:srgbClr val="002060"/>
                  </a:solidFill>
                  <a:latin typeface="+mn-lt"/>
                  <a:ea typeface="黑体" panose="02010609060101010101" pitchFamily="49" charset="-122"/>
                  <a:cs typeface="Times New Roman" panose="02020603050405020304" pitchFamily="18" charset="0"/>
                  <a:sym typeface="Wingdings" panose="05000000000000000000" pitchFamily="2" charset="2"/>
                </a:rPr>
                <a:t>+</a:t>
              </a:r>
              <a:r>
                <a:rPr lang="zh-CN" altLang="en-US" sz="1900" dirty="0">
                  <a:solidFill>
                    <a:srgbClr val="002060"/>
                  </a:solidFill>
                  <a:latin typeface="+mn-lt"/>
                  <a:ea typeface="黑体" panose="02010609060101010101" pitchFamily="49" charset="-122"/>
                  <a:cs typeface="Times New Roman" panose="02020603050405020304" pitchFamily="18" charset="0"/>
                  <a:sym typeface="Wingdings" panose="05000000000000000000" pitchFamily="2" charset="2"/>
                </a:rPr>
                <a:t>“算法造车人”</a:t>
              </a:r>
              <a:endParaRPr lang="zh-CN" altLang="en-US" sz="1900" dirty="0">
                <a:solidFill>
                  <a:srgbClr val="002060"/>
                </a:solidFill>
                <a:latin typeface="+mn-lt"/>
                <a:ea typeface="黑体" panose="02010609060101010101" pitchFamily="49" charset="-122"/>
                <a:cs typeface="Times New Roman" panose="02020603050405020304" pitchFamily="18" charset="0"/>
              </a:endParaRPr>
            </a:p>
          </p:txBody>
        </p:sp>
        <p:sp>
          <p:nvSpPr>
            <p:cNvPr id="37" name="矩形 36">
              <a:extLst>
                <a:ext uri="{FF2B5EF4-FFF2-40B4-BE49-F238E27FC236}">
                  <a16:creationId xmlns:a16="http://schemas.microsoft.com/office/drawing/2014/main" id="{D06A4C11-19CD-474C-9E49-271433DA1DD6}"/>
                </a:ext>
              </a:extLst>
            </p:cNvPr>
            <p:cNvSpPr/>
            <p:nvPr/>
          </p:nvSpPr>
          <p:spPr>
            <a:xfrm>
              <a:off x="762472" y="4664378"/>
              <a:ext cx="7481936" cy="384721"/>
            </a:xfrm>
            <a:prstGeom prst="rect">
              <a:avLst/>
            </a:prstGeom>
            <a:solidFill>
              <a:schemeClr val="accent4">
                <a:lumMod val="10000"/>
                <a:lumOff val="90000"/>
              </a:schemeClr>
            </a:solidFill>
          </p:spPr>
          <p:txBody>
            <a:bodyPr wrap="square">
              <a:spAutoFit/>
            </a:bodyPr>
            <a:lstStyle/>
            <a:p>
              <a:r>
                <a:rPr lang="zh-CN" altLang="en-US" sz="1900" dirty="0">
                  <a:solidFill>
                    <a:srgbClr val="002060"/>
                  </a:solidFill>
                  <a:latin typeface="+mn-lt"/>
                  <a:ea typeface="黑体" panose="02010609060101010101" pitchFamily="49" charset="-122"/>
                  <a:cs typeface="Times New Roman" panose="02020603050405020304" pitchFamily="18" charset="0"/>
                </a:rPr>
                <a:t>算法设计与分析助力程序设计能力的提升、程序设计水平的提高</a:t>
              </a:r>
            </a:p>
          </p:txBody>
        </p:sp>
        <p:sp>
          <p:nvSpPr>
            <p:cNvPr id="38" name="矩形 37">
              <a:extLst>
                <a:ext uri="{FF2B5EF4-FFF2-40B4-BE49-F238E27FC236}">
                  <a16:creationId xmlns:a16="http://schemas.microsoft.com/office/drawing/2014/main" id="{24E7B8D3-DB72-455A-9976-8FDFA53B0589}"/>
                </a:ext>
              </a:extLst>
            </p:cNvPr>
            <p:cNvSpPr/>
            <p:nvPr/>
          </p:nvSpPr>
          <p:spPr>
            <a:xfrm>
              <a:off x="742082" y="5105410"/>
              <a:ext cx="7481936" cy="384721"/>
            </a:xfrm>
            <a:prstGeom prst="rect">
              <a:avLst/>
            </a:prstGeom>
            <a:solidFill>
              <a:schemeClr val="accent4">
                <a:lumMod val="10000"/>
                <a:lumOff val="90000"/>
              </a:schemeClr>
            </a:solidFill>
          </p:spPr>
          <p:txBody>
            <a:bodyPr wrap="square">
              <a:spAutoFit/>
            </a:bodyPr>
            <a:lstStyle/>
            <a:p>
              <a:r>
                <a:rPr lang="zh-CN" altLang="en-US" sz="1900" dirty="0">
                  <a:solidFill>
                    <a:srgbClr val="002060"/>
                  </a:solidFill>
                  <a:ea typeface="黑体" panose="02010609060101010101" pitchFamily="49" charset="-122"/>
                  <a:cs typeface="Times New Roman" panose="02020603050405020304" pitchFamily="18" charset="0"/>
                </a:rPr>
                <a:t>程序设计能力提升算法设计与分析水平</a:t>
              </a:r>
            </a:p>
          </p:txBody>
        </p:sp>
      </p:grpSp>
    </p:spTree>
    <p:extLst>
      <p:ext uri="{BB962C8B-B14F-4D97-AF65-F5344CB8AC3E}">
        <p14:creationId xmlns:p14="http://schemas.microsoft.com/office/powerpoint/2010/main" val="196865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zh-CN" altLang="en-US" dirty="0">
                <a:latin typeface="黑体" panose="02010609060101010101" pitchFamily="49" charset="-122"/>
                <a:ea typeface="黑体" panose="02010609060101010101" pitchFamily="49" charset="-122"/>
              </a:rPr>
              <a:t>提纲</a:t>
            </a:r>
            <a:endParaRPr lang="en-US" altLang="zh-CN" dirty="0">
              <a:latin typeface="黑体" panose="02010609060101010101" pitchFamily="49" charset="-122"/>
              <a:ea typeface="黑体" panose="02010609060101010101" pitchFamily="49" charset="-122"/>
            </a:endParaRPr>
          </a:p>
        </p:txBody>
      </p:sp>
      <p:sp>
        <p:nvSpPr>
          <p:cNvPr id="15363" name="Rectangle 3"/>
          <p:cNvSpPr>
            <a:spLocks noGrp="1" noChangeArrowheads="1"/>
          </p:cNvSpPr>
          <p:nvPr>
            <p:ph type="body" idx="1"/>
          </p:nvPr>
        </p:nvSpPr>
        <p:spPr>
          <a:xfrm>
            <a:off x="2438400" y="2214563"/>
            <a:ext cx="5517976" cy="3881437"/>
          </a:xfrm>
        </p:spPr>
        <p:txBody>
          <a:bodyPr/>
          <a:lstStyle/>
          <a:p>
            <a:pPr eaLnBrk="1" hangingPunct="1">
              <a:lnSpc>
                <a:spcPts val="2800"/>
              </a:lnSpc>
              <a:spcBef>
                <a:spcPts val="0"/>
              </a:spcBef>
              <a:spcAft>
                <a:spcPts val="600"/>
              </a:spcAft>
            </a:pPr>
            <a:r>
              <a:rPr lang="zh-CN" altLang="en-US" sz="2200" dirty="0">
                <a:solidFill>
                  <a:srgbClr val="002060"/>
                </a:solidFill>
                <a:latin typeface="黑体" panose="02010609060101010101" pitchFamily="49" charset="-122"/>
                <a:ea typeface="黑体" panose="02010609060101010101" pitchFamily="49" charset="-122"/>
              </a:rPr>
              <a:t>概述</a:t>
            </a:r>
            <a:endParaRPr lang="en-US" altLang="zh-CN" sz="2200" dirty="0">
              <a:solidFill>
                <a:srgbClr val="002060"/>
              </a:solidFill>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solidFill>
                  <a:srgbClr val="FF0000"/>
                </a:solidFill>
                <a:latin typeface="黑体" panose="02010609060101010101" pitchFamily="49" charset="-122"/>
                <a:ea typeface="黑体" panose="02010609060101010101" pitchFamily="49" charset="-122"/>
              </a:rPr>
              <a:t>算法的基本概念</a:t>
            </a:r>
            <a:endParaRPr lang="en-US" altLang="zh-CN" sz="2200" dirty="0">
              <a:solidFill>
                <a:srgbClr val="FF0000"/>
              </a:solidFill>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latin typeface="黑体" panose="02010609060101010101" pitchFamily="49" charset="-122"/>
                <a:ea typeface="黑体" panose="02010609060101010101" pitchFamily="49" charset="-122"/>
              </a:rPr>
              <a:t>算法效率分析</a:t>
            </a:r>
            <a:endParaRPr lang="en-US" altLang="zh-CN" sz="2200" dirty="0">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latin typeface="黑体" panose="02010609060101010101" pitchFamily="49" charset="-122"/>
                <a:ea typeface="黑体" panose="02010609060101010101" pitchFamily="49" charset="-122"/>
              </a:rPr>
              <a:t>算法的最优、最坏和平均效率</a:t>
            </a:r>
            <a:endParaRPr lang="en-US" altLang="zh-CN" sz="2200" dirty="0">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latin typeface="黑体" panose="02010609060101010101" pitchFamily="49" charset="-122"/>
                <a:ea typeface="黑体" panose="02010609060101010101" pitchFamily="49" charset="-122"/>
              </a:rPr>
              <a:t>算法运行时间估计</a:t>
            </a:r>
            <a:endParaRPr lang="en-US" altLang="zh-CN" sz="2200" dirty="0">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latin typeface="黑体" panose="02010609060101010101" pitchFamily="49" charset="-122"/>
                <a:ea typeface="黑体" panose="02010609060101010101" pitchFamily="49" charset="-122"/>
              </a:rPr>
              <a:t>总结</a:t>
            </a:r>
            <a:endParaRPr lang="en-US" altLang="zh-CN" sz="22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150873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021E82-742F-41C7-BCB4-DE11E11A0DDF}"/>
              </a:ext>
            </a:extLst>
          </p:cNvPr>
          <p:cNvSpPr>
            <a:spLocks noGrp="1"/>
          </p:cNvSpPr>
          <p:nvPr>
            <p:ph type="title"/>
          </p:nvPr>
        </p:nvSpPr>
        <p:spPr/>
        <p:txBody>
          <a:bodyPr/>
          <a:lstStyle/>
          <a:p>
            <a:r>
              <a:rPr lang="zh-CN" altLang="en-US" dirty="0">
                <a:latin typeface="+mn-lt"/>
                <a:ea typeface="黑体" panose="02010609060101010101" pitchFamily="49" charset="-122"/>
              </a:rPr>
              <a:t>算法的基本概念 </a:t>
            </a:r>
            <a:r>
              <a:rPr lang="en-US" altLang="zh-CN" dirty="0">
                <a:latin typeface="+mn-lt"/>
                <a:ea typeface="黑体" panose="02010609060101010101" pitchFamily="49" charset="-122"/>
              </a:rPr>
              <a:t>(1)</a:t>
            </a:r>
            <a:endParaRPr lang="zh-CN" altLang="en-US" dirty="0">
              <a:latin typeface="+mn-lt"/>
              <a:ea typeface="黑体" panose="02010609060101010101" pitchFamily="49" charset="-122"/>
            </a:endParaRPr>
          </a:p>
        </p:txBody>
      </p:sp>
      <p:sp>
        <p:nvSpPr>
          <p:cNvPr id="3" name="内容占位符 2">
            <a:extLst>
              <a:ext uri="{FF2B5EF4-FFF2-40B4-BE49-F238E27FC236}">
                <a16:creationId xmlns:a16="http://schemas.microsoft.com/office/drawing/2014/main" id="{7838585F-5E32-44CE-BBEE-FF92C6DA7668}"/>
              </a:ext>
            </a:extLst>
          </p:cNvPr>
          <p:cNvSpPr>
            <a:spLocks noGrp="1"/>
          </p:cNvSpPr>
          <p:nvPr>
            <p:ph idx="1"/>
          </p:nvPr>
        </p:nvSpPr>
        <p:spPr>
          <a:xfrm>
            <a:off x="755576" y="1950173"/>
            <a:ext cx="8352928" cy="4107160"/>
          </a:xfrm>
        </p:spPr>
        <p:txBody>
          <a:bodyPr/>
          <a:lstStyle/>
          <a:p>
            <a:pPr marL="266700" lvl="2" indent="-266700" eaLnBrk="1" hangingPunct="1">
              <a:lnSpc>
                <a:spcPts val="2800"/>
              </a:lnSpc>
              <a:spcBef>
                <a:spcPts val="0"/>
              </a:spcBef>
              <a:defRPr/>
            </a:pPr>
            <a:r>
              <a:rPr lang="zh-CN" altLang="en-US" sz="2000" b="1" dirty="0">
                <a:solidFill>
                  <a:srgbClr val="0000CC"/>
                </a:solidFill>
                <a:ea typeface="黑体" panose="02010609060101010101" pitchFamily="49" charset="-122"/>
                <a:cs typeface="Times New Roman" pitchFamily="18" charset="0"/>
              </a:rPr>
              <a:t>算法：</a:t>
            </a:r>
            <a:r>
              <a:rPr lang="zh-CN" altLang="en-US" sz="2000" dirty="0">
                <a:ea typeface="黑体" panose="02010609060101010101" pitchFamily="49" charset="-122"/>
                <a:cs typeface="Times New Roman" pitchFamily="18" charset="0"/>
              </a:rPr>
              <a:t>解决问题的一步一步的方法</a:t>
            </a:r>
            <a:endParaRPr lang="en-US" altLang="zh-CN" sz="2000" dirty="0">
              <a:ea typeface="黑体" panose="02010609060101010101" pitchFamily="49" charset="-122"/>
              <a:cs typeface="Times New Roman" pitchFamily="18" charset="0"/>
            </a:endParaRPr>
          </a:p>
          <a:p>
            <a:pPr marL="266700" lvl="2" indent="-266700" eaLnBrk="1" hangingPunct="1">
              <a:lnSpc>
                <a:spcPct val="120000"/>
              </a:lnSpc>
              <a:defRPr/>
            </a:pPr>
            <a:r>
              <a:rPr lang="zh-CN" altLang="en-US" sz="2000" b="1" dirty="0">
                <a:solidFill>
                  <a:srgbClr val="0000CC"/>
                </a:solidFill>
                <a:ea typeface="黑体" panose="02010609060101010101" pitchFamily="49" charset="-122"/>
                <a:cs typeface="Times New Roman" pitchFamily="18" charset="0"/>
              </a:rPr>
              <a:t>数据结构</a:t>
            </a:r>
            <a:r>
              <a:rPr lang="en-US" altLang="zh-CN" sz="2000" b="1" dirty="0">
                <a:solidFill>
                  <a:srgbClr val="0000CC"/>
                </a:solidFill>
                <a:ea typeface="黑体" panose="02010609060101010101" pitchFamily="49" charset="-122"/>
                <a:cs typeface="Times New Roman" pitchFamily="18" charset="0"/>
              </a:rPr>
              <a:t>+</a:t>
            </a:r>
            <a:r>
              <a:rPr lang="zh-CN" altLang="en-US" sz="2000" b="1" dirty="0">
                <a:solidFill>
                  <a:srgbClr val="0000CC"/>
                </a:solidFill>
                <a:ea typeface="黑体" panose="02010609060101010101" pitchFamily="49" charset="-122"/>
                <a:cs typeface="Times New Roman" pitchFamily="18" charset="0"/>
              </a:rPr>
              <a:t>算法</a:t>
            </a:r>
            <a:r>
              <a:rPr lang="en-US" altLang="zh-CN" sz="2000" b="1" dirty="0">
                <a:solidFill>
                  <a:srgbClr val="0000CC"/>
                </a:solidFill>
                <a:ea typeface="黑体" panose="02010609060101010101" pitchFamily="49" charset="-122"/>
                <a:cs typeface="Times New Roman" pitchFamily="18" charset="0"/>
              </a:rPr>
              <a:t>=</a:t>
            </a:r>
            <a:r>
              <a:rPr lang="zh-CN" altLang="en-US" sz="2000" b="1" dirty="0">
                <a:solidFill>
                  <a:srgbClr val="0000CC"/>
                </a:solidFill>
                <a:ea typeface="黑体" panose="02010609060101010101" pitchFamily="49" charset="-122"/>
                <a:cs typeface="Times New Roman" pitchFamily="18" charset="0"/>
              </a:rPr>
              <a:t>程序</a:t>
            </a:r>
          </a:p>
          <a:p>
            <a:pPr marL="266700" lvl="2" indent="-266700" eaLnBrk="1" hangingPunct="1">
              <a:lnSpc>
                <a:spcPts val="2700"/>
              </a:lnSpc>
              <a:buNone/>
              <a:defRPr/>
            </a:pPr>
            <a:r>
              <a:rPr lang="zh-CN" altLang="en-US" sz="2000" dirty="0">
                <a:ea typeface="黑体" panose="02010609060101010101" pitchFamily="49" charset="-122"/>
                <a:cs typeface="Times New Roman" pitchFamily="18" charset="0"/>
              </a:rPr>
              <a:t>    </a:t>
            </a:r>
            <a:r>
              <a:rPr lang="en-US" altLang="zh-CN" sz="2000" dirty="0">
                <a:ea typeface="黑体" panose="02010609060101010101" pitchFamily="49" charset="-122"/>
                <a:cs typeface="Times New Roman" pitchFamily="18" charset="0"/>
              </a:rPr>
              <a:t>- </a:t>
            </a:r>
            <a:r>
              <a:rPr lang="zh-CN" altLang="en-US" sz="2000" dirty="0">
                <a:ea typeface="黑体" panose="02010609060101010101" pitchFamily="49" charset="-122"/>
                <a:cs typeface="Times New Roman" pitchFamily="18" charset="0"/>
              </a:rPr>
              <a:t>有了好的算法和数据结构，以某种程序设计语言予以实现</a:t>
            </a:r>
            <a:endParaRPr lang="en-US" altLang="zh-CN" sz="2000" dirty="0">
              <a:ea typeface="黑体" panose="02010609060101010101" pitchFamily="49" charset="-122"/>
              <a:cs typeface="Times New Roman" pitchFamily="18" charset="0"/>
            </a:endParaRPr>
          </a:p>
          <a:p>
            <a:pPr marL="266700" lvl="2" indent="-266700" eaLnBrk="1" hangingPunct="1">
              <a:lnSpc>
                <a:spcPts val="2700"/>
              </a:lnSpc>
              <a:spcBef>
                <a:spcPts val="0"/>
              </a:spcBef>
              <a:buNone/>
              <a:defRPr/>
            </a:pPr>
            <a:r>
              <a:rPr lang="zh-CN" altLang="en-US" sz="2000" dirty="0">
                <a:ea typeface="黑体" panose="02010609060101010101" pitchFamily="49" charset="-122"/>
                <a:cs typeface="Times New Roman" pitchFamily="18" charset="0"/>
              </a:rPr>
              <a:t>    </a:t>
            </a:r>
            <a:r>
              <a:rPr lang="en-US" altLang="zh-CN" sz="2000" dirty="0">
                <a:ea typeface="黑体" panose="02010609060101010101" pitchFamily="49" charset="-122"/>
                <a:cs typeface="Times New Roman" pitchFamily="18" charset="0"/>
              </a:rPr>
              <a:t>- </a:t>
            </a:r>
            <a:r>
              <a:rPr lang="zh-CN" altLang="en-US" sz="2000" dirty="0">
                <a:ea typeface="黑体" panose="02010609060101010101" pitchFamily="49" charset="-122"/>
                <a:cs typeface="Times New Roman" pitchFamily="18" charset="0"/>
              </a:rPr>
              <a:t>算法不依赖于特定程序语言，描述求解问题的通用的一般步骤</a:t>
            </a:r>
          </a:p>
          <a:p>
            <a:pPr marL="266700" lvl="2" indent="-266700" eaLnBrk="1" hangingPunct="1">
              <a:lnSpc>
                <a:spcPct val="120000"/>
              </a:lnSpc>
              <a:defRPr/>
            </a:pPr>
            <a:r>
              <a:rPr lang="zh-CN" altLang="en-US" sz="2000" b="1" dirty="0">
                <a:solidFill>
                  <a:srgbClr val="0000CC"/>
                </a:solidFill>
                <a:ea typeface="黑体" panose="02010609060101010101" pitchFamily="49" charset="-122"/>
                <a:cs typeface="Times New Roman" pitchFamily="18" charset="0"/>
              </a:rPr>
              <a:t>算法的定义与特点</a:t>
            </a:r>
          </a:p>
          <a:p>
            <a:pPr marL="266700" indent="-266700">
              <a:lnSpc>
                <a:spcPts val="2800"/>
              </a:lnSpc>
              <a:spcBef>
                <a:spcPts val="0"/>
              </a:spcBef>
              <a:spcAft>
                <a:spcPts val="600"/>
              </a:spcAft>
              <a:buNone/>
            </a:pPr>
            <a:r>
              <a:rPr lang="zh-CN" altLang="en-US" sz="2000" dirty="0">
                <a:ea typeface="黑体" panose="02010609060101010101" pitchFamily="49" charset="-122"/>
              </a:rPr>
              <a:t>    算法是一系列解决问题的步骤；对于符合一定规范或约束的输入，能在有限时间内得到所要求的输出；用伪代码（</a:t>
            </a:r>
            <a:r>
              <a:rPr lang="en-US" altLang="zh-CN" sz="2000" dirty="0">
                <a:ea typeface="黑体" panose="02010609060101010101" pitchFamily="49" charset="-122"/>
              </a:rPr>
              <a:t>Pseudocode</a:t>
            </a:r>
            <a:r>
              <a:rPr lang="zh-CN" altLang="en-US" sz="2000" dirty="0">
                <a:ea typeface="黑体" panose="02010609060101010101" pitchFamily="49" charset="-122"/>
              </a:rPr>
              <a:t>）描述；特点：</a:t>
            </a:r>
          </a:p>
        </p:txBody>
      </p:sp>
      <p:sp>
        <p:nvSpPr>
          <p:cNvPr id="9" name="矩形 8">
            <a:extLst>
              <a:ext uri="{FF2B5EF4-FFF2-40B4-BE49-F238E27FC236}">
                <a16:creationId xmlns:a16="http://schemas.microsoft.com/office/drawing/2014/main" id="{68326068-5CCD-4EB9-9EB5-009D792636F9}"/>
              </a:ext>
            </a:extLst>
          </p:cNvPr>
          <p:cNvSpPr/>
          <p:nvPr/>
        </p:nvSpPr>
        <p:spPr>
          <a:xfrm>
            <a:off x="683568" y="4611551"/>
            <a:ext cx="7416824" cy="2105705"/>
          </a:xfrm>
          <a:prstGeom prst="rect">
            <a:avLst/>
          </a:prstGeom>
        </p:spPr>
        <p:txBody>
          <a:bodyPr wrap="square">
            <a:spAutoFit/>
          </a:bodyPr>
          <a:lstStyle/>
          <a:p>
            <a:pPr indent="266700" algn="just">
              <a:lnSpc>
                <a:spcPts val="2400"/>
              </a:lnSpc>
              <a:spcAft>
                <a:spcPts val="300"/>
              </a:spcAft>
            </a:pPr>
            <a:r>
              <a:rPr lang="zh-CN" altLang="zh-CN" sz="1800" b="1" kern="100" dirty="0">
                <a:solidFill>
                  <a:srgbClr val="00B050"/>
                </a:solidFill>
                <a:latin typeface="+mn-lt"/>
                <a:ea typeface="黑体" panose="02010609060101010101" pitchFamily="49" charset="-122"/>
                <a:cs typeface="Times New Roman" panose="02020603050405020304" pitchFamily="18" charset="0"/>
              </a:rPr>
              <a:t>（</a:t>
            </a:r>
            <a:r>
              <a:rPr lang="en-US" altLang="zh-CN" sz="1800" b="1" kern="100" dirty="0">
                <a:solidFill>
                  <a:srgbClr val="00B050"/>
                </a:solidFill>
                <a:latin typeface="+mn-lt"/>
                <a:ea typeface="黑体" panose="02010609060101010101" pitchFamily="49" charset="-122"/>
                <a:cs typeface="Times New Roman" panose="02020603050405020304" pitchFamily="18" charset="0"/>
              </a:rPr>
              <a:t>1</a:t>
            </a:r>
            <a:r>
              <a:rPr lang="zh-CN" altLang="zh-CN" sz="1800" b="1" kern="100" dirty="0">
                <a:solidFill>
                  <a:srgbClr val="00B050"/>
                </a:solidFill>
                <a:latin typeface="+mn-lt"/>
                <a:ea typeface="黑体" panose="02010609060101010101" pitchFamily="49" charset="-122"/>
                <a:cs typeface="Times New Roman" panose="02020603050405020304" pitchFamily="18" charset="0"/>
              </a:rPr>
              <a:t>）有穷性：</a:t>
            </a:r>
            <a:r>
              <a:rPr lang="zh-CN" altLang="zh-CN" sz="1800" kern="100" dirty="0">
                <a:latin typeface="+mn-lt"/>
                <a:ea typeface="黑体" panose="02010609060101010101" pitchFamily="49" charset="-122"/>
                <a:cs typeface="Times New Roman" panose="02020603050405020304" pitchFamily="18" charset="0"/>
              </a:rPr>
              <a:t>算法在有限时间内完成。</a:t>
            </a:r>
          </a:p>
          <a:p>
            <a:pPr indent="266700" algn="just">
              <a:lnSpc>
                <a:spcPts val="2400"/>
              </a:lnSpc>
              <a:spcAft>
                <a:spcPts val="300"/>
              </a:spcAft>
            </a:pPr>
            <a:r>
              <a:rPr lang="zh-CN" altLang="zh-CN" sz="1800" b="1" kern="100" dirty="0">
                <a:solidFill>
                  <a:srgbClr val="00B050"/>
                </a:solidFill>
                <a:latin typeface="+mn-lt"/>
                <a:ea typeface="黑体" panose="02010609060101010101" pitchFamily="49" charset="-122"/>
                <a:cs typeface="Times New Roman" panose="02020603050405020304" pitchFamily="18" charset="0"/>
              </a:rPr>
              <a:t>（</a:t>
            </a:r>
            <a:r>
              <a:rPr lang="en-US" altLang="zh-CN" sz="1800" b="1" kern="100" dirty="0">
                <a:solidFill>
                  <a:srgbClr val="00B050"/>
                </a:solidFill>
                <a:latin typeface="+mn-lt"/>
                <a:ea typeface="黑体" panose="02010609060101010101" pitchFamily="49" charset="-122"/>
                <a:cs typeface="Times New Roman" panose="02020603050405020304" pitchFamily="18" charset="0"/>
              </a:rPr>
              <a:t>2</a:t>
            </a:r>
            <a:r>
              <a:rPr lang="zh-CN" altLang="zh-CN" sz="1800" b="1" kern="100" dirty="0">
                <a:solidFill>
                  <a:srgbClr val="00B050"/>
                </a:solidFill>
                <a:latin typeface="+mn-lt"/>
                <a:ea typeface="黑体" panose="02010609060101010101" pitchFamily="49" charset="-122"/>
                <a:cs typeface="Times New Roman" panose="02020603050405020304" pitchFamily="18" charset="0"/>
              </a:rPr>
              <a:t>）确定性：</a:t>
            </a:r>
            <a:r>
              <a:rPr lang="zh-CN" altLang="zh-CN" sz="1800" kern="100" dirty="0">
                <a:latin typeface="+mn-lt"/>
                <a:ea typeface="黑体" panose="02010609060101010101" pitchFamily="49" charset="-122"/>
                <a:cs typeface="Times New Roman" panose="02020603050405020304" pitchFamily="18" charset="0"/>
              </a:rPr>
              <a:t>算法的每一步必须是确定的，不能有二义性的解释。</a:t>
            </a:r>
          </a:p>
          <a:p>
            <a:pPr indent="266700" algn="just">
              <a:lnSpc>
                <a:spcPts val="2400"/>
              </a:lnSpc>
              <a:spcAft>
                <a:spcPts val="300"/>
              </a:spcAft>
            </a:pPr>
            <a:r>
              <a:rPr lang="zh-CN" altLang="zh-CN" sz="1800" b="1" kern="100" dirty="0">
                <a:solidFill>
                  <a:srgbClr val="00B050"/>
                </a:solidFill>
                <a:latin typeface="+mn-lt"/>
                <a:ea typeface="黑体" panose="02010609060101010101" pitchFamily="49" charset="-122"/>
                <a:cs typeface="Times New Roman" panose="02020603050405020304" pitchFamily="18" charset="0"/>
              </a:rPr>
              <a:t>（</a:t>
            </a:r>
            <a:r>
              <a:rPr lang="en-US" altLang="zh-CN" sz="1800" b="1" kern="100" dirty="0">
                <a:solidFill>
                  <a:srgbClr val="00B050"/>
                </a:solidFill>
                <a:latin typeface="+mn-lt"/>
                <a:ea typeface="黑体" panose="02010609060101010101" pitchFamily="49" charset="-122"/>
                <a:cs typeface="Times New Roman" panose="02020603050405020304" pitchFamily="18" charset="0"/>
              </a:rPr>
              <a:t>3</a:t>
            </a:r>
            <a:r>
              <a:rPr lang="zh-CN" altLang="zh-CN" sz="1800" b="1" kern="100" dirty="0">
                <a:solidFill>
                  <a:srgbClr val="00B050"/>
                </a:solidFill>
                <a:latin typeface="+mn-lt"/>
                <a:ea typeface="黑体" panose="02010609060101010101" pitchFamily="49" charset="-122"/>
                <a:cs typeface="Times New Roman" panose="02020603050405020304" pitchFamily="18" charset="0"/>
              </a:rPr>
              <a:t>）可行性：</a:t>
            </a:r>
            <a:r>
              <a:rPr lang="zh-CN" altLang="zh-CN" sz="1800" kern="100" dirty="0">
                <a:latin typeface="+mn-lt"/>
                <a:ea typeface="黑体" panose="02010609060101010101" pitchFamily="49" charset="-122"/>
                <a:cs typeface="Times New Roman" panose="02020603050405020304" pitchFamily="18" charset="0"/>
              </a:rPr>
              <a:t>算法中的每一步必须是有意义的，且能达到预期目的。</a:t>
            </a:r>
          </a:p>
          <a:p>
            <a:pPr indent="266700" algn="just">
              <a:lnSpc>
                <a:spcPts val="2400"/>
              </a:lnSpc>
              <a:spcAft>
                <a:spcPts val="300"/>
              </a:spcAft>
            </a:pPr>
            <a:r>
              <a:rPr lang="zh-CN" altLang="zh-CN" sz="1800" b="1" kern="100" dirty="0">
                <a:solidFill>
                  <a:srgbClr val="00B050"/>
                </a:solidFill>
                <a:latin typeface="+mn-lt"/>
                <a:ea typeface="黑体" panose="02010609060101010101" pitchFamily="49" charset="-122"/>
                <a:cs typeface="Times New Roman" panose="02020603050405020304" pitchFamily="18" charset="0"/>
              </a:rPr>
              <a:t>（</a:t>
            </a:r>
            <a:r>
              <a:rPr lang="en-US" altLang="zh-CN" sz="1800" b="1" kern="100" dirty="0">
                <a:solidFill>
                  <a:srgbClr val="00B050"/>
                </a:solidFill>
                <a:latin typeface="+mn-lt"/>
                <a:ea typeface="黑体" panose="02010609060101010101" pitchFamily="49" charset="-122"/>
                <a:cs typeface="Times New Roman" panose="02020603050405020304" pitchFamily="18" charset="0"/>
              </a:rPr>
              <a:t>4</a:t>
            </a:r>
            <a:r>
              <a:rPr lang="zh-CN" altLang="zh-CN" sz="1800" b="1" kern="100" dirty="0">
                <a:solidFill>
                  <a:srgbClr val="00B050"/>
                </a:solidFill>
                <a:latin typeface="+mn-lt"/>
                <a:ea typeface="黑体" panose="02010609060101010101" pitchFamily="49" charset="-122"/>
                <a:cs typeface="Times New Roman" panose="02020603050405020304" pitchFamily="18" charset="0"/>
              </a:rPr>
              <a:t>）输入：</a:t>
            </a:r>
            <a:r>
              <a:rPr lang="zh-CN" altLang="zh-CN" sz="1800" kern="100" dirty="0">
                <a:latin typeface="+mn-lt"/>
                <a:ea typeface="黑体" panose="02010609060101010101" pitchFamily="49" charset="-122"/>
                <a:cs typeface="Times New Roman" panose="02020603050405020304" pitchFamily="18" charset="0"/>
              </a:rPr>
              <a:t>输入的值域必须仔细定义。</a:t>
            </a:r>
          </a:p>
          <a:p>
            <a:pPr indent="266700" algn="just">
              <a:lnSpc>
                <a:spcPts val="2400"/>
              </a:lnSpc>
              <a:spcAft>
                <a:spcPts val="300"/>
              </a:spcAft>
            </a:pPr>
            <a:r>
              <a:rPr lang="zh-CN" altLang="zh-CN" sz="1800" b="1" kern="100" dirty="0">
                <a:solidFill>
                  <a:srgbClr val="00B050"/>
                </a:solidFill>
                <a:latin typeface="+mn-lt"/>
                <a:ea typeface="黑体" panose="02010609060101010101" pitchFamily="49" charset="-122"/>
                <a:cs typeface="Times New Roman" panose="02020603050405020304" pitchFamily="18" charset="0"/>
              </a:rPr>
              <a:t>（</a:t>
            </a:r>
            <a:r>
              <a:rPr lang="en-US" altLang="zh-CN" sz="1800" b="1" kern="100" dirty="0">
                <a:solidFill>
                  <a:srgbClr val="00B050"/>
                </a:solidFill>
                <a:latin typeface="+mn-lt"/>
                <a:ea typeface="黑体" panose="02010609060101010101" pitchFamily="49" charset="-122"/>
                <a:cs typeface="Times New Roman" panose="02020603050405020304" pitchFamily="18" charset="0"/>
              </a:rPr>
              <a:t>5</a:t>
            </a:r>
            <a:r>
              <a:rPr lang="zh-CN" altLang="zh-CN" sz="1800" b="1" kern="100" dirty="0">
                <a:solidFill>
                  <a:srgbClr val="00B050"/>
                </a:solidFill>
                <a:latin typeface="+mn-lt"/>
                <a:ea typeface="黑体" panose="02010609060101010101" pitchFamily="49" charset="-122"/>
                <a:cs typeface="Times New Roman" panose="02020603050405020304" pitchFamily="18" charset="0"/>
              </a:rPr>
              <a:t>）输出：</a:t>
            </a:r>
            <a:r>
              <a:rPr lang="zh-CN" altLang="zh-CN" sz="1800" kern="100" dirty="0">
                <a:latin typeface="+mn-lt"/>
                <a:ea typeface="黑体" panose="02010609060101010101" pitchFamily="49" charset="-122"/>
                <a:cs typeface="Times New Roman" panose="02020603050405020304" pitchFamily="18" charset="0"/>
              </a:rPr>
              <a:t>得到问题的解。</a:t>
            </a:r>
          </a:p>
          <a:p>
            <a:pPr indent="266700" algn="just">
              <a:lnSpc>
                <a:spcPts val="2400"/>
              </a:lnSpc>
              <a:spcAft>
                <a:spcPts val="300"/>
              </a:spcAft>
            </a:pPr>
            <a:r>
              <a:rPr lang="zh-CN" altLang="zh-CN" sz="1800" b="1" kern="100" dirty="0">
                <a:solidFill>
                  <a:srgbClr val="00B050"/>
                </a:solidFill>
                <a:latin typeface="+mn-lt"/>
                <a:ea typeface="黑体" panose="02010609060101010101" pitchFamily="49" charset="-122"/>
                <a:cs typeface="Times New Roman" panose="02020603050405020304" pitchFamily="18" charset="0"/>
              </a:rPr>
              <a:t>（</a:t>
            </a:r>
            <a:r>
              <a:rPr lang="en-US" altLang="zh-CN" sz="1800" b="1" kern="100" dirty="0">
                <a:solidFill>
                  <a:srgbClr val="00B050"/>
                </a:solidFill>
                <a:latin typeface="+mn-lt"/>
                <a:ea typeface="黑体" panose="02010609060101010101" pitchFamily="49" charset="-122"/>
                <a:cs typeface="Times New Roman" panose="02020603050405020304" pitchFamily="18" charset="0"/>
              </a:rPr>
              <a:t>6</a:t>
            </a:r>
            <a:r>
              <a:rPr lang="zh-CN" altLang="zh-CN" sz="1800" b="1" kern="100" dirty="0">
                <a:solidFill>
                  <a:srgbClr val="00B050"/>
                </a:solidFill>
                <a:latin typeface="+mn-lt"/>
                <a:ea typeface="黑体" panose="02010609060101010101" pitchFamily="49" charset="-122"/>
                <a:cs typeface="Times New Roman" panose="02020603050405020304" pitchFamily="18" charset="0"/>
              </a:rPr>
              <a:t>）</a:t>
            </a:r>
            <a:r>
              <a:rPr lang="zh-CN" altLang="zh-CN" sz="1800" kern="100" dirty="0">
                <a:latin typeface="+mn-lt"/>
                <a:ea typeface="黑体" panose="02010609060101010101" pitchFamily="49" charset="-122"/>
                <a:cs typeface="Times New Roman" panose="02020603050405020304" pitchFamily="18" charset="0"/>
              </a:rPr>
              <a:t>同一问题可能存在几种不同的算法，执行效率也会有所差异。</a:t>
            </a:r>
          </a:p>
        </p:txBody>
      </p:sp>
    </p:spTree>
    <p:extLst>
      <p:ext uri="{BB962C8B-B14F-4D97-AF65-F5344CB8AC3E}">
        <p14:creationId xmlns:p14="http://schemas.microsoft.com/office/powerpoint/2010/main" val="3385926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F3C823-9AD8-4CC9-9DFF-CAE28E3EC8D6}"/>
              </a:ext>
            </a:extLst>
          </p:cNvPr>
          <p:cNvSpPr>
            <a:spLocks noGrp="1"/>
          </p:cNvSpPr>
          <p:nvPr>
            <p:ph type="title"/>
          </p:nvPr>
        </p:nvSpPr>
        <p:spPr/>
        <p:txBody>
          <a:bodyPr/>
          <a:lstStyle/>
          <a:p>
            <a:r>
              <a:rPr lang="zh-CN" altLang="en-US" dirty="0">
                <a:ea typeface="黑体" panose="02010609060101010101" pitchFamily="49" charset="-122"/>
              </a:rPr>
              <a:t>算法的基本概念 </a:t>
            </a:r>
            <a:r>
              <a:rPr lang="en-US" altLang="zh-CN" dirty="0">
                <a:ea typeface="黑体" panose="02010609060101010101" pitchFamily="49" charset="-122"/>
              </a:rPr>
              <a:t>(2)</a:t>
            </a:r>
            <a:endParaRPr lang="zh-CN" altLang="en-US" dirty="0"/>
          </a:p>
        </p:txBody>
      </p:sp>
      <p:pic>
        <p:nvPicPr>
          <p:cNvPr id="7" name="图片 6">
            <a:extLst>
              <a:ext uri="{FF2B5EF4-FFF2-40B4-BE49-F238E27FC236}">
                <a16:creationId xmlns:a16="http://schemas.microsoft.com/office/drawing/2014/main" id="{C1C90998-934C-4CFF-B7FC-EF9F601F9F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5816" y="2083537"/>
            <a:ext cx="3888432" cy="4774463"/>
          </a:xfrm>
          <a:prstGeom prst="rect">
            <a:avLst/>
          </a:prstGeom>
        </p:spPr>
      </p:pic>
      <p:sp>
        <p:nvSpPr>
          <p:cNvPr id="8" name="矩形 7">
            <a:extLst>
              <a:ext uri="{FF2B5EF4-FFF2-40B4-BE49-F238E27FC236}">
                <a16:creationId xmlns:a16="http://schemas.microsoft.com/office/drawing/2014/main" id="{FA4DB516-187D-416D-B96D-DAAEF4330FFF}"/>
              </a:ext>
            </a:extLst>
          </p:cNvPr>
          <p:cNvSpPr/>
          <p:nvPr/>
        </p:nvSpPr>
        <p:spPr>
          <a:xfrm>
            <a:off x="1475656" y="2057286"/>
            <a:ext cx="1526827" cy="783420"/>
          </a:xfrm>
          <a:prstGeom prst="rect">
            <a:avLst/>
          </a:prstGeom>
        </p:spPr>
        <p:txBody>
          <a:bodyPr wrap="square">
            <a:spAutoFit/>
          </a:bodyPr>
          <a:lstStyle/>
          <a:p>
            <a:pPr>
              <a:lnSpc>
                <a:spcPts val="2800"/>
              </a:lnSpc>
            </a:pPr>
            <a:r>
              <a:rPr lang="zh-CN" altLang="en-US" sz="2000" dirty="0">
                <a:solidFill>
                  <a:srgbClr val="0000CC"/>
                </a:solidFill>
                <a:ea typeface="黑体" panose="02010609060101010101" pitchFamily="49" charset="-122"/>
              </a:rPr>
              <a:t>算法的伪代码描述示例</a:t>
            </a:r>
            <a:endParaRPr lang="zh-CN" altLang="en-US" sz="2000" dirty="0">
              <a:solidFill>
                <a:srgbClr val="0000CC"/>
              </a:solidFill>
            </a:endParaRPr>
          </a:p>
        </p:txBody>
      </p:sp>
    </p:spTree>
    <p:extLst>
      <p:ext uri="{BB962C8B-B14F-4D97-AF65-F5344CB8AC3E}">
        <p14:creationId xmlns:p14="http://schemas.microsoft.com/office/powerpoint/2010/main" val="2175463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zh-CN" altLang="en-US" dirty="0">
                <a:latin typeface="黑体" panose="02010609060101010101" pitchFamily="49" charset="-122"/>
                <a:ea typeface="黑体" panose="02010609060101010101" pitchFamily="49" charset="-122"/>
              </a:rPr>
              <a:t>提纲</a:t>
            </a:r>
            <a:endParaRPr lang="en-US" altLang="zh-CN" dirty="0">
              <a:latin typeface="黑体" panose="02010609060101010101" pitchFamily="49" charset="-122"/>
              <a:ea typeface="黑体" panose="02010609060101010101" pitchFamily="49" charset="-122"/>
            </a:endParaRPr>
          </a:p>
        </p:txBody>
      </p:sp>
      <p:sp>
        <p:nvSpPr>
          <p:cNvPr id="15363" name="Rectangle 3"/>
          <p:cNvSpPr>
            <a:spLocks noGrp="1" noChangeArrowheads="1"/>
          </p:cNvSpPr>
          <p:nvPr>
            <p:ph type="body" idx="1"/>
          </p:nvPr>
        </p:nvSpPr>
        <p:spPr>
          <a:xfrm>
            <a:off x="2438400" y="2214563"/>
            <a:ext cx="5517976" cy="3881437"/>
          </a:xfrm>
        </p:spPr>
        <p:txBody>
          <a:bodyPr/>
          <a:lstStyle/>
          <a:p>
            <a:pPr eaLnBrk="1" hangingPunct="1">
              <a:lnSpc>
                <a:spcPts val="2800"/>
              </a:lnSpc>
              <a:spcBef>
                <a:spcPts val="0"/>
              </a:spcBef>
              <a:spcAft>
                <a:spcPts val="600"/>
              </a:spcAft>
            </a:pPr>
            <a:r>
              <a:rPr lang="zh-CN" altLang="en-US" sz="2200" dirty="0">
                <a:solidFill>
                  <a:srgbClr val="002060"/>
                </a:solidFill>
                <a:latin typeface="黑体" panose="02010609060101010101" pitchFamily="49" charset="-122"/>
                <a:ea typeface="黑体" panose="02010609060101010101" pitchFamily="49" charset="-122"/>
              </a:rPr>
              <a:t>概述</a:t>
            </a:r>
            <a:endParaRPr lang="en-US" altLang="zh-CN" sz="2200" dirty="0">
              <a:solidFill>
                <a:srgbClr val="002060"/>
              </a:solidFill>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solidFill>
                  <a:srgbClr val="002060"/>
                </a:solidFill>
                <a:latin typeface="黑体" panose="02010609060101010101" pitchFamily="49" charset="-122"/>
                <a:ea typeface="黑体" panose="02010609060101010101" pitchFamily="49" charset="-122"/>
              </a:rPr>
              <a:t>算法的基本概念</a:t>
            </a:r>
            <a:endParaRPr lang="en-US" altLang="zh-CN" sz="2200" dirty="0">
              <a:solidFill>
                <a:srgbClr val="002060"/>
              </a:solidFill>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solidFill>
                  <a:srgbClr val="FF0000"/>
                </a:solidFill>
                <a:latin typeface="黑体" panose="02010609060101010101" pitchFamily="49" charset="-122"/>
                <a:ea typeface="黑体" panose="02010609060101010101" pitchFamily="49" charset="-122"/>
              </a:rPr>
              <a:t>算法效率分析</a:t>
            </a:r>
            <a:endParaRPr lang="en-US" altLang="zh-CN" sz="2200" dirty="0">
              <a:solidFill>
                <a:srgbClr val="FF0000"/>
              </a:solidFill>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latin typeface="黑体" panose="02010609060101010101" pitchFamily="49" charset="-122"/>
                <a:ea typeface="黑体" panose="02010609060101010101" pitchFamily="49" charset="-122"/>
              </a:rPr>
              <a:t>算法的最优、最坏和平均效率</a:t>
            </a:r>
            <a:endParaRPr lang="en-US" altLang="zh-CN" sz="2200" dirty="0">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latin typeface="黑体" panose="02010609060101010101" pitchFamily="49" charset="-122"/>
                <a:ea typeface="黑体" panose="02010609060101010101" pitchFamily="49" charset="-122"/>
              </a:rPr>
              <a:t>算法运行时间估计</a:t>
            </a:r>
            <a:endParaRPr lang="en-US" altLang="zh-CN" sz="2200" dirty="0">
              <a:latin typeface="黑体" panose="02010609060101010101" pitchFamily="49" charset="-122"/>
              <a:ea typeface="黑体" panose="02010609060101010101" pitchFamily="49" charset="-122"/>
            </a:endParaRPr>
          </a:p>
          <a:p>
            <a:pPr eaLnBrk="1" hangingPunct="1">
              <a:lnSpc>
                <a:spcPts val="2800"/>
              </a:lnSpc>
              <a:spcBef>
                <a:spcPts val="0"/>
              </a:spcBef>
              <a:spcAft>
                <a:spcPts val="600"/>
              </a:spcAft>
            </a:pPr>
            <a:r>
              <a:rPr lang="zh-CN" altLang="en-US" sz="2200" dirty="0">
                <a:latin typeface="黑体" panose="02010609060101010101" pitchFamily="49" charset="-122"/>
                <a:ea typeface="黑体" panose="02010609060101010101" pitchFamily="49" charset="-122"/>
              </a:rPr>
              <a:t>总结</a:t>
            </a:r>
            <a:endParaRPr lang="en-US" altLang="zh-CN" sz="22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014350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371600" y="609600"/>
            <a:ext cx="7592888" cy="1143000"/>
          </a:xfrm>
        </p:spPr>
        <p:txBody>
          <a:bodyPr/>
          <a:lstStyle/>
          <a:p>
            <a:pPr eaLnBrk="1" hangingPunct="1"/>
            <a:r>
              <a:rPr lang="zh-CN" altLang="en-US" dirty="0">
                <a:latin typeface="+mn-lt"/>
                <a:ea typeface="黑体" panose="02010609060101010101" pitchFamily="49" charset="-122"/>
              </a:rPr>
              <a:t>算法效率分析 </a:t>
            </a:r>
            <a:r>
              <a:rPr lang="en-US" altLang="zh-CN" dirty="0">
                <a:latin typeface="+mn-lt"/>
                <a:ea typeface="黑体" panose="02010609060101010101" pitchFamily="49" charset="-122"/>
              </a:rPr>
              <a:t>(1)</a:t>
            </a:r>
          </a:p>
        </p:txBody>
      </p:sp>
      <p:sp>
        <p:nvSpPr>
          <p:cNvPr id="60419" name="Rectangle 3"/>
          <p:cNvSpPr>
            <a:spLocks noGrp="1" noChangeArrowheads="1"/>
          </p:cNvSpPr>
          <p:nvPr>
            <p:ph type="body" idx="1"/>
          </p:nvPr>
        </p:nvSpPr>
        <p:spPr>
          <a:xfrm>
            <a:off x="762000" y="1988840"/>
            <a:ext cx="8153400" cy="4411960"/>
          </a:xfrm>
        </p:spPr>
        <p:txBody>
          <a:bodyPr/>
          <a:lstStyle/>
          <a:p>
            <a:pPr eaLnBrk="1" hangingPunct="1">
              <a:lnSpc>
                <a:spcPts val="2700"/>
              </a:lnSpc>
              <a:spcBef>
                <a:spcPts val="0"/>
              </a:spcBef>
              <a:spcAft>
                <a:spcPts val="600"/>
              </a:spcAft>
            </a:pPr>
            <a:r>
              <a:rPr lang="zh-CN" altLang="en-US" sz="2200" b="1" dirty="0">
                <a:solidFill>
                  <a:srgbClr val="0000CC"/>
                </a:solidFill>
                <a:ea typeface="黑体" panose="02010609060101010101" pitchFamily="49" charset="-122"/>
              </a:rPr>
              <a:t>效率：运行时间，存储空间</a:t>
            </a:r>
            <a:endParaRPr lang="en-US" altLang="zh-CN" sz="2200" b="1" dirty="0">
              <a:solidFill>
                <a:srgbClr val="0000CC"/>
              </a:solidFill>
              <a:ea typeface="黑体" panose="02010609060101010101" pitchFamily="49" charset="-122"/>
            </a:endParaRPr>
          </a:p>
          <a:p>
            <a:pPr eaLnBrk="1" hangingPunct="1">
              <a:lnSpc>
                <a:spcPts val="2700"/>
              </a:lnSpc>
              <a:spcBef>
                <a:spcPts val="0"/>
              </a:spcBef>
              <a:spcAft>
                <a:spcPts val="600"/>
              </a:spcAft>
            </a:pPr>
            <a:r>
              <a:rPr lang="zh-CN" altLang="en-US" sz="2200" b="1" dirty="0">
                <a:solidFill>
                  <a:srgbClr val="0000CC"/>
                </a:solidFill>
                <a:ea typeface="黑体" panose="02010609060101010101" pitchFamily="49" charset="-122"/>
              </a:rPr>
              <a:t>计算时间</a:t>
            </a:r>
            <a:endParaRPr lang="en-US" altLang="zh-CN" sz="2200" b="1" dirty="0">
              <a:solidFill>
                <a:srgbClr val="0000CC"/>
              </a:solidFill>
              <a:ea typeface="黑体" panose="02010609060101010101" pitchFamily="49" charset="-122"/>
            </a:endParaRPr>
          </a:p>
          <a:p>
            <a:pPr eaLnBrk="1" hangingPunct="1">
              <a:lnSpc>
                <a:spcPts val="2700"/>
              </a:lnSpc>
              <a:spcBef>
                <a:spcPts val="0"/>
              </a:spcBef>
              <a:spcAft>
                <a:spcPts val="600"/>
              </a:spcAft>
              <a:buFont typeface="Wingdings" pitchFamily="2" charset="2"/>
              <a:buNone/>
            </a:pPr>
            <a:r>
              <a:rPr lang="en-US" altLang="zh-CN" sz="2000" dirty="0">
                <a:ea typeface="黑体" panose="02010609060101010101" pitchFamily="49" charset="-122"/>
              </a:rPr>
              <a:t>   - </a:t>
            </a:r>
            <a:r>
              <a:rPr lang="zh-CN" altLang="en-US" sz="2000" dirty="0">
                <a:ea typeface="黑体" panose="02010609060101010101" pitchFamily="49" charset="-122"/>
              </a:rPr>
              <a:t>将操作的执行次数作为计算复杂度</a:t>
            </a:r>
            <a:endParaRPr lang="en-US" altLang="zh-CN" sz="2000" dirty="0">
              <a:ea typeface="黑体" panose="02010609060101010101" pitchFamily="49" charset="-122"/>
            </a:endParaRPr>
          </a:p>
          <a:p>
            <a:pPr eaLnBrk="1" hangingPunct="1">
              <a:lnSpc>
                <a:spcPts val="2700"/>
              </a:lnSpc>
              <a:spcBef>
                <a:spcPts val="0"/>
              </a:spcBef>
              <a:spcAft>
                <a:spcPts val="600"/>
              </a:spcAft>
              <a:buNone/>
            </a:pPr>
            <a:r>
              <a:rPr lang="en-US" altLang="zh-CN" sz="2000" dirty="0">
                <a:ea typeface="黑体" panose="02010609060101010101" pitchFamily="49" charset="-122"/>
              </a:rPr>
              <a:t>   - </a:t>
            </a:r>
            <a:r>
              <a:rPr lang="zh-CN" altLang="en-US" sz="2000" dirty="0">
                <a:ea typeface="黑体" panose="02010609060101010101" pitchFamily="49" charset="-122"/>
              </a:rPr>
              <a:t>不依赖于程序运行软硬件环境和编程语言等因素且具有一般性的算法效率分析结果</a:t>
            </a:r>
            <a:endParaRPr lang="en-US" altLang="zh-CN" sz="2000" dirty="0">
              <a:ea typeface="黑体" panose="02010609060101010101" pitchFamily="49" charset="-122"/>
            </a:endParaRPr>
          </a:p>
          <a:p>
            <a:pPr eaLnBrk="1" hangingPunct="1">
              <a:lnSpc>
                <a:spcPts val="2700"/>
              </a:lnSpc>
              <a:spcBef>
                <a:spcPts val="0"/>
              </a:spcBef>
              <a:spcAft>
                <a:spcPts val="600"/>
              </a:spcAft>
              <a:buFont typeface="Wingdings" pitchFamily="2" charset="2"/>
              <a:buNone/>
            </a:pPr>
            <a:r>
              <a:rPr lang="en-US" altLang="zh-CN" sz="2000" dirty="0">
                <a:ea typeface="黑体" panose="02010609060101010101" pitchFamily="49" charset="-122"/>
              </a:rPr>
              <a:t>   - </a:t>
            </a:r>
            <a:r>
              <a:rPr lang="zh-CN" altLang="en-US" sz="2000" dirty="0">
                <a:ea typeface="黑体" panose="02010609060101010101" pitchFamily="49" charset="-122"/>
              </a:rPr>
              <a:t>并不是实际执行的分和秒之类的时间（对于相同的运行环境有意义，但在不同处理器和内存等环境下并无意义）</a:t>
            </a:r>
            <a:endParaRPr lang="en-US" altLang="zh-CN" sz="2000" dirty="0">
              <a:ea typeface="黑体" panose="02010609060101010101" pitchFamily="49" charset="-122"/>
            </a:endParaRPr>
          </a:p>
          <a:p>
            <a:pPr eaLnBrk="1" hangingPunct="1">
              <a:lnSpc>
                <a:spcPts val="2700"/>
              </a:lnSpc>
              <a:spcBef>
                <a:spcPts val="0"/>
              </a:spcBef>
              <a:spcAft>
                <a:spcPts val="600"/>
              </a:spcAft>
            </a:pPr>
            <a:r>
              <a:rPr lang="zh-CN" altLang="en-US" sz="2200" b="1" dirty="0">
                <a:solidFill>
                  <a:srgbClr val="0000CC"/>
                </a:solidFill>
                <a:ea typeface="黑体" panose="02010609060101010101" pitchFamily="49" charset="-122"/>
              </a:rPr>
              <a:t>增长率</a:t>
            </a:r>
            <a:r>
              <a:rPr lang="en-US" altLang="zh-CN" sz="2200" b="1" dirty="0">
                <a:solidFill>
                  <a:srgbClr val="0000CC"/>
                </a:solidFill>
                <a:ea typeface="黑体" panose="02010609060101010101" pitchFamily="49" charset="-122"/>
              </a:rPr>
              <a:t> </a:t>
            </a:r>
          </a:p>
          <a:p>
            <a:pPr marL="0" indent="0" eaLnBrk="1" hangingPunct="1">
              <a:lnSpc>
                <a:spcPts val="2700"/>
              </a:lnSpc>
              <a:spcBef>
                <a:spcPts val="0"/>
              </a:spcBef>
              <a:spcAft>
                <a:spcPts val="600"/>
              </a:spcAft>
              <a:buNone/>
            </a:pPr>
            <a:r>
              <a:rPr lang="en-US" altLang="zh-CN" sz="2000" b="1" dirty="0">
                <a:solidFill>
                  <a:srgbClr val="00B050"/>
                </a:solidFill>
                <a:ea typeface="黑体" panose="02010609060101010101" pitchFamily="49" charset="-122"/>
              </a:rPr>
              <a:t>   - </a:t>
            </a:r>
            <a:r>
              <a:rPr lang="zh-CN" altLang="en-US" sz="2000" b="1" dirty="0">
                <a:solidFill>
                  <a:srgbClr val="00B050"/>
                </a:solidFill>
                <a:ea typeface="黑体" panose="02010609060101010101" pitchFamily="49" charset="-122"/>
              </a:rPr>
              <a:t>基本操作：</a:t>
            </a:r>
            <a:r>
              <a:rPr lang="zh-CN" altLang="en-US" sz="2000" dirty="0">
                <a:ea typeface="黑体" panose="02010609060101010101" pitchFamily="49" charset="-122"/>
              </a:rPr>
              <a:t>算法中最重要（对算法运行时间的贡献最大）的操作</a:t>
            </a:r>
            <a:endParaRPr lang="en-US" altLang="zh-CN" sz="2000" dirty="0">
              <a:ea typeface="黑体" panose="02010609060101010101" pitchFamily="49" charset="-122"/>
            </a:endParaRPr>
          </a:p>
          <a:p>
            <a:pPr marL="0" indent="0" eaLnBrk="1" hangingPunct="1">
              <a:lnSpc>
                <a:spcPts val="2700"/>
              </a:lnSpc>
              <a:spcBef>
                <a:spcPts val="0"/>
              </a:spcBef>
              <a:spcAft>
                <a:spcPts val="600"/>
              </a:spcAft>
              <a:buNone/>
            </a:pPr>
            <a:r>
              <a:rPr lang="en-US" altLang="zh-CN" sz="2000" b="1" dirty="0">
                <a:solidFill>
                  <a:srgbClr val="00B050"/>
                </a:solidFill>
                <a:ea typeface="黑体" panose="02010609060101010101" pitchFamily="49" charset="-122"/>
              </a:rPr>
              <a:t>   - </a:t>
            </a:r>
            <a:r>
              <a:rPr lang="zh-CN" altLang="en-US" sz="2000" b="1" dirty="0">
                <a:solidFill>
                  <a:srgbClr val="00B050"/>
                </a:solidFill>
                <a:ea typeface="黑体" panose="02010609060101010101" pitchFamily="49" charset="-122"/>
              </a:rPr>
              <a:t>关注：</a:t>
            </a:r>
            <a:r>
              <a:rPr lang="zh-CN" altLang="en-US" sz="2000" dirty="0">
                <a:ea typeface="黑体" panose="02010609060101010101" pitchFamily="49" charset="-122"/>
              </a:rPr>
              <a:t>随着输入规模的增加，算法执行时间变化的趋势</a:t>
            </a:r>
            <a:endParaRPr lang="en-US" altLang="zh-CN" sz="2000" dirty="0">
              <a:ea typeface="黑体" panose="02010609060101010101" pitchFamily="49" charset="-122"/>
            </a:endParaRPr>
          </a:p>
          <a:p>
            <a:pPr marL="0" indent="0" eaLnBrk="1" hangingPunct="1">
              <a:lnSpc>
                <a:spcPts val="2700"/>
              </a:lnSpc>
              <a:spcBef>
                <a:spcPts val="0"/>
              </a:spcBef>
              <a:spcAft>
                <a:spcPts val="600"/>
              </a:spcAft>
              <a:buNone/>
            </a:pPr>
            <a:r>
              <a:rPr lang="en-US" altLang="zh-CN" sz="2000" b="1" dirty="0">
                <a:solidFill>
                  <a:srgbClr val="00B050"/>
                </a:solidFill>
                <a:ea typeface="黑体" panose="02010609060101010101" pitchFamily="49" charset="-122"/>
              </a:rPr>
              <a:t>   - </a:t>
            </a:r>
            <a:r>
              <a:rPr lang="zh-CN" altLang="en-US" sz="2000" b="1" dirty="0">
                <a:solidFill>
                  <a:srgbClr val="00B050"/>
                </a:solidFill>
                <a:ea typeface="黑体" panose="02010609060101010101" pitchFamily="49" charset="-122"/>
              </a:rPr>
              <a:t>讨论：</a:t>
            </a:r>
            <a:r>
              <a:rPr lang="zh-CN" altLang="en-US" sz="2000" dirty="0">
                <a:ea typeface="黑体" panose="02010609060101010101" pitchFamily="49" charset="-122"/>
              </a:rPr>
              <a:t>针对较大规模的输入，运行时间的增长率或增长的阶（</a:t>
            </a:r>
            <a:r>
              <a:rPr lang="en-US" altLang="zh-CN" sz="2000" dirty="0">
                <a:ea typeface="黑体" panose="02010609060101010101" pitchFamily="49" charset="-122"/>
              </a:rPr>
              <a:t>Order</a:t>
            </a:r>
            <a:r>
              <a:rPr lang="zh-CN" altLang="en-US" sz="2000" dirty="0">
                <a:ea typeface="黑体" panose="02010609060101010101" pitchFamily="49" charset="-122"/>
              </a:rPr>
              <a:t>）</a:t>
            </a:r>
            <a:endParaRPr lang="en-US" altLang="zh-CN" sz="2000" dirty="0">
              <a:ea typeface="黑体" panose="02010609060101010101" pitchFamily="49" charset="-122"/>
            </a:endParaRPr>
          </a:p>
        </p:txBody>
      </p:sp>
      <p:sp>
        <p:nvSpPr>
          <p:cNvPr id="2" name="对话气泡: 圆角矩形 1">
            <a:extLst>
              <a:ext uri="{FF2B5EF4-FFF2-40B4-BE49-F238E27FC236}">
                <a16:creationId xmlns:a16="http://schemas.microsoft.com/office/drawing/2014/main" id="{302AC589-C3CC-4F5B-AB25-5D422B1CA6CE}"/>
              </a:ext>
            </a:extLst>
          </p:cNvPr>
          <p:cNvSpPr/>
          <p:nvPr/>
        </p:nvSpPr>
        <p:spPr bwMode="auto">
          <a:xfrm>
            <a:off x="5940152" y="4509120"/>
            <a:ext cx="2808312" cy="720080"/>
          </a:xfrm>
          <a:prstGeom prst="wedgeRoundRectCallout">
            <a:avLst>
              <a:gd name="adj1" fmla="val -96011"/>
              <a:gd name="adj2" fmla="val 44643"/>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zh-CN" altLang="en-US" sz="1800" dirty="0">
                <a:solidFill>
                  <a:srgbClr val="002060"/>
                </a:solidFill>
                <a:ea typeface="黑体" panose="02010609060101010101" pitchFamily="49" charset="-122"/>
              </a:rPr>
              <a:t>基于渐进时间（增长率）</a:t>
            </a:r>
            <a:endParaRPr lang="en-US" altLang="zh-CN" sz="1800" dirty="0">
              <a:solidFill>
                <a:srgbClr val="002060"/>
              </a:solidFill>
              <a:ea typeface="黑体" panose="02010609060101010101" pitchFamily="49" charset="-122"/>
            </a:endParaRPr>
          </a:p>
          <a:p>
            <a:pPr algn="ctr"/>
            <a:r>
              <a:rPr lang="zh-CN" altLang="en-US" sz="1800" dirty="0">
                <a:solidFill>
                  <a:srgbClr val="002060"/>
                </a:solidFill>
                <a:ea typeface="黑体" panose="02010609060101010101" pitchFamily="49" charset="-122"/>
              </a:rPr>
              <a:t>对算法进行比较和分组</a:t>
            </a:r>
            <a:endParaRPr lang="en-US" altLang="zh-CN" sz="1800" dirty="0">
              <a:solidFill>
                <a:srgbClr val="002060"/>
              </a:solidFill>
              <a:ea typeface="黑体" panose="02010609060101010101" pitchFamily="49" charset="-122"/>
            </a:endParaRPr>
          </a:p>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1800" b="0" i="0" u="none" strike="noStrike" cap="none" normalizeH="0" baseline="0" dirty="0">
              <a:ln>
                <a:noFill/>
              </a:ln>
              <a:solidFill>
                <a:srgbClr val="002060"/>
              </a:solidFill>
              <a:effectLst/>
              <a:latin typeface="Times New Roman" pitchFamily="18" charset="0"/>
              <a:ea typeface="宋体" pitchFamily="2" charset="-122"/>
            </a:endParaRPr>
          </a:p>
        </p:txBody>
      </p:sp>
    </p:spTree>
  </p:cSld>
  <p:clrMapOvr>
    <a:masterClrMapping/>
  </p:clrMapOvr>
</p:sld>
</file>

<file path=ppt/theme/theme1.xml><?xml version="1.0" encoding="utf-8"?>
<a:theme xmlns:a="http://schemas.openxmlformats.org/drawingml/2006/main" name="Straight Edge">
  <a:themeElements>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fontScheme name="Straight Edge">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CN" altLang="en-US" sz="2400" b="0" i="0" u="none" strike="noStrike" cap="none" normalizeH="0" baseline="0" smtClean="0">
            <a:ln>
              <a:noFill/>
            </a:ln>
            <a:solidFill>
              <a:schemeClr val="tx1"/>
            </a:solidFill>
            <a:effectLst/>
            <a:latin typeface="Times New Roman" pitchFamily="18"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CN" altLang="en-US" sz="2400" b="0" i="0" u="none" strike="noStrike" cap="none" normalizeH="0" baseline="0" smtClean="0">
            <a:ln>
              <a:noFill/>
            </a:ln>
            <a:solidFill>
              <a:schemeClr val="tx1"/>
            </a:solidFill>
            <a:effectLst/>
            <a:latin typeface="Times New Roman" pitchFamily="18" charset="0"/>
            <a:ea typeface="宋体" pitchFamily="2" charset="-122"/>
          </a:defRPr>
        </a:defPPr>
      </a:lstStyle>
    </a:lnDef>
  </a:objectDefaults>
  <a:extraClrSchemeLst>
    <a:extraClrScheme>
      <a:clrScheme name="Straight Edg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Straight Edge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Straight Edge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Designs\Straight Edge.pot</Template>
  <TotalTime>2527</TotalTime>
  <Words>2951</Words>
  <Application>Microsoft Office PowerPoint</Application>
  <PresentationFormat>全屏显示(4:3)</PresentationFormat>
  <Paragraphs>254</Paragraphs>
  <Slides>28</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2</vt:i4>
      </vt:variant>
      <vt:variant>
        <vt:lpstr>幻灯片标题</vt:lpstr>
      </vt:variant>
      <vt:variant>
        <vt:i4>28</vt:i4>
      </vt:variant>
    </vt:vector>
  </HeadingPairs>
  <TitlesOfParts>
    <vt:vector size="38" baseType="lpstr">
      <vt:lpstr>黑体</vt:lpstr>
      <vt:lpstr>宋体</vt:lpstr>
      <vt:lpstr>Calibri</vt:lpstr>
      <vt:lpstr>Cambria Math</vt:lpstr>
      <vt:lpstr>Symbol</vt:lpstr>
      <vt:lpstr>Times New Roman</vt:lpstr>
      <vt:lpstr>Wingdings</vt:lpstr>
      <vt:lpstr>Straight Edge</vt:lpstr>
      <vt:lpstr>Chart</vt:lpstr>
      <vt:lpstr>Equation</vt:lpstr>
      <vt:lpstr>第1章 算法设计与分析基础</vt:lpstr>
      <vt:lpstr>提纲</vt:lpstr>
      <vt:lpstr>概述 (1)</vt:lpstr>
      <vt:lpstr>概述 (2)</vt:lpstr>
      <vt:lpstr>提纲</vt:lpstr>
      <vt:lpstr>算法的基本概念 (1)</vt:lpstr>
      <vt:lpstr>算法的基本概念 (2)</vt:lpstr>
      <vt:lpstr>提纲</vt:lpstr>
      <vt:lpstr>算法效率分析 (1)</vt:lpstr>
      <vt:lpstr>算法效率分析 (2)</vt:lpstr>
      <vt:lpstr>算法效率分析 (3)</vt:lpstr>
      <vt:lpstr>算法效率分析 (4)</vt:lpstr>
      <vt:lpstr>算法效率分析 (5)</vt:lpstr>
      <vt:lpstr>算法效率分析 (6)</vt:lpstr>
      <vt:lpstr>算法效率分析 (7)</vt:lpstr>
      <vt:lpstr>算法效率分析 (8)</vt:lpstr>
      <vt:lpstr>算法效率分析 (9)</vt:lpstr>
      <vt:lpstr>算法效率分析 (10)</vt:lpstr>
      <vt:lpstr>提纲</vt:lpstr>
      <vt:lpstr>算法的最优、最坏和平均效率 (1)</vt:lpstr>
      <vt:lpstr>算法的最优、最坏和平均效率 (2)</vt:lpstr>
      <vt:lpstr>算法的最优、最坏和平均效率 (3)</vt:lpstr>
      <vt:lpstr>提纲</vt:lpstr>
      <vt:lpstr>算法运行时间估计 (1)</vt:lpstr>
      <vt:lpstr>算法运行时间估计 (2)</vt:lpstr>
      <vt:lpstr>提纲</vt:lpstr>
      <vt:lpstr>总结</vt:lpstr>
      <vt:lpstr>结语</vt:lpstr>
    </vt:vector>
  </TitlesOfParts>
  <Company>Microsoft China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Kun Yue</dc:creator>
  <cp:lastModifiedBy>Kun Yue</cp:lastModifiedBy>
  <cp:revision>335</cp:revision>
  <dcterms:created xsi:type="dcterms:W3CDTF">2004-08-20T01:04:57Z</dcterms:created>
  <dcterms:modified xsi:type="dcterms:W3CDTF">2022-07-19T01:11:25Z</dcterms:modified>
</cp:coreProperties>
</file>