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2"/>
  </p:notesMasterIdLst>
  <p:sldIdLst>
    <p:sldId id="256" r:id="rId2"/>
    <p:sldId id="257" r:id="rId3"/>
    <p:sldId id="317" r:id="rId4"/>
    <p:sldId id="258" r:id="rId5"/>
    <p:sldId id="300" r:id="rId6"/>
    <p:sldId id="329" r:id="rId7"/>
    <p:sldId id="331" r:id="rId8"/>
    <p:sldId id="352" r:id="rId9"/>
    <p:sldId id="355" r:id="rId10"/>
    <p:sldId id="301" r:id="rId11"/>
    <p:sldId id="354" r:id="rId12"/>
    <p:sldId id="345" r:id="rId13"/>
    <p:sldId id="336" r:id="rId14"/>
    <p:sldId id="346" r:id="rId15"/>
    <p:sldId id="342" r:id="rId16"/>
    <p:sldId id="332" r:id="rId17"/>
    <p:sldId id="337" r:id="rId18"/>
    <p:sldId id="263" r:id="rId19"/>
    <p:sldId id="339" r:id="rId20"/>
    <p:sldId id="302" r:id="rId21"/>
    <p:sldId id="343" r:id="rId22"/>
    <p:sldId id="320" r:id="rId23"/>
    <p:sldId id="349" r:id="rId24"/>
    <p:sldId id="351" r:id="rId25"/>
    <p:sldId id="353" r:id="rId26"/>
    <p:sldId id="347" r:id="rId27"/>
    <p:sldId id="348" r:id="rId28"/>
    <p:sldId id="325" r:id="rId29"/>
    <p:sldId id="328" r:id="rId30"/>
    <p:sldId id="297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defRPr kumimoji="1" sz="28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defRPr kumimoji="1" sz="28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defRPr kumimoji="1" sz="28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defRPr kumimoji="1" sz="28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defRPr kumimoji="1" sz="28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5pPr>
    <a:lvl6pPr marL="2286000" algn="l" defTabSz="914400" rtl="0" eaLnBrk="1" latinLnBrk="0" hangingPunct="1">
      <a:defRPr kumimoji="1" sz="28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6pPr>
    <a:lvl7pPr marL="2743200" algn="l" defTabSz="914400" rtl="0" eaLnBrk="1" latinLnBrk="0" hangingPunct="1">
      <a:defRPr kumimoji="1" sz="28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7pPr>
    <a:lvl8pPr marL="3200400" algn="l" defTabSz="914400" rtl="0" eaLnBrk="1" latinLnBrk="0" hangingPunct="1">
      <a:defRPr kumimoji="1" sz="28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8pPr>
    <a:lvl9pPr marL="3657600" algn="l" defTabSz="914400" rtl="0" eaLnBrk="1" latinLnBrk="0" hangingPunct="1">
      <a:defRPr kumimoji="1" sz="28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0000CC"/>
    <a:srgbClr val="F5DC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261" autoAdjust="0"/>
    <p:restoredTop sz="86449" autoAdjust="0"/>
  </p:normalViewPr>
  <p:slideViewPr>
    <p:cSldViewPr>
      <p:cViewPr varScale="1">
        <p:scale>
          <a:sx n="67" d="100"/>
          <a:sy n="67" d="100"/>
        </p:scale>
        <p:origin x="934" y="26"/>
      </p:cViewPr>
      <p:guideLst>
        <p:guide orient="horz" pos="3748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0.xml"/><Relationship Id="rId13" Type="http://schemas.openxmlformats.org/officeDocument/2006/relationships/slide" Target="slides/slide25.xml"/><Relationship Id="rId18" Type="http://schemas.openxmlformats.org/officeDocument/2006/relationships/slide" Target="slides/slide30.xml"/><Relationship Id="rId3" Type="http://schemas.openxmlformats.org/officeDocument/2006/relationships/slide" Target="slides/slide3.xml"/><Relationship Id="rId7" Type="http://schemas.openxmlformats.org/officeDocument/2006/relationships/slide" Target="slides/slide16.xml"/><Relationship Id="rId12" Type="http://schemas.openxmlformats.org/officeDocument/2006/relationships/slide" Target="slides/slide24.xml"/><Relationship Id="rId17" Type="http://schemas.openxmlformats.org/officeDocument/2006/relationships/slide" Target="slides/slide29.xml"/><Relationship Id="rId2" Type="http://schemas.openxmlformats.org/officeDocument/2006/relationships/slide" Target="slides/slide2.xml"/><Relationship Id="rId16" Type="http://schemas.openxmlformats.org/officeDocument/2006/relationships/slide" Target="slides/slide28.xml"/><Relationship Id="rId1" Type="http://schemas.openxmlformats.org/officeDocument/2006/relationships/slide" Target="slides/slide1.xml"/><Relationship Id="rId6" Type="http://schemas.openxmlformats.org/officeDocument/2006/relationships/slide" Target="slides/slide10.xml"/><Relationship Id="rId11" Type="http://schemas.openxmlformats.org/officeDocument/2006/relationships/slide" Target="slides/slide23.xml"/><Relationship Id="rId5" Type="http://schemas.openxmlformats.org/officeDocument/2006/relationships/slide" Target="slides/slide5.xml"/><Relationship Id="rId15" Type="http://schemas.openxmlformats.org/officeDocument/2006/relationships/slide" Target="slides/slide27.xml"/><Relationship Id="rId10" Type="http://schemas.openxmlformats.org/officeDocument/2006/relationships/slide" Target="slides/slide22.xml"/><Relationship Id="rId4" Type="http://schemas.openxmlformats.org/officeDocument/2006/relationships/slide" Target="slides/slide4.xml"/><Relationship Id="rId9" Type="http://schemas.openxmlformats.org/officeDocument/2006/relationships/slide" Target="slides/slide21.xml"/><Relationship Id="rId14" Type="http://schemas.openxmlformats.org/officeDocument/2006/relationships/slide" Target="slides/slide2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 b="0" smtClean="0"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 b="0" smtClean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 b="0" smtClean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 b="0" smtClean="0">
                <a:ea typeface="宋体" pitchFamily="2" charset="-122"/>
              </a:defRPr>
            </a:lvl1pPr>
          </a:lstStyle>
          <a:p>
            <a:pPr>
              <a:defRPr/>
            </a:pPr>
            <a:fld id="{E95B263C-5119-4304-8D42-7ACA737F6E5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16907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1027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grpSp>
          <p:nvGrpSpPr>
            <p:cNvPr id="6" name="Group 1028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1029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" name="Line 1030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" name="Line 1031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" name="Line 1032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" name="Line 1033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2" name="Line 1034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3" name="Line 1035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4" name="Line 1036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5" name="Line 1037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6" name="Line 1038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7" name="Line 1039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8" name="Line 1040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9" name="Line 1041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0" name="Line 1042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1" name="Line 1043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2" name="Line 1044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3" name="Line 1045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4" name="Line 1046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5" name="Line 1047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6" name="Line 1048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7" name="Line 1049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8" name="Line 1050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9" name="Line 1051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0" name="Line 1052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1" name="Line 1053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2" name="Line 1054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3" name="Line 1055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4" name="Line 1056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5" name="Line 1057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6" name="Line 1058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7" name="Line 1059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8" name="Line 1060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9" name="Line 1061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0" name="Line 1062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1" name="Line 1063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2" name="Line 1064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3" name="Line 1065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4" name="Line 1066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5" name="Line 1067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6" name="Line 1068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7" name="Line 1069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8" name="Line 1070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9" name="Line 1071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0" name="Line 1072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" name="Line 1073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" name="Line 1074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3" name="Line 1075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4" name="Line 1076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5" name="Line 1077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6" name="Line 1078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7" name="Line 1079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8" name="Line 1080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9" name="Line 1081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0" name="Line 1082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1" name="Line 1083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2" name="Line 1084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3" name="Line 1085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4" name="Line 1086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5" name="Line 1087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6" name="Line 1088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7" name="Line 1089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8" name="Line 1090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9" name="Line 1091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0" name="Line 1092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1" name="Line 1093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2" name="Line 1094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3" name="Line 1095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4" name="Line 1096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5" name="Line 1097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6" name="Line 1098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7" name="Line 1099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8" name="Line 1100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9" name="Line 1101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0" name="Line 1102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1" name="Line 1103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2" name="Line 1104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3" name="Line 1105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4" name="Line 1106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5" name="Line 1107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6" name="Line 1108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7" name="Line 1109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8" name="Line 1110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9" name="Line 1111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0" name="Line 1112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1" name="Line 1113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2" name="Line 1114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3" name="Line 1115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4" name="Line 1116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5" name="Line 1117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6" name="Line 1118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7" name="Line 1119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8" name="Line 1120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9" name="Line 1121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0" name="Line 1122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1" name="Line 1123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2" name="Line 1124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3" name="Line 1125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4" name="Line 1126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</p:grpSp>
      <p:sp>
        <p:nvSpPr>
          <p:cNvPr id="105" name="Rectangle 1132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lang="zh-CN" altLang="en-US" sz="2400" b="0">
              <a:ea typeface="宋体" pitchFamily="2" charset="-122"/>
            </a:endParaRPr>
          </a:p>
        </p:txBody>
      </p:sp>
      <p:sp>
        <p:nvSpPr>
          <p:cNvPr id="106" name="Rectangle 1133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lang="zh-CN" altLang="en-US" sz="2400" b="0">
              <a:ea typeface="宋体" pitchFamily="2" charset="-122"/>
            </a:endParaRPr>
          </a:p>
        </p:txBody>
      </p:sp>
      <p:sp>
        <p:nvSpPr>
          <p:cNvPr id="6250" name="Rectangle 1130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6251" name="Rectangle 1131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07" name="Rectangle 1127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8" name="Rectangle 1128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109" name="Rectangle 112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B902B7F-264A-4FC5-AB19-D3CDB3EAA87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5F5E6-A5C4-40CD-896D-52BD263B909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BB175-9D7C-4547-8366-15957A1CE83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10B0D-ABF1-44AC-94F7-7C7B1B92C97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63E70-9991-42B0-9DF0-AD20CA315B5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1FDCE-C7D6-4239-8533-F085902BBB4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E56679-EB19-4EED-B5BB-CC586AECD25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9AB0C-3D36-46F3-B154-14A3C4562B0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A1526-3BD2-467C-B8F1-EFA7AB79088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6A9433-8828-4A7B-BF92-590046B4021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909FC-A1CE-4110-A274-CD5BE91BDD7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68263"/>
            <a:ext cx="8915400" cy="6713537"/>
            <a:chOff x="0" y="43"/>
            <a:chExt cx="5616" cy="4229"/>
          </a:xfrm>
        </p:grpSpPr>
        <p:grpSp>
          <p:nvGrpSpPr>
            <p:cNvPr id="10248" name="Group 3"/>
            <p:cNvGrpSpPr>
              <a:grpSpLocks/>
            </p:cNvGrpSpPr>
            <p:nvPr userDrawn="1"/>
          </p:nvGrpSpPr>
          <p:grpSpPr bwMode="auto">
            <a:xfrm>
              <a:off x="0" y="43"/>
              <a:ext cx="408" cy="4229"/>
              <a:chOff x="0" y="43"/>
              <a:chExt cx="5760" cy="4229"/>
            </a:xfrm>
          </p:grpSpPr>
          <p:sp>
            <p:nvSpPr>
              <p:cNvPr id="5124" name="Line 4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25" name="Line 5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26" name="Line 6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27" name="Line 7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28" name="Line 8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29" name="Line 9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30" name="Line 10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31" name="Line 11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32" name="Line 12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33" name="Line 13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34" name="Line 14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35" name="Line 15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36" name="Line 16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37" name="Line 17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38" name="Line 18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39" name="Line 19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40" name="Line 20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41" name="Line 21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42" name="Line 22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43" name="Line 23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44" name="Line 24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45" name="Line 25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46" name="Line 26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47" name="Line 27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48" name="Line 28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49" name="Line 29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50" name="Line 30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51" name="Line 31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52" name="Line 32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53" name="Line 33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54" name="Line 34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55" name="Line 35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56" name="Line 36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57" name="Line 37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58" name="Line 38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59" name="Line 39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60" name="Line 40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61" name="Line 41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62" name="Line 42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63" name="Line 43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64" name="Line 44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65" name="Line 45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66" name="Line 46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67" name="Line 47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68" name="Line 48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69" name="Line 49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70" name="Line 50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71" name="Line 51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72" name="Line 52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73" name="Line 53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74" name="Line 54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75" name="Line 55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76" name="Line 56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77" name="Line 57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78" name="Line 58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79" name="Line 59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80" name="Line 60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81" name="Line 61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82" name="Line 62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83" name="Line 63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84" name="Line 64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85" name="Line 65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86" name="Line 66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87" name="Line 67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88" name="Line 68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89" name="Line 69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90" name="Line 70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91" name="Line 71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92" name="Line 72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93" name="Line 73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94" name="Line 74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95" name="Line 75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96" name="Line 76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97" name="Line 77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98" name="Line 78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99" name="Line 79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00" name="Line 80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01" name="Line 81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02" name="Line 82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03" name="Line 83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04" name="Line 84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05" name="Line 85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06" name="Line 86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07" name="Line 87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08" name="Line 88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09" name="Line 89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10" name="Line 90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11" name="Line 91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12" name="Line 92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13" name="Line 93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14" name="Line 94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15" name="Line 95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16" name="Line 96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17" name="Line 97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18" name="Line 98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19" name="Line 99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20" name="Line 100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21" name="Line 101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grpSp>
          <p:nvGrpSpPr>
            <p:cNvPr id="10249" name="Group 102"/>
            <p:cNvGrpSpPr>
              <a:grpSpLocks/>
            </p:cNvGrpSpPr>
            <p:nvPr userDrawn="1"/>
          </p:nvGrpSpPr>
          <p:grpSpPr bwMode="auto">
            <a:xfrm>
              <a:off x="400" y="205"/>
              <a:ext cx="5216" cy="1123"/>
              <a:chOff x="400" y="205"/>
              <a:chExt cx="5216" cy="1123"/>
            </a:xfrm>
          </p:grpSpPr>
          <p:sp>
            <p:nvSpPr>
              <p:cNvPr id="5223" name="Rectangle 103"/>
              <p:cNvSpPr>
                <a:spLocks noChangeArrowheads="1"/>
              </p:cNvSpPr>
              <p:nvPr userDrawn="1"/>
            </p:nvSpPr>
            <p:spPr bwMode="auto">
              <a:xfrm>
                <a:off x="557" y="205"/>
                <a:ext cx="313" cy="91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24" name="Rectangle 104"/>
              <p:cNvSpPr>
                <a:spLocks noChangeArrowheads="1"/>
              </p:cNvSpPr>
              <p:nvPr userDrawn="1"/>
            </p:nvSpPr>
            <p:spPr bwMode="auto">
              <a:xfrm>
                <a:off x="400" y="288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25" name="Rectangle 105"/>
              <p:cNvSpPr>
                <a:spLocks noChangeArrowheads="1"/>
              </p:cNvSpPr>
              <p:nvPr userDrawn="1"/>
            </p:nvSpPr>
            <p:spPr bwMode="auto">
              <a:xfrm>
                <a:off x="4599" y="1115"/>
                <a:ext cx="929" cy="21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26" name="Rectangle 106"/>
              <p:cNvSpPr>
                <a:spLocks noChangeArrowheads="1"/>
              </p:cNvSpPr>
              <p:nvPr userDrawn="1"/>
            </p:nvSpPr>
            <p:spPr bwMode="auto">
              <a:xfrm>
                <a:off x="2049" y="1211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</p:grpSp>
      <p:sp>
        <p:nvSpPr>
          <p:cNvPr id="10243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228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kumimoji="0" sz="1400" b="0" smtClean="0">
                <a:solidFill>
                  <a:schemeClr val="folHlink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229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kumimoji="0" sz="1400" b="0" smtClean="0">
                <a:solidFill>
                  <a:schemeClr val="folHlink"/>
                </a:solidFill>
                <a:ea typeface="+mn-ea"/>
              </a:defRPr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5230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kumimoji="0" sz="1400" b="0" smtClean="0">
                <a:solidFill>
                  <a:schemeClr val="folHlink"/>
                </a:solidFill>
                <a:ea typeface="+mn-ea"/>
              </a:defRPr>
            </a:lvl1pPr>
          </a:lstStyle>
          <a:p>
            <a:pPr>
              <a:defRPr/>
            </a:pPr>
            <a:fld id="{A46414B0-2FA7-4528-95F2-8F22DA5AF7A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247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kumimoji="1" sz="20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1.png"/><Relationship Id="rId18" Type="http://schemas.openxmlformats.org/officeDocument/2006/relationships/image" Target="../media/image36.png"/><Relationship Id="rId21" Type="http://schemas.openxmlformats.org/officeDocument/2006/relationships/image" Target="../media/image39.png"/><Relationship Id="rId12" Type="http://schemas.openxmlformats.org/officeDocument/2006/relationships/image" Target="../media/image30.png"/><Relationship Id="rId17" Type="http://schemas.openxmlformats.org/officeDocument/2006/relationships/image" Target="../media/image35.png"/><Relationship Id="rId2" Type="http://schemas.openxmlformats.org/officeDocument/2006/relationships/image" Target="../media/image29.png"/><Relationship Id="rId16" Type="http://schemas.openxmlformats.org/officeDocument/2006/relationships/image" Target="../media/image34.png"/><Relationship Id="rId20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24" Type="http://schemas.openxmlformats.org/officeDocument/2006/relationships/image" Target="../media/image42.png"/><Relationship Id="rId15" Type="http://schemas.openxmlformats.org/officeDocument/2006/relationships/image" Target="../media/image33.png"/><Relationship Id="rId23" Type="http://schemas.openxmlformats.org/officeDocument/2006/relationships/image" Target="../media/image41.png"/><Relationship Id="rId19" Type="http://schemas.openxmlformats.org/officeDocument/2006/relationships/image" Target="../media/image37.png"/><Relationship Id="rId14" Type="http://schemas.openxmlformats.org/officeDocument/2006/relationships/image" Target="../media/image32.png"/><Relationship Id="rId22" Type="http://schemas.openxmlformats.org/officeDocument/2006/relationships/image" Target="../media/image40.png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4.png"/><Relationship Id="rId18" Type="http://schemas.openxmlformats.org/officeDocument/2006/relationships/image" Target="../media/image49.png"/><Relationship Id="rId21" Type="http://schemas.openxmlformats.org/officeDocument/2006/relationships/image" Target="../media/image52.png"/><Relationship Id="rId12" Type="http://schemas.openxmlformats.org/officeDocument/2006/relationships/image" Target="../media/image431.png"/><Relationship Id="rId17" Type="http://schemas.openxmlformats.org/officeDocument/2006/relationships/image" Target="../media/image48.png"/><Relationship Id="rId2" Type="http://schemas.openxmlformats.org/officeDocument/2006/relationships/image" Target="../media/image43.png"/><Relationship Id="rId16" Type="http://schemas.openxmlformats.org/officeDocument/2006/relationships/image" Target="../media/image47.png"/><Relationship Id="rId20" Type="http://schemas.openxmlformats.org/officeDocument/2006/relationships/image" Target="../media/image5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30.png"/><Relationship Id="rId15" Type="http://schemas.openxmlformats.org/officeDocument/2006/relationships/image" Target="../media/image46.png"/><Relationship Id="rId10" Type="http://schemas.openxmlformats.org/officeDocument/2006/relationships/image" Target="../media/image380.png"/><Relationship Id="rId19" Type="http://schemas.openxmlformats.org/officeDocument/2006/relationships/image" Target="../media/image50.png"/><Relationship Id="rId14" Type="http://schemas.openxmlformats.org/officeDocument/2006/relationships/image" Target="../media/image45.png"/><Relationship Id="rId22" Type="http://schemas.openxmlformats.org/officeDocument/2006/relationships/image" Target="../media/image430.png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4.png"/><Relationship Id="rId18" Type="http://schemas.openxmlformats.org/officeDocument/2006/relationships/image" Target="../media/image59.png"/><Relationship Id="rId21" Type="http://schemas.openxmlformats.org/officeDocument/2006/relationships/image" Target="../media/image62.png"/><Relationship Id="rId12" Type="http://schemas.openxmlformats.org/officeDocument/2006/relationships/image" Target="../media/image480.png"/><Relationship Id="rId17" Type="http://schemas.openxmlformats.org/officeDocument/2006/relationships/image" Target="../media/image58.png"/><Relationship Id="rId2" Type="http://schemas.openxmlformats.org/officeDocument/2006/relationships/image" Target="../media/image53.png"/><Relationship Id="rId16" Type="http://schemas.openxmlformats.org/officeDocument/2006/relationships/image" Target="../media/image57.png"/><Relationship Id="rId20" Type="http://schemas.openxmlformats.org/officeDocument/2006/relationships/image" Target="../media/image61.png"/><Relationship Id="rId1" Type="http://schemas.openxmlformats.org/officeDocument/2006/relationships/slideLayout" Target="../slideLayouts/slideLayout7.xml"/><Relationship Id="rId24" Type="http://schemas.openxmlformats.org/officeDocument/2006/relationships/image" Target="../media/image590.png"/><Relationship Id="rId15" Type="http://schemas.openxmlformats.org/officeDocument/2006/relationships/image" Target="../media/image56.png"/><Relationship Id="rId23" Type="http://schemas.openxmlformats.org/officeDocument/2006/relationships/image" Target="../media/image64.png"/><Relationship Id="rId19" Type="http://schemas.openxmlformats.org/officeDocument/2006/relationships/image" Target="../media/image60.png"/><Relationship Id="rId14" Type="http://schemas.openxmlformats.org/officeDocument/2006/relationships/image" Target="../media/image55.png"/><Relationship Id="rId22" Type="http://schemas.openxmlformats.org/officeDocument/2006/relationships/image" Target="../media/image6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13" Type="http://schemas.openxmlformats.org/officeDocument/2006/relationships/image" Target="../media/image76.png"/><Relationship Id="rId3" Type="http://schemas.openxmlformats.org/officeDocument/2006/relationships/image" Target="../media/image66.png"/><Relationship Id="rId7" Type="http://schemas.openxmlformats.org/officeDocument/2006/relationships/image" Target="../media/image70.png"/><Relationship Id="rId12" Type="http://schemas.openxmlformats.org/officeDocument/2006/relationships/image" Target="../media/image75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9.png"/><Relationship Id="rId11" Type="http://schemas.openxmlformats.org/officeDocument/2006/relationships/image" Target="../media/image74.png"/><Relationship Id="rId5" Type="http://schemas.openxmlformats.org/officeDocument/2006/relationships/image" Target="../media/image68.png"/><Relationship Id="rId15" Type="http://schemas.openxmlformats.org/officeDocument/2006/relationships/image" Target="../media/image78.png"/><Relationship Id="rId10" Type="http://schemas.openxmlformats.org/officeDocument/2006/relationships/image" Target="../media/image73.png"/><Relationship Id="rId4" Type="http://schemas.openxmlformats.org/officeDocument/2006/relationships/image" Target="../media/image67.png"/><Relationship Id="rId9" Type="http://schemas.openxmlformats.org/officeDocument/2006/relationships/image" Target="../media/image72.png"/><Relationship Id="rId14" Type="http://schemas.openxmlformats.org/officeDocument/2006/relationships/image" Target="../media/image7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7" Type="http://schemas.openxmlformats.org/officeDocument/2006/relationships/image" Target="../media/image85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5" Type="http://schemas.openxmlformats.org/officeDocument/2006/relationships/image" Target="../media/image83.png"/><Relationship Id="rId4" Type="http://schemas.openxmlformats.org/officeDocument/2006/relationships/image" Target="../media/image8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0.png"/><Relationship Id="rId3" Type="http://schemas.openxmlformats.org/officeDocument/2006/relationships/image" Target="../media/image800.png"/><Relationship Id="rId7" Type="http://schemas.openxmlformats.org/officeDocument/2006/relationships/image" Target="../media/image840.png"/><Relationship Id="rId12" Type="http://schemas.openxmlformats.org/officeDocument/2006/relationships/image" Target="../media/image890.png"/><Relationship Id="rId2" Type="http://schemas.openxmlformats.org/officeDocument/2006/relationships/image" Target="../media/image7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30.png"/><Relationship Id="rId11" Type="http://schemas.openxmlformats.org/officeDocument/2006/relationships/image" Target="../media/image21.emf"/><Relationship Id="rId5" Type="http://schemas.openxmlformats.org/officeDocument/2006/relationships/image" Target="../media/image820.png"/><Relationship Id="rId10" Type="http://schemas.openxmlformats.org/officeDocument/2006/relationships/image" Target="../media/image870.png"/><Relationship Id="rId4" Type="http://schemas.openxmlformats.org/officeDocument/2006/relationships/image" Target="../media/image810.png"/><Relationship Id="rId9" Type="http://schemas.openxmlformats.org/officeDocument/2006/relationships/image" Target="../media/image86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emf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9.png"/><Relationship Id="rId18" Type="http://schemas.openxmlformats.org/officeDocument/2006/relationships/image" Target="../media/image24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" Type="http://schemas.openxmlformats.org/officeDocument/2006/relationships/image" Target="../media/image17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6.png"/><Relationship Id="rId15" Type="http://schemas.openxmlformats.org/officeDocument/2006/relationships/image" Target="../media/image21.png"/><Relationship Id="rId19" Type="http://schemas.openxmlformats.org/officeDocument/2006/relationships/image" Target="../media/image25.png"/><Relationship Id="rId1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第</a:t>
            </a:r>
            <a:r>
              <a:rPr lang="en-US" altLang="zh-CN" dirty="0">
                <a:ea typeface="黑体" pitchFamily="2" charset="-122"/>
              </a:rPr>
              <a:t>18</a:t>
            </a:r>
            <a:r>
              <a:rPr lang="zh-CN" altLang="en-US" dirty="0">
                <a:ea typeface="黑体" pitchFamily="2" charset="-122"/>
              </a:rPr>
              <a:t>章</a:t>
            </a:r>
            <a:r>
              <a:rPr lang="en-US" altLang="zh-CN" dirty="0">
                <a:ea typeface="黑体" pitchFamily="2" charset="-122"/>
              </a:rPr>
              <a:t> </a:t>
            </a:r>
            <a:r>
              <a:rPr lang="zh-CN" altLang="en-US" dirty="0">
                <a:ea typeface="黑体" pitchFamily="2" charset="-122"/>
              </a:rPr>
              <a:t>图分析算法 </a:t>
            </a:r>
            <a:endParaRPr lang="en-US" altLang="zh-CN" dirty="0">
              <a:ea typeface="黑体" pitchFamily="2" charset="-122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40F40839-1418-4C02-8849-ED2BBE77E956}"/>
              </a:ext>
            </a:extLst>
          </p:cNvPr>
          <p:cNvSpPr/>
          <p:nvPr/>
        </p:nvSpPr>
        <p:spPr>
          <a:xfrm>
            <a:off x="2843808" y="3212976"/>
            <a:ext cx="4301177" cy="2259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zh-CN" sz="4000" dirty="0">
                <a:ea typeface="黑体" panose="02010609060101010101" pitchFamily="49" charset="-122"/>
              </a:rPr>
              <a:t>《</a:t>
            </a:r>
            <a:r>
              <a:rPr lang="zh-CN" altLang="en-US" sz="4000" dirty="0">
                <a:ea typeface="黑体" panose="02010609060101010101" pitchFamily="49" charset="-122"/>
              </a:rPr>
              <a:t>人工智能算法</a:t>
            </a:r>
            <a:r>
              <a:rPr lang="en-US" altLang="zh-CN" sz="4000" dirty="0">
                <a:ea typeface="黑体" panose="02010609060101010101" pitchFamily="49" charset="-122"/>
              </a:rPr>
              <a:t>》</a:t>
            </a:r>
          </a:p>
          <a:p>
            <a:pPr algn="ctr" eaLnBrk="1" hangingPunct="1"/>
            <a:endParaRPr lang="en-US" altLang="zh-CN" dirty="0">
              <a:ea typeface="黑体" panose="02010609060101010101" pitchFamily="49" charset="-122"/>
            </a:endParaRPr>
          </a:p>
          <a:p>
            <a:pPr algn="ctr" eaLnBrk="1" hangingPunct="1"/>
            <a:r>
              <a:rPr lang="zh-CN" altLang="en-US" dirty="0">
                <a:ea typeface="黑体" panose="02010609060101010101" pitchFamily="49" charset="-122"/>
              </a:rPr>
              <a:t>清华大学出版社</a:t>
            </a:r>
            <a:endParaRPr lang="en-US" altLang="zh-CN" dirty="0">
              <a:ea typeface="黑体" panose="02010609060101010101" pitchFamily="49" charset="-122"/>
            </a:endParaRPr>
          </a:p>
          <a:p>
            <a:pPr algn="ctr" eaLnBrk="1" hangingPunct="1"/>
            <a:r>
              <a:rPr lang="en-US" altLang="zh-CN" dirty="0">
                <a:ea typeface="黑体" panose="02010609060101010101" pitchFamily="49" charset="-122"/>
              </a:rPr>
              <a:t>2022</a:t>
            </a:r>
            <a:r>
              <a:rPr lang="zh-CN" altLang="en-US" dirty="0">
                <a:ea typeface="黑体" panose="02010609060101010101" pitchFamily="49" charset="-122"/>
              </a:rPr>
              <a:t>年</a:t>
            </a:r>
            <a:r>
              <a:rPr lang="en-US" altLang="zh-CN" dirty="0">
                <a:ea typeface="黑体" panose="02010609060101010101" pitchFamily="49" charset="-122"/>
              </a:rPr>
              <a:t>7</a:t>
            </a:r>
            <a:r>
              <a:rPr lang="zh-CN" altLang="en-US" dirty="0">
                <a:ea typeface="黑体" panose="02010609060101010101" pitchFamily="49" charset="-122"/>
              </a:rPr>
              <a:t>月</a:t>
            </a:r>
            <a:endParaRPr lang="en-US" altLang="zh-CN" dirty="0"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提纲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514600" y="2214563"/>
            <a:ext cx="6253163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w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w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b="0" dirty="0">
                <a:ea typeface="黑体" pitchFamily="2" charset="-122"/>
              </a:rPr>
              <a:t>引例</a:t>
            </a: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b="0" dirty="0">
                <a:solidFill>
                  <a:srgbClr val="002060"/>
                </a:solidFill>
                <a:ea typeface="黑体" pitchFamily="2" charset="-122"/>
              </a:rPr>
              <a:t>图分析概述</a:t>
            </a: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b="0" dirty="0">
                <a:solidFill>
                  <a:srgbClr val="FF0000"/>
                </a:solidFill>
                <a:ea typeface="黑体" pitchFamily="2" charset="-122"/>
              </a:rPr>
              <a:t>图神经网络</a:t>
            </a:r>
            <a:endParaRPr lang="en-US" altLang="zh-CN" sz="2200" b="0" dirty="0">
              <a:solidFill>
                <a:srgbClr val="FF0000"/>
              </a:solidFill>
              <a:ea typeface="黑体" pitchFamily="2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b="0" dirty="0">
                <a:ea typeface="黑体" pitchFamily="2" charset="-122"/>
              </a:rPr>
              <a:t>图卷积网络</a:t>
            </a:r>
            <a:endParaRPr lang="en-US" altLang="zh-CN" sz="2200" b="0" dirty="0">
              <a:ea typeface="黑体" pitchFamily="2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b="0" dirty="0">
                <a:ea typeface="黑体" pitchFamily="2" charset="-122"/>
              </a:rPr>
              <a:t>基于图卷积网络的图节点分类</a:t>
            </a:r>
            <a:endParaRPr lang="en-US" altLang="zh-CN" sz="2200" b="0" dirty="0">
              <a:ea typeface="黑体" pitchFamily="2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b="0" dirty="0">
                <a:ea typeface="黑体" pitchFamily="2" charset="-122"/>
              </a:rPr>
              <a:t>总结</a:t>
            </a:r>
            <a:endParaRPr lang="en-US" altLang="zh-CN" sz="2200" b="0" dirty="0">
              <a:ea typeface="黑体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684213" y="2032000"/>
            <a:ext cx="8208962" cy="368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2600"/>
              </a:lnSpc>
            </a:pPr>
            <a:endParaRPr lang="zh-CN" altLang="en-US" sz="2200" b="0" dirty="0">
              <a:solidFill>
                <a:srgbClr val="FF0000"/>
              </a:solidFill>
              <a:latin typeface="黑体" pitchFamily="2" charset="-122"/>
            </a:endParaRPr>
          </a:p>
        </p:txBody>
      </p:sp>
      <p:sp>
        <p:nvSpPr>
          <p:cNvPr id="15364" name="Rectangle 1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图神经网络 </a:t>
            </a:r>
            <a:r>
              <a:rPr lang="en-US" altLang="zh-CN" dirty="0">
                <a:ea typeface="黑体" pitchFamily="2" charset="-122"/>
              </a:rPr>
              <a:t>(1)</a:t>
            </a:r>
            <a:endParaRPr lang="zh-CN" altLang="en-US" dirty="0">
              <a:ea typeface="黑体" pitchFamily="2" charset="-122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99592" y="2057400"/>
            <a:ext cx="8134672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w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w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400" kern="0" dirty="0">
                <a:solidFill>
                  <a:srgbClr val="0000FF"/>
                </a:solidFill>
                <a:ea typeface="黑体" pitchFamily="2" charset="-122"/>
              </a:rPr>
              <a:t>图神经网络（</a:t>
            </a:r>
            <a:r>
              <a:rPr lang="en-US" altLang="zh-CN" sz="2400" kern="0" dirty="0">
                <a:solidFill>
                  <a:srgbClr val="0000FF"/>
                </a:solidFill>
                <a:ea typeface="黑体" pitchFamily="2" charset="-122"/>
              </a:rPr>
              <a:t>Graph Neural Network, </a:t>
            </a:r>
            <a:r>
              <a:rPr lang="en-US" altLang="zh-CN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GNN</a:t>
            </a:r>
            <a:r>
              <a:rPr lang="zh-CN" altLang="en-US" sz="2400" kern="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）</a:t>
            </a:r>
            <a:endParaRPr lang="en-US" altLang="zh-CN" sz="2400" kern="0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zh-CN" altLang="en-US" sz="2000" b="0" kern="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概述</a:t>
            </a:r>
            <a:endParaRPr lang="en-US" altLang="zh-CN" sz="2000" b="0" kern="0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zh-CN" altLang="en-US" sz="1800" b="0" kern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一类用于图数据建模与分析的神经网络</a:t>
            </a:r>
            <a:endParaRPr lang="en-US" altLang="zh-CN" sz="1800" b="0" kern="0" dirty="0">
              <a:solidFill>
                <a:srgbClr val="00206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zh-CN" altLang="en-US" sz="1800" b="0" kern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利用图卷积操作聚合信息，得到节点、边和图的特征</a:t>
            </a:r>
            <a:endParaRPr lang="en-US" altLang="zh-CN" sz="1800" b="0" kern="0" dirty="0">
              <a:solidFill>
                <a:srgbClr val="00206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zh-CN" altLang="en-US" sz="2000" b="0" kern="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分类</a:t>
            </a:r>
            <a:endParaRPr lang="en-US" altLang="zh-CN" sz="2000" b="0" kern="0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zh-CN" altLang="en-US" sz="1800" b="0" kern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消息传播神经网络（</a:t>
            </a:r>
            <a:r>
              <a:rPr lang="en-US" altLang="zh-CN" sz="1800" b="0" kern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Message Passing Neural Network, MPNN</a:t>
            </a:r>
            <a:r>
              <a:rPr lang="zh-CN" altLang="en-US" sz="1800" b="0" kern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）</a:t>
            </a:r>
            <a:endParaRPr lang="en-US" altLang="zh-CN" sz="1800" b="0" kern="0" dirty="0">
              <a:solidFill>
                <a:srgbClr val="00206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zh-CN" altLang="en-US" sz="1800" b="0" kern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非局部神经网络（</a:t>
            </a:r>
            <a:r>
              <a:rPr lang="en-US" altLang="zh-CN" sz="1800" b="0" kern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Non-Local Neural Network,</a:t>
            </a:r>
            <a:r>
              <a:rPr lang="zh-CN" altLang="en-US" sz="1800" b="0" kern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1800" b="0" kern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NLNN</a:t>
            </a:r>
            <a:r>
              <a:rPr lang="zh-CN" altLang="en-US" sz="1800" b="0" kern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）</a:t>
            </a:r>
            <a:endParaRPr lang="en-US" altLang="zh-CN" sz="1800" b="0" kern="0" dirty="0">
              <a:solidFill>
                <a:srgbClr val="00206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zh-CN" altLang="en-US" sz="2000" b="0" kern="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归纳</a:t>
            </a:r>
            <a:endParaRPr lang="en-US" altLang="zh-CN" sz="2000" b="0" kern="0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0" indent="0"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1800" b="0" kern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图网络（</a:t>
            </a:r>
            <a:r>
              <a:rPr lang="en-US" altLang="zh-CN" sz="1800" b="0" kern="0" dirty="0">
                <a:solidFill>
                  <a:srgbClr val="002060"/>
                </a:solidFill>
                <a:ea typeface="黑体" pitchFamily="2" charset="-122"/>
              </a:rPr>
              <a:t> Graph Network,</a:t>
            </a:r>
            <a:r>
              <a:rPr lang="zh-CN" altLang="en-US" sz="1800" b="0" kern="0" dirty="0">
                <a:solidFill>
                  <a:srgbClr val="002060"/>
                </a:solidFill>
                <a:ea typeface="黑体" pitchFamily="2" charset="-122"/>
              </a:rPr>
              <a:t> </a:t>
            </a:r>
            <a:r>
              <a:rPr lang="en-US" altLang="zh-CN" sz="1800" b="0" kern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GN</a:t>
            </a:r>
            <a:r>
              <a:rPr lang="zh-CN" altLang="en-US" sz="1800" b="0" kern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）是</a:t>
            </a:r>
            <a:r>
              <a:rPr lang="en-US" altLang="zh-CN" sz="1800" b="0" kern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GNN</a:t>
            </a:r>
            <a:r>
              <a:rPr lang="zh-CN" altLang="en-US" sz="1800" b="0" kern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结构的一般化总结</a:t>
            </a:r>
            <a:endParaRPr lang="en-US" altLang="zh-CN" sz="1800" b="0" kern="0" dirty="0">
              <a:solidFill>
                <a:srgbClr val="00206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07695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endParaRPr lang="zh-CN" altLang="en-US" sz="4400" b="0">
              <a:solidFill>
                <a:schemeClr val="tx2"/>
              </a:solidFill>
            </a:endParaRPr>
          </a:p>
        </p:txBody>
      </p:sp>
      <p:sp>
        <p:nvSpPr>
          <p:cNvPr id="16389" name="Rectangle 52"/>
          <p:cNvSpPr>
            <a:spLocks noGrp="1" noChangeArrowheads="1"/>
          </p:cNvSpPr>
          <p:nvPr>
            <p:ph type="title" idx="4294967295"/>
          </p:nvPr>
        </p:nvSpPr>
        <p:spPr>
          <a:xfrm>
            <a:off x="1295400" y="609600"/>
            <a:ext cx="7378700" cy="1143000"/>
          </a:xfrm>
        </p:spPr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图神经网络 </a:t>
            </a:r>
            <a:r>
              <a:rPr lang="en-US" altLang="zh-CN" dirty="0">
                <a:ea typeface="黑体" pitchFamily="2" charset="-122"/>
              </a:rPr>
              <a:t>(2)</a:t>
            </a:r>
            <a:endParaRPr lang="zh-CN" altLang="en-US" dirty="0">
              <a:ea typeface="黑体" pitchFamily="2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3"/>
              <p:cNvSpPr txBox="1">
                <a:spLocks noChangeArrowheads="1"/>
              </p:cNvSpPr>
              <p:nvPr/>
            </p:nvSpPr>
            <p:spPr>
              <a:xfrm>
                <a:off x="715962" y="2060848"/>
                <a:ext cx="7958138" cy="4683968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w"/>
                  <a:defRPr kumimoji="1"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kumimoji="1"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kumimoji="1"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2288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6860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1432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6004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eaLnBrk="1" hangingPunct="1"/>
                <a:r>
                  <a:rPr lang="zh-CN" altLang="en-US" sz="2200" kern="0" dirty="0">
                    <a:solidFill>
                      <a:srgbClr val="0000FF"/>
                    </a:solidFill>
                    <a:ea typeface="黑体" pitchFamily="2" charset="-122"/>
                  </a:rPr>
                  <a:t>图网络的操作</a:t>
                </a:r>
                <a:endParaRPr lang="en-US" altLang="zh-CN" sz="2200" kern="0" dirty="0">
                  <a:solidFill>
                    <a:srgbClr val="0000FF"/>
                  </a:solidFill>
                  <a:ea typeface="黑体" pitchFamily="2" charset="-122"/>
                </a:endParaRPr>
              </a:p>
              <a:p>
                <a:pPr eaLnBrk="1" hangingPunct="1">
                  <a:spcBef>
                    <a:spcPts val="600"/>
                  </a:spcBef>
                  <a:buFontTx/>
                  <a:buChar char="-"/>
                </a:pPr>
                <a:r>
                  <a:rPr lang="zh-CN" altLang="en-US" sz="2000" kern="0" dirty="0">
                    <a:solidFill>
                      <a:srgbClr val="0000FF"/>
                    </a:solidFill>
                    <a:ea typeface="黑体" pitchFamily="2" charset="-122"/>
                  </a:rPr>
                  <a:t>边更新</a:t>
                </a:r>
                <a:endParaRPr lang="en-US" altLang="zh-CN" sz="2000" kern="0" dirty="0">
                  <a:solidFill>
                    <a:srgbClr val="0000FF"/>
                  </a:solidFill>
                  <a:ea typeface="黑体" pitchFamily="2" charset="-122"/>
                </a:endParaRPr>
              </a:p>
              <a:p>
                <a:pPr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0"/>
                  </a:spcAft>
                  <a:buFont typeface="Wingdings" panose="05000000000000000000" pitchFamily="2" charset="2"/>
                  <a:buChar char="ü"/>
                </a:pPr>
                <a:r>
                  <a:rPr lang="zh-CN" altLang="en-US" sz="1800" b="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输入边</a:t>
                </a:r>
                <a:r>
                  <a:rPr lang="zh-CN" altLang="zh-CN" sz="1800" b="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特征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b="1" i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𝐞</m:t>
                        </m:r>
                      </m:e>
                      <m:sub>
                        <m:r>
                          <a:rPr lang="en-US" altLang="zh-CN" sz="1800" b="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altLang="zh-CN" sz="1800" b="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sz="1800" b="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800" b="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zh-CN" sz="1800" b="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&gt;</m:t>
                        </m:r>
                      </m:sub>
                    </m:sSub>
                  </m:oMath>
                </a14:m>
                <a:r>
                  <a:rPr lang="zh-CN" altLang="zh-CN" sz="1800" b="0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、全图特征</a:t>
                </a:r>
                <a:r>
                  <a:rPr lang="en-US" altLang="zh-CN" sz="1800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u</a:t>
                </a:r>
                <a:r>
                  <a:rPr lang="zh-CN" altLang="zh-CN" sz="1800" b="0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、节点特征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b="1" i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</m:e>
                      <m:sub>
                        <m:r>
                          <a:rPr lang="en-US" altLang="zh-CN" sz="1800" b="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CN" altLang="zh-CN" sz="1800" b="0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b="1" i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</m:e>
                      <m:sub>
                        <m:r>
                          <a:rPr lang="en-US" altLang="zh-CN" sz="1800" b="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altLang="zh-CN" sz="1800" b="0" dirty="0">
                  <a:solidFill>
                    <a:schemeClr val="accent6"/>
                  </a:solidFill>
                  <a:latin typeface="Times New Roman" panose="02020603050405020304" pitchFamily="18" charset="0"/>
                </a:endParaRPr>
              </a:p>
              <a:p>
                <a:pPr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0"/>
                  </a:spcAft>
                  <a:buFont typeface="Wingdings" panose="05000000000000000000" pitchFamily="2" charset="2"/>
                  <a:buChar char="ü"/>
                </a:pPr>
                <a:r>
                  <a:rPr lang="zh-CN" altLang="en-US" sz="1800" b="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利用</a:t>
                </a:r>
                <a:r>
                  <a:rPr lang="zh-CN" altLang="zh-CN" sz="1800" b="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更新函数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CN" altLang="zh-CN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b="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p>
                        <m:r>
                          <a:rPr lang="en-US" altLang="zh-CN" sz="1800" b="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p>
                  </m:oMath>
                </a14:m>
                <a:r>
                  <a:rPr lang="zh-CN" altLang="zh-CN" sz="1800" b="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得到新的边特征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b="1" i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𝐞</m:t>
                        </m:r>
                        <m:r>
                          <a:rPr lang="en-US" altLang="zh-CN" sz="1800" b="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b>
                        <m:r>
                          <a:rPr lang="en-US" altLang="zh-CN" sz="1800" b="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altLang="zh-CN" sz="1800" b="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sz="1800" b="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800" b="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zh-CN" sz="1800" b="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&gt;</m:t>
                        </m:r>
                      </m:sub>
                    </m:sSub>
                  </m:oMath>
                </a14:m>
                <a:endParaRPr lang="en-US" altLang="zh-CN" sz="1800" b="0" kern="0" dirty="0">
                  <a:solidFill>
                    <a:srgbClr val="002060"/>
                  </a:solidFill>
                  <a:ea typeface="黑体" pitchFamily="2" charset="-122"/>
                </a:endParaRPr>
              </a:p>
              <a:p>
                <a:pPr marL="0" indent="0"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altLang="zh-CN" sz="1800" dirty="0">
                    <a:solidFill>
                      <a:srgbClr val="002060"/>
                    </a:solidFill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𝐞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b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&gt;</m:t>
                        </m:r>
                      </m:sub>
                    </m:sSub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zh-CN" altLang="zh-CN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b="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p>
                        <m:r>
                          <a:rPr lang="en-US" altLang="zh-CN" sz="1800" b="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p>
                    <m:d>
                      <m:dPr>
                        <m:ctrlPr>
                          <a:rPr lang="en-US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CN" altLang="zh-CN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𝐞</m:t>
                            </m:r>
                          </m:e>
                          <m:sub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&gt;</m:t>
                            </m:r>
                          </m:sub>
                        </m:sSub>
                        <m:r>
                          <a:rPr lang="en-US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zh-CN" altLang="zh-CN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𝐡</m:t>
                            </m:r>
                          </m:e>
                          <m:sub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zh-CN" altLang="zh-CN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𝐡</m:t>
                            </m:r>
                          </m:e>
                          <m:sub>
                            <m:r>
                              <a:rPr lang="en-US" altLang="zh-CN" sz="1800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𝐮</m:t>
                        </m:r>
                      </m:e>
                    </m:d>
                  </m:oMath>
                </a14:m>
                <a:endParaRPr lang="en-US" altLang="zh-CN" sz="2400" b="0" kern="0" dirty="0">
                  <a:solidFill>
                    <a:srgbClr val="002060"/>
                  </a:solidFill>
                  <a:ea typeface="黑体" pitchFamily="2" charset="-122"/>
                </a:endParaRPr>
              </a:p>
              <a:p>
                <a:pPr marL="0" indent="0"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zh-CN" altLang="en-US" sz="1800" dirty="0">
                    <a:solidFill>
                      <a:srgbClr val="002060"/>
                    </a:solidFill>
                  </a:rPr>
                  <a:t>例如，</a:t>
                </a:r>
                <a:r>
                  <a:rPr lang="zh-CN" altLang="en-US" sz="1800" b="0" dirty="0">
                    <a:solidFill>
                      <a:srgbClr val="00206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图中的边特征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𝐞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b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altLang="zh-CN" sz="1800" b="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800" b="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&gt;</m:t>
                        </m:r>
                      </m:sub>
                    </m:sSub>
                  </m:oMath>
                </a14:m>
                <a:r>
                  <a:rPr lang="zh-CN" altLang="en-US" sz="1800" b="0" dirty="0">
                    <a:solidFill>
                      <a:srgbClr val="00206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为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CN" altLang="zh-CN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b="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p>
                        <m:r>
                          <a:rPr lang="en-US" altLang="zh-CN" sz="1800" b="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p>
                    <m:d>
                      <m:dPr>
                        <m:ctrlPr>
                          <a:rPr lang="en-US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CN" altLang="zh-CN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𝐞</m:t>
                            </m:r>
                          </m:e>
                          <m:sub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altLang="zh-CN" sz="1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sz="1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&gt;</m:t>
                            </m:r>
                          </m:sub>
                        </m:sSub>
                        <m:r>
                          <a:rPr lang="en-US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zh-CN" altLang="zh-CN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𝐡</m:t>
                            </m:r>
                          </m:e>
                          <m:sub>
                            <m:r>
                              <a:rPr lang="en-US" altLang="zh-CN" sz="1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zh-CN" altLang="zh-CN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𝐡</m:t>
                            </m:r>
                          </m:e>
                          <m:sub>
                            <m:r>
                              <a:rPr lang="en-US" altLang="zh-CN" sz="1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𝐮</m:t>
                        </m:r>
                      </m:e>
                    </m:d>
                  </m:oMath>
                </a14:m>
                <a:r>
                  <a:rPr lang="zh-CN" altLang="en-US" sz="1800" b="0" kern="0" dirty="0">
                    <a:ea typeface="黑体" pitchFamily="2" charset="-122"/>
                  </a:rPr>
                  <a:t>。</a:t>
                </a:r>
                <a:endParaRPr lang="en-US" altLang="zh-CN" sz="1800" b="0" kern="0" dirty="0">
                  <a:ea typeface="黑体" pitchFamily="2" charset="-122"/>
                </a:endParaRPr>
              </a:p>
              <a:p>
                <a:pPr eaLnBrk="1" hangingPunct="1"/>
                <a:endParaRPr lang="en-US" altLang="zh-CN" sz="2400" b="0" kern="0" dirty="0">
                  <a:ea typeface="黑体" pitchFamily="2" charset="-122"/>
                </a:endParaRPr>
              </a:p>
              <a:p>
                <a:pPr marL="0" indent="0" eaLnBrk="1" hangingPunct="1">
                  <a:buNone/>
                </a:pPr>
                <a:endParaRPr lang="en-US" altLang="zh-CN" sz="2400" b="0" kern="0" dirty="0">
                  <a:ea typeface="黑体" pitchFamily="2" charset="-122"/>
                </a:endParaRPr>
              </a:p>
              <a:p>
                <a:pPr eaLnBrk="1" hangingPunct="1">
                  <a:buNone/>
                </a:pPr>
                <a:r>
                  <a:rPr lang="zh-CN" altLang="en-US" sz="2400" b="0" kern="0" dirty="0">
                    <a:ea typeface="黑体" pitchFamily="2" charset="-122"/>
                  </a:rPr>
                  <a:t>  </a:t>
                </a:r>
              </a:p>
            </p:txBody>
          </p:sp>
        </mc:Choice>
        <mc:Fallback xmlns="">
          <p:sp>
            <p:nvSpPr>
              <p:cNvPr id="52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962" y="2060848"/>
                <a:ext cx="7958138" cy="4683968"/>
              </a:xfrm>
              <a:prstGeom prst="rect">
                <a:avLst/>
              </a:prstGeom>
              <a:blipFill>
                <a:blip r:embed="rId2"/>
                <a:stretch>
                  <a:fillRect l="-842" t="-130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1" name="文本框 220"/>
              <p:cNvSpPr txBox="1"/>
              <p:nvPr/>
            </p:nvSpPr>
            <p:spPr>
              <a:xfrm>
                <a:off x="8064491" y="3978043"/>
                <a:ext cx="1008112" cy="272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2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𝐡</m:t>
                      </m:r>
                      <m:r>
                        <a:rPr lang="en-US" altLang="zh-CN" sz="1200" b="0" i="1" baseline="-2500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zh-CN" altLang="en-US" sz="1200" b="0" i="1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21" name="文本框 2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491" y="3978043"/>
                <a:ext cx="1008112" cy="27276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组合 1">
            <a:extLst>
              <a:ext uri="{FF2B5EF4-FFF2-40B4-BE49-F238E27FC236}">
                <a16:creationId xmlns:a16="http://schemas.microsoft.com/office/drawing/2014/main" id="{65021D07-0C4B-493E-BD6F-31654F55986F}"/>
              </a:ext>
            </a:extLst>
          </p:cNvPr>
          <p:cNvGrpSpPr/>
          <p:nvPr/>
        </p:nvGrpSpPr>
        <p:grpSpPr>
          <a:xfrm>
            <a:off x="5796136" y="2458222"/>
            <a:ext cx="3282808" cy="3563065"/>
            <a:chOff x="6064308" y="2636874"/>
            <a:chExt cx="2694090" cy="289450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1" name="文本框 190"/>
                <p:cNvSpPr txBox="1"/>
                <p:nvPr/>
              </p:nvSpPr>
              <p:spPr>
                <a:xfrm>
                  <a:off x="6757013" y="3204914"/>
                  <a:ext cx="1008112" cy="2852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zh-CN" altLang="zh-CN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𝐞</m:t>
                            </m:r>
                          </m:e>
                          <m:sub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altLang="zh-CN" sz="1200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sz="1200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&gt;</m:t>
                            </m:r>
                          </m:sub>
                        </m:sSub>
                      </m:oMath>
                    </m:oMathPara>
                  </a14:m>
                  <a:endParaRPr lang="zh-CN" altLang="en-US" sz="12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91" name="文本框 19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57013" y="3204914"/>
                  <a:ext cx="1008112" cy="285206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2" name="椭圆 191"/>
            <p:cNvSpPr/>
            <p:nvPr/>
          </p:nvSpPr>
          <p:spPr bwMode="auto">
            <a:xfrm>
              <a:off x="7201523" y="2858948"/>
              <a:ext cx="288032" cy="28803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1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193" name="椭圆 192"/>
            <p:cNvSpPr/>
            <p:nvPr/>
          </p:nvSpPr>
          <p:spPr bwMode="auto">
            <a:xfrm>
              <a:off x="6612997" y="3420315"/>
              <a:ext cx="288032" cy="28803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indent="-342900"/>
              <a:endParaRPr lang="zh-CN" altLang="en-US" sz="1200" b="0" i="1" dirty="0">
                <a:solidFill>
                  <a:srgbClr val="000000"/>
                </a:solidFill>
              </a:endParaRPr>
            </a:p>
          </p:txBody>
        </p:sp>
        <p:sp>
          <p:nvSpPr>
            <p:cNvPr id="194" name="椭圆 193"/>
            <p:cNvSpPr/>
            <p:nvPr/>
          </p:nvSpPr>
          <p:spPr bwMode="auto">
            <a:xfrm>
              <a:off x="7159342" y="3919758"/>
              <a:ext cx="288032" cy="28803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indent="-342900"/>
              <a:endParaRPr lang="zh-CN" altLang="en-US" sz="1200" b="0" i="1" dirty="0">
                <a:solidFill>
                  <a:srgbClr val="000000"/>
                </a:solidFill>
              </a:endParaRPr>
            </a:p>
          </p:txBody>
        </p:sp>
        <p:sp>
          <p:nvSpPr>
            <p:cNvPr id="195" name="椭圆 194"/>
            <p:cNvSpPr/>
            <p:nvPr/>
          </p:nvSpPr>
          <p:spPr bwMode="auto">
            <a:xfrm>
              <a:off x="6460293" y="4586320"/>
              <a:ext cx="288032" cy="28803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indent="-342900"/>
              <a:endParaRPr lang="zh-CN" altLang="en-US" sz="1200" b="0" i="1" dirty="0">
                <a:solidFill>
                  <a:srgbClr val="000000"/>
                </a:solidFill>
              </a:endParaRPr>
            </a:p>
          </p:txBody>
        </p:sp>
        <p:sp>
          <p:nvSpPr>
            <p:cNvPr id="196" name="椭圆 195"/>
            <p:cNvSpPr/>
            <p:nvPr/>
          </p:nvSpPr>
          <p:spPr bwMode="auto">
            <a:xfrm>
              <a:off x="7166520" y="4916533"/>
              <a:ext cx="288032" cy="28803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indent="-342900"/>
              <a:endParaRPr lang="zh-CN" altLang="en-US" sz="1200" b="0" i="1" dirty="0">
                <a:solidFill>
                  <a:srgbClr val="000000"/>
                </a:solidFill>
              </a:endParaRPr>
            </a:p>
          </p:txBody>
        </p:sp>
        <p:sp>
          <p:nvSpPr>
            <p:cNvPr id="197" name="椭圆 196"/>
            <p:cNvSpPr/>
            <p:nvPr/>
          </p:nvSpPr>
          <p:spPr bwMode="auto">
            <a:xfrm>
              <a:off x="7865569" y="4730336"/>
              <a:ext cx="288032" cy="28803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indent="-342900"/>
              <a:endParaRPr lang="zh-CN" altLang="en-US" sz="1200" b="0" i="1" dirty="0">
                <a:solidFill>
                  <a:srgbClr val="000000"/>
                </a:solidFill>
              </a:endParaRPr>
            </a:p>
          </p:txBody>
        </p:sp>
        <p:sp>
          <p:nvSpPr>
            <p:cNvPr id="198" name="椭圆 197"/>
            <p:cNvSpPr/>
            <p:nvPr/>
          </p:nvSpPr>
          <p:spPr bwMode="auto">
            <a:xfrm>
              <a:off x="8153601" y="3923044"/>
              <a:ext cx="288032" cy="28803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indent="-342900"/>
              <a:endParaRPr lang="zh-CN" altLang="en-US" sz="1200" b="0" i="1" dirty="0">
                <a:solidFill>
                  <a:srgbClr val="000000"/>
                </a:solidFill>
              </a:endParaRPr>
            </a:p>
          </p:txBody>
        </p:sp>
        <p:cxnSp>
          <p:nvCxnSpPr>
            <p:cNvPr id="199" name="直接连接符 198"/>
            <p:cNvCxnSpPr>
              <a:stCxn id="192" idx="3"/>
              <a:endCxn id="193" idx="7"/>
            </p:cNvCxnSpPr>
            <p:nvPr/>
          </p:nvCxnSpPr>
          <p:spPr bwMode="auto">
            <a:xfrm flipH="1">
              <a:off x="6858848" y="3104799"/>
              <a:ext cx="384856" cy="35769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0" name="直接连接符 199"/>
            <p:cNvCxnSpPr>
              <a:stCxn id="194" idx="3"/>
              <a:endCxn id="195" idx="7"/>
            </p:cNvCxnSpPr>
            <p:nvPr/>
          </p:nvCxnSpPr>
          <p:spPr bwMode="auto">
            <a:xfrm flipH="1">
              <a:off x="6706144" y="4165609"/>
              <a:ext cx="495379" cy="46289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1" name="直接连接符 200"/>
            <p:cNvCxnSpPr>
              <a:stCxn id="193" idx="5"/>
              <a:endCxn id="194" idx="1"/>
            </p:cNvCxnSpPr>
            <p:nvPr/>
          </p:nvCxnSpPr>
          <p:spPr bwMode="auto">
            <a:xfrm>
              <a:off x="6858848" y="3666166"/>
              <a:ext cx="342675" cy="29577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2" name="直接连接符 201"/>
            <p:cNvCxnSpPr>
              <a:stCxn id="194" idx="4"/>
              <a:endCxn id="196" idx="0"/>
            </p:cNvCxnSpPr>
            <p:nvPr/>
          </p:nvCxnSpPr>
          <p:spPr bwMode="auto">
            <a:xfrm>
              <a:off x="7303358" y="4207790"/>
              <a:ext cx="7178" cy="7087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3" name="直接连接符 202"/>
            <p:cNvCxnSpPr>
              <a:stCxn id="194" idx="5"/>
              <a:endCxn id="197" idx="1"/>
            </p:cNvCxnSpPr>
            <p:nvPr/>
          </p:nvCxnSpPr>
          <p:spPr bwMode="auto">
            <a:xfrm>
              <a:off x="7405193" y="4165609"/>
              <a:ext cx="502557" cy="6069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4" name="直接连接符 203"/>
            <p:cNvCxnSpPr>
              <a:stCxn id="194" idx="6"/>
              <a:endCxn id="198" idx="2"/>
            </p:cNvCxnSpPr>
            <p:nvPr/>
          </p:nvCxnSpPr>
          <p:spPr bwMode="auto">
            <a:xfrm>
              <a:off x="7447374" y="4063774"/>
              <a:ext cx="706227" cy="328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5" name="文本框 204"/>
            <p:cNvSpPr txBox="1"/>
            <p:nvPr/>
          </p:nvSpPr>
          <p:spPr>
            <a:xfrm>
              <a:off x="7189921" y="2825129"/>
              <a:ext cx="4310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0" i="1" dirty="0">
                  <a:solidFill>
                    <a:srgbClr val="000000"/>
                  </a:solidFill>
                </a:rPr>
                <a:t>v</a:t>
              </a:r>
              <a:r>
                <a:rPr lang="en-US" altLang="zh-CN" sz="1400" b="0" baseline="-25000" dirty="0">
                  <a:solidFill>
                    <a:srgbClr val="000000"/>
                  </a:solidFill>
                </a:rPr>
                <a:t>1</a:t>
              </a:r>
              <a:endParaRPr lang="zh-CN" altLang="en-US" sz="1400" b="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206" name="文本框 205"/>
            <p:cNvSpPr txBox="1"/>
            <p:nvPr/>
          </p:nvSpPr>
          <p:spPr>
            <a:xfrm>
              <a:off x="6599147" y="3386013"/>
              <a:ext cx="4310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0" i="1" dirty="0">
                  <a:solidFill>
                    <a:srgbClr val="000000"/>
                  </a:solidFill>
                </a:rPr>
                <a:t>v</a:t>
              </a:r>
              <a:r>
                <a:rPr lang="en-US" altLang="zh-CN" sz="1400" b="0" baseline="-25000" dirty="0">
                  <a:solidFill>
                    <a:srgbClr val="000000"/>
                  </a:solidFill>
                </a:rPr>
                <a:t>2</a:t>
              </a:r>
              <a:endParaRPr lang="zh-CN" altLang="en-US" sz="1400" b="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207" name="文本框 206"/>
            <p:cNvSpPr txBox="1"/>
            <p:nvPr/>
          </p:nvSpPr>
          <p:spPr>
            <a:xfrm>
              <a:off x="7143258" y="3909886"/>
              <a:ext cx="4310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0" i="1" dirty="0">
                  <a:solidFill>
                    <a:srgbClr val="000000"/>
                  </a:solidFill>
                </a:rPr>
                <a:t>v</a:t>
              </a:r>
              <a:r>
                <a:rPr lang="en-US" altLang="zh-CN" sz="1400" b="0" baseline="-25000" dirty="0">
                  <a:solidFill>
                    <a:srgbClr val="000000"/>
                  </a:solidFill>
                </a:rPr>
                <a:t>3</a:t>
              </a:r>
              <a:endParaRPr lang="zh-CN" altLang="en-US" sz="1400" b="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208" name="文本框 207"/>
            <p:cNvSpPr txBox="1"/>
            <p:nvPr/>
          </p:nvSpPr>
          <p:spPr>
            <a:xfrm>
              <a:off x="6439708" y="4566915"/>
              <a:ext cx="4310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0" i="1" dirty="0">
                  <a:solidFill>
                    <a:srgbClr val="000000"/>
                  </a:solidFill>
                </a:rPr>
                <a:t>v</a:t>
              </a:r>
              <a:r>
                <a:rPr lang="en-US" altLang="zh-CN" sz="1400" b="0" baseline="-25000" dirty="0">
                  <a:solidFill>
                    <a:srgbClr val="000000"/>
                  </a:solidFill>
                </a:rPr>
                <a:t>4</a:t>
              </a:r>
              <a:endParaRPr lang="zh-CN" altLang="en-US" sz="1400" b="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209" name="文本框 208"/>
            <p:cNvSpPr txBox="1"/>
            <p:nvPr/>
          </p:nvSpPr>
          <p:spPr>
            <a:xfrm>
              <a:off x="7143258" y="4896788"/>
              <a:ext cx="4310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0" i="1" dirty="0">
                  <a:solidFill>
                    <a:srgbClr val="000000"/>
                  </a:solidFill>
                </a:rPr>
                <a:t>v</a:t>
              </a:r>
              <a:r>
                <a:rPr lang="en-US" altLang="zh-CN" sz="1400" b="0" baseline="-25000" dirty="0">
                  <a:solidFill>
                    <a:srgbClr val="000000"/>
                  </a:solidFill>
                </a:rPr>
                <a:t>5</a:t>
              </a:r>
              <a:endParaRPr lang="zh-CN" altLang="en-US" sz="1400" b="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210" name="文本框 209"/>
            <p:cNvSpPr txBox="1"/>
            <p:nvPr/>
          </p:nvSpPr>
          <p:spPr>
            <a:xfrm>
              <a:off x="7848972" y="4720803"/>
              <a:ext cx="4310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0" i="1" dirty="0">
                  <a:solidFill>
                    <a:srgbClr val="000000"/>
                  </a:solidFill>
                </a:rPr>
                <a:t>v</a:t>
              </a:r>
              <a:r>
                <a:rPr lang="en-US" altLang="zh-CN" sz="1400" b="0" baseline="-25000" dirty="0">
                  <a:solidFill>
                    <a:srgbClr val="000000"/>
                  </a:solidFill>
                </a:rPr>
                <a:t>6</a:t>
              </a:r>
              <a:endParaRPr lang="zh-CN" altLang="en-US" sz="1400" b="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211" name="文本框 210"/>
            <p:cNvSpPr txBox="1"/>
            <p:nvPr/>
          </p:nvSpPr>
          <p:spPr>
            <a:xfrm>
              <a:off x="8153601" y="3889894"/>
              <a:ext cx="4310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0" i="1" dirty="0">
                  <a:solidFill>
                    <a:srgbClr val="000000"/>
                  </a:solidFill>
                </a:rPr>
                <a:t>v</a:t>
              </a:r>
              <a:r>
                <a:rPr lang="en-US" altLang="zh-CN" sz="1400" b="0" baseline="-25000" dirty="0">
                  <a:solidFill>
                    <a:srgbClr val="000000"/>
                  </a:solidFill>
                </a:rPr>
                <a:t>7</a:t>
              </a:r>
              <a:endParaRPr lang="zh-CN" altLang="en-US" sz="1400" b="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212" name="文本框 211"/>
            <p:cNvSpPr txBox="1"/>
            <p:nvPr/>
          </p:nvSpPr>
          <p:spPr>
            <a:xfrm>
              <a:off x="7656471" y="5246170"/>
              <a:ext cx="253712" cy="2852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rgbClr val="FF0000"/>
                  </a:solidFill>
                </a:rPr>
                <a:t>u</a:t>
              </a:r>
              <a:endParaRPr lang="zh-CN" altLang="en-US" sz="12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3" name="文本框 212"/>
                <p:cNvSpPr txBox="1"/>
                <p:nvPr/>
              </p:nvSpPr>
              <p:spPr>
                <a:xfrm>
                  <a:off x="6354792" y="3727233"/>
                  <a:ext cx="1008112" cy="2852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zh-CN" altLang="zh-CN" sz="12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𝐞</m:t>
                            </m:r>
                          </m:e>
                          <m:sub>
                            <m:r>
                              <a:rPr lang="en-US" altLang="zh-CN" sz="1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altLang="zh-CN" sz="1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zh-CN" sz="1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sz="1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altLang="zh-CN" sz="1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&gt;</m:t>
                            </m:r>
                          </m:sub>
                        </m:sSub>
                      </m:oMath>
                    </m:oMathPara>
                  </a14:m>
                  <a:endParaRPr lang="zh-CN" altLang="en-US" sz="1200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213" name="文本框 2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54792" y="3727233"/>
                  <a:ext cx="1008112" cy="285206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4" name="文本框 213"/>
                <p:cNvSpPr txBox="1"/>
                <p:nvPr/>
              </p:nvSpPr>
              <p:spPr>
                <a:xfrm>
                  <a:off x="6274156" y="4097216"/>
                  <a:ext cx="1008112" cy="2852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zh-CN" altLang="zh-CN" sz="12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𝐞</m:t>
                            </m:r>
                          </m:e>
                          <m:sub>
                            <m:r>
                              <a:rPr lang="en-US" altLang="zh-CN" sz="1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altLang="zh-CN" sz="1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altLang="zh-CN" sz="1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sz="1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altLang="zh-CN" sz="1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&gt;</m:t>
                            </m:r>
                          </m:sub>
                        </m:sSub>
                      </m:oMath>
                    </m:oMathPara>
                  </a14:m>
                  <a:endParaRPr lang="zh-CN" altLang="en-US" sz="1200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214" name="文本框 2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74156" y="4097216"/>
                  <a:ext cx="1008112" cy="285206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5" name="文本框 214"/>
                <p:cNvSpPr txBox="1"/>
                <p:nvPr/>
              </p:nvSpPr>
              <p:spPr>
                <a:xfrm>
                  <a:off x="6597868" y="4505303"/>
                  <a:ext cx="1008112" cy="2852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zh-CN" altLang="zh-CN" sz="12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𝐞</m:t>
                            </m:r>
                          </m:e>
                          <m:sub>
                            <m:r>
                              <a:rPr lang="en-US" altLang="zh-CN" sz="1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altLang="zh-CN" sz="1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altLang="zh-CN" sz="1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sz="1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US" altLang="zh-CN" sz="1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&gt;</m:t>
                            </m:r>
                          </m:sub>
                        </m:sSub>
                      </m:oMath>
                    </m:oMathPara>
                  </a14:m>
                  <a:endParaRPr lang="zh-CN" altLang="en-US" sz="1200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215" name="文本框 2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97868" y="4505303"/>
                  <a:ext cx="1008112" cy="285206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6" name="文本框 215"/>
                <p:cNvSpPr txBox="1"/>
                <p:nvPr/>
              </p:nvSpPr>
              <p:spPr>
                <a:xfrm>
                  <a:off x="7465972" y="4382458"/>
                  <a:ext cx="1008112" cy="2852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zh-CN" altLang="zh-CN" sz="12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𝐞</m:t>
                            </m:r>
                          </m:e>
                          <m:sub>
                            <m:r>
                              <a:rPr lang="en-US" altLang="zh-CN" sz="1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altLang="zh-CN" sz="1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altLang="zh-CN" sz="1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sz="1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n-US" altLang="zh-CN" sz="1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&gt;</m:t>
                            </m:r>
                          </m:sub>
                        </m:sSub>
                      </m:oMath>
                    </m:oMathPara>
                  </a14:m>
                  <a:endParaRPr lang="zh-CN" altLang="en-US" sz="1200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216" name="文本框 2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65972" y="4382458"/>
                  <a:ext cx="1008112" cy="285206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7" name="文本框 216"/>
                <p:cNvSpPr txBox="1"/>
                <p:nvPr/>
              </p:nvSpPr>
              <p:spPr>
                <a:xfrm>
                  <a:off x="7303358" y="3746978"/>
                  <a:ext cx="1008112" cy="2852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zh-CN" altLang="zh-CN" sz="12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𝐞</m:t>
                            </m:r>
                          </m:e>
                          <m:sub>
                            <m:r>
                              <a:rPr lang="en-US" altLang="zh-CN" sz="1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altLang="zh-CN" sz="1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altLang="zh-CN" sz="1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sz="1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en-US" altLang="zh-CN" sz="1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&gt;</m:t>
                            </m:r>
                          </m:sub>
                        </m:sSub>
                      </m:oMath>
                    </m:oMathPara>
                  </a14:m>
                  <a:endParaRPr lang="zh-CN" altLang="en-US" sz="1200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217" name="文本框 2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3358" y="3746978"/>
                  <a:ext cx="1008112" cy="285206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8" name="文本框 217"/>
                <p:cNvSpPr txBox="1"/>
                <p:nvPr/>
              </p:nvSpPr>
              <p:spPr>
                <a:xfrm>
                  <a:off x="6685865" y="2636874"/>
                  <a:ext cx="1008112" cy="27276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12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  <m:r>
                          <a:rPr lang="en-US" altLang="zh-CN" sz="1200" b="0" i="1" baseline="-250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zh-CN" altLang="en-US" sz="1200" b="0" i="1" baseline="-25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18" name="文本框 2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85865" y="2636874"/>
                  <a:ext cx="1008112" cy="272767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9" name="文本框 218"/>
                <p:cNvSpPr txBox="1"/>
                <p:nvPr/>
              </p:nvSpPr>
              <p:spPr>
                <a:xfrm>
                  <a:off x="6223388" y="3110711"/>
                  <a:ext cx="1008112" cy="27276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12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  <m:r>
                          <a:rPr lang="en-US" altLang="zh-CN" sz="1200" b="0" i="1" baseline="-250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zh-CN" altLang="en-US" sz="1200" b="0" i="1" baseline="-25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19" name="文本框 2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23388" y="3110711"/>
                  <a:ext cx="1008112" cy="272767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0" name="文本框 219"/>
                <p:cNvSpPr txBox="1"/>
                <p:nvPr/>
              </p:nvSpPr>
              <p:spPr>
                <a:xfrm>
                  <a:off x="6829075" y="3679345"/>
                  <a:ext cx="1008112" cy="27276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12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  <m:r>
                          <a:rPr lang="en-US" altLang="zh-CN" sz="1200" b="0" i="1" baseline="-2500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zh-CN" altLang="en-US" sz="1200" b="0" i="1" baseline="-25000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220" name="文本框 2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9075" y="3679345"/>
                  <a:ext cx="1008112" cy="272767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2" name="文本框 221"/>
                <p:cNvSpPr txBox="1"/>
                <p:nvPr/>
              </p:nvSpPr>
              <p:spPr>
                <a:xfrm>
                  <a:off x="7750286" y="4872960"/>
                  <a:ext cx="1008112" cy="27276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12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  <m:r>
                          <a:rPr lang="en-US" altLang="zh-CN" sz="1200" b="0" i="1" baseline="-2500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oMath>
                    </m:oMathPara>
                  </a14:m>
                  <a:endParaRPr lang="zh-CN" altLang="en-US" sz="1200" b="0" i="1" baseline="-25000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222" name="文本框 2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50286" y="4872960"/>
                  <a:ext cx="1008112" cy="272767"/>
                </a:xfrm>
                <a:prstGeom prst="rect">
                  <a:avLst/>
                </a:prstGeom>
                <a:blipFill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3" name="文本框 222"/>
                <p:cNvSpPr txBox="1"/>
                <p:nvPr/>
              </p:nvSpPr>
              <p:spPr>
                <a:xfrm>
                  <a:off x="6600024" y="5060187"/>
                  <a:ext cx="1008112" cy="27276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12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  <m:r>
                          <a:rPr lang="en-US" altLang="zh-CN" sz="1200" b="0" i="1" baseline="-2500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zh-CN" altLang="en-US" sz="1200" b="0" i="1" baseline="-25000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223" name="文本框 2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00024" y="5060187"/>
                  <a:ext cx="1008112" cy="272767"/>
                </a:xfrm>
                <a:prstGeom prst="rect">
                  <a:avLst/>
                </a:prstGeom>
                <a:blipFill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4" name="文本框 223"/>
                <p:cNvSpPr txBox="1"/>
                <p:nvPr/>
              </p:nvSpPr>
              <p:spPr>
                <a:xfrm>
                  <a:off x="6064308" y="4554286"/>
                  <a:ext cx="503137" cy="27276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12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  <m:r>
                          <a:rPr lang="en-US" altLang="zh-CN" sz="1200" b="0" i="1" baseline="-2500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oMath>
                    </m:oMathPara>
                  </a14:m>
                  <a:endParaRPr lang="zh-CN" altLang="en-US" sz="1200" b="0" i="1" baseline="-25000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224" name="文本框 2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64308" y="4554286"/>
                  <a:ext cx="503137" cy="272767"/>
                </a:xfrm>
                <a:prstGeom prst="rect">
                  <a:avLst/>
                </a:prstGeom>
                <a:blipFill>
                  <a:blip r:embed="rId2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47176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endParaRPr lang="zh-CN" altLang="en-US" sz="4400" b="0">
              <a:solidFill>
                <a:schemeClr val="tx2"/>
              </a:solidFill>
            </a:endParaRPr>
          </a:p>
        </p:txBody>
      </p:sp>
      <p:sp>
        <p:nvSpPr>
          <p:cNvPr id="16389" name="Rectangle 52"/>
          <p:cNvSpPr>
            <a:spLocks noGrp="1" noChangeArrowheads="1"/>
          </p:cNvSpPr>
          <p:nvPr>
            <p:ph type="title" idx="4294967295"/>
          </p:nvPr>
        </p:nvSpPr>
        <p:spPr>
          <a:xfrm>
            <a:off x="1295400" y="609600"/>
            <a:ext cx="7378700" cy="1143000"/>
          </a:xfrm>
        </p:spPr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图神经网络 </a:t>
            </a:r>
            <a:r>
              <a:rPr lang="en-US" altLang="zh-CN" dirty="0">
                <a:ea typeface="黑体" pitchFamily="2" charset="-122"/>
              </a:rPr>
              <a:t>(3)</a:t>
            </a:r>
            <a:endParaRPr lang="zh-CN" altLang="en-US" dirty="0">
              <a:ea typeface="黑体" pitchFamily="2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3"/>
              <p:cNvSpPr txBox="1">
                <a:spLocks noChangeArrowheads="1"/>
              </p:cNvSpPr>
              <p:nvPr/>
            </p:nvSpPr>
            <p:spPr>
              <a:xfrm>
                <a:off x="685800" y="2057400"/>
                <a:ext cx="7958138" cy="4683968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w"/>
                  <a:defRPr kumimoji="1"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kumimoji="1"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kumimoji="1"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2288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6860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1432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6004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FontTx/>
                  <a:buChar char="-"/>
                </a:pPr>
                <a:r>
                  <a:rPr lang="zh-CN" altLang="en-US" sz="2000" kern="0" dirty="0">
                    <a:solidFill>
                      <a:srgbClr val="0000FF"/>
                    </a:solidFill>
                    <a:ea typeface="黑体" pitchFamily="2" charset="-122"/>
                  </a:rPr>
                  <a:t>节点更新</a:t>
                </a:r>
                <a:endParaRPr lang="en-US" altLang="zh-CN" sz="2000" kern="0" dirty="0">
                  <a:solidFill>
                    <a:srgbClr val="0000FF"/>
                  </a:solidFill>
                  <a:ea typeface="黑体" pitchFamily="2" charset="-122"/>
                </a:endParaRPr>
              </a:p>
              <a:p>
                <a:pPr>
                  <a:lnSpc>
                    <a:spcPts val="2800"/>
                  </a:lnSpc>
                  <a:spcBef>
                    <a:spcPts val="600"/>
                  </a:spcBef>
                  <a:spcAft>
                    <a:spcPts val="0"/>
                  </a:spcAft>
                  <a:buFont typeface="Wingdings" panose="05000000000000000000" pitchFamily="2" charset="2"/>
                  <a:buChar char="ü"/>
                </a:pPr>
                <a:r>
                  <a:rPr lang="zh-CN" altLang="en-US" sz="1800" b="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边更新后，输入</a:t>
                </a:r>
                <a:r>
                  <a:rPr lang="zh-CN" altLang="zh-CN" sz="1800" b="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与</a:t>
                </a:r>
                <a:r>
                  <a:rPr lang="zh-CN" altLang="zh-CN" sz="1800" b="0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节点</a:t>
                </a:r>
                <a:r>
                  <a:rPr lang="en-US" altLang="zh-CN" sz="1800" b="0" i="1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v</a:t>
                </a:r>
                <a:r>
                  <a:rPr lang="en-US" altLang="zh-CN" sz="1800" b="0" i="1" baseline="-25000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i</a:t>
                </a:r>
                <a:r>
                  <a:rPr lang="zh-CN" altLang="zh-CN" sz="1800" b="0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相关的边特征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zh-CN" altLang="zh-CN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𝐞</m:t>
                            </m:r>
                          </m:e>
                          <m:sup>
                            <m:r>
                              <a:rPr lang="en-US" altLang="zh-CN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  <m:sub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&gt;</m:t>
                        </m:r>
                      </m:sub>
                    </m:sSub>
                  </m:oMath>
                </a14:m>
                <a:endParaRPr lang="en-US" altLang="zh-CN" sz="1800" dirty="0">
                  <a:solidFill>
                    <a:schemeClr val="accent6"/>
                  </a:solidFill>
                  <a:latin typeface="Times New Roman" panose="02020603050405020304" pitchFamily="18" charset="0"/>
                </a:endParaRPr>
              </a:p>
              <a:p>
                <a:pPr>
                  <a:lnSpc>
                    <a:spcPts val="2800"/>
                  </a:lnSpc>
                  <a:spcBef>
                    <a:spcPts val="600"/>
                  </a:spcBef>
                  <a:spcAft>
                    <a:spcPts val="0"/>
                  </a:spcAft>
                  <a:buFont typeface="Wingdings" panose="05000000000000000000" pitchFamily="2" charset="2"/>
                  <a:buChar char="ü"/>
                </a:pPr>
                <a:r>
                  <a:rPr lang="zh-CN" altLang="en-US" sz="1800" b="0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利用聚合函数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p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sup>
                    </m:sSup>
                  </m:oMath>
                </a14:m>
                <a:r>
                  <a:rPr lang="zh-CN" altLang="zh-CN" sz="1800" b="0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聚合与节点</a:t>
                </a:r>
                <a:r>
                  <a:rPr lang="en-US" altLang="zh-CN" sz="1800" b="0" i="1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v</a:t>
                </a:r>
                <a:r>
                  <a:rPr lang="en-US" altLang="zh-CN" sz="1800" b="0" i="1" baseline="-25000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i</a:t>
                </a:r>
                <a:r>
                  <a:rPr lang="zh-CN" altLang="zh-CN" sz="1800" b="0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相关的边特征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zh-CN" altLang="zh-CN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𝐞</m:t>
                            </m:r>
                          </m:e>
                          <m:sup>
                            <m:r>
                              <a:rPr lang="en-US" altLang="zh-CN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  <m:sub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&gt;</m:t>
                        </m:r>
                      </m:sub>
                    </m:sSub>
                  </m:oMath>
                </a14:m>
                <a:endParaRPr lang="en-US" altLang="zh-CN" sz="1800" i="1" dirty="0">
                  <a:solidFill>
                    <a:srgbClr val="002060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  <a:p>
                <a:pPr marL="0" indent="0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altLang="zh-CN" sz="180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 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zh-CN" altLang="zh-CN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𝐞</m:t>
                            </m:r>
                          </m:e>
                        </m:acc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b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p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sup>
                    </m:sSup>
                    <m:d>
                      <m:dPr>
                        <m:ctrlPr>
                          <a:rPr lang="en-US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CN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zh-CN" altLang="zh-CN" sz="18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p>
                                  <m:sSupPr>
                                    <m:ctrlPr>
                                      <a:rPr lang="zh-CN" altLang="zh-CN" sz="18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8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𝐞</m:t>
                                    </m:r>
                                  </m:e>
                                  <m:sup>
                                    <m:r>
                                      <a:rPr lang="en-US" altLang="zh-CN" sz="18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  <m:sub>
                                <m:r>
                                  <a:rPr lang="en-US" altLang="zh-CN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US" altLang="zh-CN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altLang="zh-CN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zh-CN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altLang="zh-CN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</m:sub>
                            </m:sSub>
                            <m:r>
                              <a:rPr lang="en-US" altLang="zh-CN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,∀</m:t>
                            </m:r>
                            <m:sSub>
                              <m:sSubPr>
                                <m:ctrlPr>
                                  <a:rPr lang="zh-CN" altLang="zh-CN" sz="1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altLang="zh-CN" sz="1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altLang="zh-CN" sz="18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altLang="zh-CN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  <m:d>
                              <m:dPr>
                                <m:ctrlPr>
                                  <a:rPr lang="zh-CN" altLang="zh-CN" sz="1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zh-CN" altLang="zh-CN" sz="18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</m:e>
                    </m:d>
                  </m:oMath>
                </a14:m>
                <a:endParaRPr lang="en-US" altLang="zh-CN" sz="1800" b="0" dirty="0">
                  <a:solidFill>
                    <a:srgbClr val="002060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  <a:p>
                <a:pPr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anose="05000000000000000000" pitchFamily="2" charset="2"/>
                  <a:buChar char="ü"/>
                </a:pPr>
                <a:r>
                  <a:rPr lang="zh-CN" altLang="zh-CN" sz="1800" b="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利用更新函数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CN" altLang="zh-CN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b="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p>
                        <m:r>
                          <a:rPr lang="en-US" altLang="zh-CN" sz="1800" b="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sup>
                    </m:sSup>
                  </m:oMath>
                </a14:m>
                <a:r>
                  <a:rPr lang="zh-CN" altLang="zh-CN" sz="1800" b="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得到新的节点特征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b="1" i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  <m:r>
                          <a:rPr lang="en-US" altLang="zh-CN" sz="1800" b="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b>
                        <m:r>
                          <a:rPr lang="en-US" altLang="zh-CN" sz="1800" b="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altLang="zh-CN" sz="1800" b="0" dirty="0">
                  <a:solidFill>
                    <a:srgbClr val="002060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  <a:p>
                <a:pPr marL="0" indent="0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altLang="zh-CN" sz="1800" b="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b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p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sup>
                    </m:sSup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zh-CN" altLang="zh-CN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zh-CN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𝐞</m:t>
                            </m:r>
                          </m:e>
                        </m:acc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b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zh-CN" altLang="zh-CN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</m:e>
                      <m:sub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sz="18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𝐮</m:t>
                    </m:r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sz="1800" b="0" kern="0" dirty="0">
                  <a:solidFill>
                    <a:srgbClr val="002060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  <a:p>
                <a:pPr marL="0" indent="0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zh-CN" altLang="en-US" sz="1800" b="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例如，图中</a:t>
                </a:r>
                <a:endParaRPr lang="en-US" altLang="zh-CN" sz="1800" i="1" dirty="0">
                  <a:solidFill>
                    <a:schemeClr val="accent6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zh-CN" altLang="zh-CN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𝐞</m:t>
                            </m:r>
                          </m:e>
                        </m:acc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b>
                        <m:r>
                          <a:rPr lang="en-US" altLang="zh-CN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zh-CN" altLang="en-US" sz="1800" b="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为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p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sup>
                    </m:sSup>
                    <m:d>
                      <m:dPr>
                        <m:ctrlPr>
                          <a:rPr lang="en-US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CN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zh-CN" altLang="zh-CN" sz="18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p>
                                  <m:sSupPr>
                                    <m:ctrlPr>
                                      <a:rPr lang="zh-CN" altLang="zh-CN" sz="18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8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𝐞</m:t>
                                    </m:r>
                                  </m:e>
                                  <m:sup>
                                    <m:r>
                                      <a:rPr lang="en-US" altLang="zh-CN" sz="18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  <m:sub>
                                <m:r>
                                  <a:rPr lang="en-US" altLang="zh-CN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US" altLang="zh-CN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altLang="zh-CN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zh-CN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altLang="zh-CN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</m:sub>
                            </m:sSub>
                            <m:r>
                              <a:rPr lang="en-US" altLang="zh-CN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zh-CN" altLang="zh-CN" sz="18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p>
                                  <m:sSupPr>
                                    <m:ctrlPr>
                                      <a:rPr lang="zh-CN" altLang="zh-CN" sz="18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8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𝐞</m:t>
                                    </m:r>
                                  </m:e>
                                  <m:sup>
                                    <m:r>
                                      <a:rPr lang="en-US" altLang="zh-CN" sz="18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  <m:sub>
                                <m:r>
                                  <a:rPr lang="en-US" altLang="zh-CN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US" altLang="zh-CN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altLang="zh-CN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zh-CN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US" altLang="zh-CN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endParaRPr lang="en-US" altLang="zh-CN" sz="18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b>
                        <m:r>
                          <a:rPr lang="en-US" altLang="zh-CN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zh-CN" altLang="en-US" sz="1800" b="0" kern="0" dirty="0">
                    <a:solidFill>
                      <a:srgbClr val="002060"/>
                    </a:solidFill>
                    <a:ea typeface="黑体" pitchFamily="2" charset="-122"/>
                  </a:rPr>
                  <a:t>为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p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sup>
                    </m:sSup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zh-CN" altLang="zh-CN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zh-CN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𝐞</m:t>
                            </m:r>
                          </m:e>
                        </m:acc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b>
                        <m:r>
                          <a:rPr lang="en-US" altLang="zh-CN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zh-CN" altLang="zh-CN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</m:e>
                      <m:sub>
                        <m:r>
                          <a:rPr lang="en-US" altLang="zh-CN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sz="18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𝐮</m:t>
                    </m:r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sz="1800" b="0" kern="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。</a:t>
                </a:r>
                <a:endParaRPr lang="en-US" altLang="zh-CN" sz="1800" b="0" kern="0" dirty="0">
                  <a:solidFill>
                    <a:srgbClr val="002060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  <a:p>
                <a:pPr marL="0" indent="0"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:endParaRPr lang="en-US" altLang="zh-CN" sz="1800" b="0" kern="0" dirty="0">
                  <a:solidFill>
                    <a:srgbClr val="000000"/>
                  </a:solidFill>
                  <a:ea typeface="黑体" pitchFamily="2" charset="-122"/>
                </a:endParaRPr>
              </a:p>
              <a:p>
                <a:pPr eaLnBrk="1" hangingPunct="1">
                  <a:buNone/>
                </a:pPr>
                <a:r>
                  <a:rPr lang="zh-CN" altLang="en-US" sz="2400" b="0" kern="0" dirty="0">
                    <a:ea typeface="黑体" pitchFamily="2" charset="-122"/>
                  </a:rPr>
                  <a:t>  </a:t>
                </a:r>
              </a:p>
            </p:txBody>
          </p:sp>
        </mc:Choice>
        <mc:Fallback xmlns="">
          <p:sp>
            <p:nvSpPr>
              <p:cNvPr id="52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057400"/>
                <a:ext cx="7958138" cy="4683968"/>
              </a:xfrm>
              <a:prstGeom prst="rect">
                <a:avLst/>
              </a:prstGeom>
              <a:blipFill>
                <a:blip r:embed="rId2"/>
                <a:stretch>
                  <a:fillRect l="-690" t="-65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文本框 49"/>
              <p:cNvSpPr txBox="1"/>
              <p:nvPr/>
            </p:nvSpPr>
            <p:spPr>
              <a:xfrm>
                <a:off x="6274156" y="4097216"/>
                <a:ext cx="1008112" cy="2852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zh-CN" sz="12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𝐞</m:t>
                          </m:r>
                        </m:e>
                        <m:sub>
                          <m:r>
                            <a:rPr lang="en-US" altLang="zh-CN" sz="1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US" altLang="zh-CN" sz="1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CN" sz="1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sz="1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CN" sz="1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&gt;</m:t>
                          </m:r>
                        </m:sub>
                      </m:sSub>
                    </m:oMath>
                  </m:oMathPara>
                </a14:m>
                <a:endParaRPr lang="zh-CN" altLang="en-US" sz="12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4156" y="4097216"/>
                <a:ext cx="1008112" cy="28520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文本框 55"/>
              <p:cNvSpPr txBox="1"/>
              <p:nvPr/>
            </p:nvSpPr>
            <p:spPr>
              <a:xfrm>
                <a:off x="6223388" y="3110711"/>
                <a:ext cx="1008112" cy="272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2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𝐡</m:t>
                      </m:r>
                      <m:r>
                        <a:rPr lang="en-US" altLang="zh-CN" sz="1200" b="0" i="1" baseline="-250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zh-CN" altLang="en-US" sz="1200" b="0" i="1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文本框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3388" y="3110711"/>
                <a:ext cx="1008112" cy="27276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文本框 57"/>
              <p:cNvSpPr txBox="1"/>
              <p:nvPr/>
            </p:nvSpPr>
            <p:spPr>
              <a:xfrm>
                <a:off x="8064491" y="3958880"/>
                <a:ext cx="1008112" cy="272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2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𝐡</m:t>
                      </m:r>
                      <m:r>
                        <a:rPr lang="en-US" altLang="zh-CN" sz="1200" b="0" i="1" baseline="-2500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zh-CN" altLang="en-US" sz="1200" b="0" i="1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8" name="文本框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491" y="3958880"/>
                <a:ext cx="1008112" cy="27276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组合 1">
            <a:extLst>
              <a:ext uri="{FF2B5EF4-FFF2-40B4-BE49-F238E27FC236}">
                <a16:creationId xmlns:a16="http://schemas.microsoft.com/office/drawing/2014/main" id="{A9739A34-0330-487E-BB03-A8CADE84B10B}"/>
              </a:ext>
            </a:extLst>
          </p:cNvPr>
          <p:cNvGrpSpPr/>
          <p:nvPr/>
        </p:nvGrpSpPr>
        <p:grpSpPr>
          <a:xfrm>
            <a:off x="6156176" y="2636874"/>
            <a:ext cx="2808312" cy="3672446"/>
            <a:chOff x="6354792" y="2636874"/>
            <a:chExt cx="2403606" cy="288220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文本框 26"/>
                <p:cNvSpPr txBox="1"/>
                <p:nvPr/>
              </p:nvSpPr>
              <p:spPr>
                <a:xfrm>
                  <a:off x="6757013" y="3204914"/>
                  <a:ext cx="1008112" cy="2852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zh-CN" altLang="zh-CN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𝐞</m:t>
                            </m:r>
                            <m:r>
                              <a:rPr lang="en-US" altLang="zh-CN" sz="1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  <m:sub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altLang="zh-CN" sz="1200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sz="1200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&gt;</m:t>
                            </m:r>
                          </m:sub>
                        </m:sSub>
                      </m:oMath>
                    </m:oMathPara>
                  </a14:m>
                  <a:endParaRPr lang="zh-CN" altLang="en-US" sz="12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7" name="文本框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57013" y="3204914"/>
                  <a:ext cx="1008112" cy="285206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8" name="椭圆 27"/>
            <p:cNvSpPr/>
            <p:nvPr/>
          </p:nvSpPr>
          <p:spPr bwMode="auto">
            <a:xfrm>
              <a:off x="7201523" y="2858948"/>
              <a:ext cx="288032" cy="28803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1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29" name="椭圆 28"/>
            <p:cNvSpPr/>
            <p:nvPr/>
          </p:nvSpPr>
          <p:spPr bwMode="auto">
            <a:xfrm>
              <a:off x="6612997" y="3420315"/>
              <a:ext cx="288032" cy="28803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indent="-342900"/>
              <a:endParaRPr lang="zh-CN" altLang="en-US" sz="1200" b="0" i="1" dirty="0">
                <a:solidFill>
                  <a:srgbClr val="000000"/>
                </a:solidFill>
              </a:endParaRPr>
            </a:p>
          </p:txBody>
        </p:sp>
        <p:sp>
          <p:nvSpPr>
            <p:cNvPr id="30" name="椭圆 29"/>
            <p:cNvSpPr/>
            <p:nvPr/>
          </p:nvSpPr>
          <p:spPr bwMode="auto">
            <a:xfrm>
              <a:off x="7159342" y="3919758"/>
              <a:ext cx="288032" cy="28803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indent="-342900"/>
              <a:endParaRPr lang="zh-CN" altLang="en-US" sz="1200" b="0" i="1" dirty="0">
                <a:solidFill>
                  <a:srgbClr val="000000"/>
                </a:solidFill>
              </a:endParaRPr>
            </a:p>
          </p:txBody>
        </p:sp>
        <p:sp>
          <p:nvSpPr>
            <p:cNvPr id="31" name="椭圆 30"/>
            <p:cNvSpPr/>
            <p:nvPr/>
          </p:nvSpPr>
          <p:spPr bwMode="auto">
            <a:xfrm>
              <a:off x="6460293" y="4586320"/>
              <a:ext cx="288032" cy="28803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indent="-342900"/>
              <a:endParaRPr lang="zh-CN" altLang="en-US" sz="1200" b="0" i="1" dirty="0">
                <a:solidFill>
                  <a:srgbClr val="000000"/>
                </a:solidFill>
              </a:endParaRPr>
            </a:p>
          </p:txBody>
        </p:sp>
        <p:sp>
          <p:nvSpPr>
            <p:cNvPr id="32" name="椭圆 31"/>
            <p:cNvSpPr/>
            <p:nvPr/>
          </p:nvSpPr>
          <p:spPr bwMode="auto">
            <a:xfrm>
              <a:off x="7166520" y="4916533"/>
              <a:ext cx="288032" cy="28803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indent="-342900"/>
              <a:endParaRPr lang="zh-CN" altLang="en-US" sz="1200" b="0" i="1" dirty="0">
                <a:solidFill>
                  <a:srgbClr val="000000"/>
                </a:solidFill>
              </a:endParaRPr>
            </a:p>
          </p:txBody>
        </p:sp>
        <p:sp>
          <p:nvSpPr>
            <p:cNvPr id="33" name="椭圆 32"/>
            <p:cNvSpPr/>
            <p:nvPr/>
          </p:nvSpPr>
          <p:spPr bwMode="auto">
            <a:xfrm>
              <a:off x="7865569" y="4730336"/>
              <a:ext cx="288032" cy="28803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indent="-342900"/>
              <a:endParaRPr lang="zh-CN" altLang="en-US" sz="1200" b="0" i="1" dirty="0">
                <a:solidFill>
                  <a:srgbClr val="000000"/>
                </a:solidFill>
              </a:endParaRPr>
            </a:p>
          </p:txBody>
        </p:sp>
        <p:sp>
          <p:nvSpPr>
            <p:cNvPr id="34" name="椭圆 33"/>
            <p:cNvSpPr/>
            <p:nvPr/>
          </p:nvSpPr>
          <p:spPr bwMode="auto">
            <a:xfrm>
              <a:off x="8153601" y="3923044"/>
              <a:ext cx="288032" cy="28803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indent="-342900"/>
              <a:endParaRPr lang="zh-CN" altLang="en-US" sz="1200" b="0" i="1" dirty="0">
                <a:solidFill>
                  <a:srgbClr val="000000"/>
                </a:solidFill>
              </a:endParaRPr>
            </a:p>
          </p:txBody>
        </p:sp>
        <p:cxnSp>
          <p:nvCxnSpPr>
            <p:cNvPr id="35" name="直接连接符 34"/>
            <p:cNvCxnSpPr>
              <a:stCxn id="28" idx="3"/>
              <a:endCxn id="29" idx="7"/>
            </p:cNvCxnSpPr>
            <p:nvPr/>
          </p:nvCxnSpPr>
          <p:spPr bwMode="auto">
            <a:xfrm flipH="1">
              <a:off x="6858848" y="3104799"/>
              <a:ext cx="384856" cy="35769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直接连接符 35"/>
            <p:cNvCxnSpPr>
              <a:stCxn id="30" idx="3"/>
              <a:endCxn id="31" idx="7"/>
            </p:cNvCxnSpPr>
            <p:nvPr/>
          </p:nvCxnSpPr>
          <p:spPr bwMode="auto">
            <a:xfrm flipH="1">
              <a:off x="6706144" y="4165609"/>
              <a:ext cx="495379" cy="46289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直接连接符 36"/>
            <p:cNvCxnSpPr>
              <a:stCxn id="29" idx="5"/>
              <a:endCxn id="30" idx="1"/>
            </p:cNvCxnSpPr>
            <p:nvPr/>
          </p:nvCxnSpPr>
          <p:spPr bwMode="auto">
            <a:xfrm>
              <a:off x="6858848" y="3666166"/>
              <a:ext cx="342675" cy="29577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直接连接符 37"/>
            <p:cNvCxnSpPr>
              <a:stCxn id="30" idx="4"/>
              <a:endCxn id="32" idx="0"/>
            </p:cNvCxnSpPr>
            <p:nvPr/>
          </p:nvCxnSpPr>
          <p:spPr bwMode="auto">
            <a:xfrm>
              <a:off x="7303358" y="4207790"/>
              <a:ext cx="7178" cy="7087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直接连接符 38"/>
            <p:cNvCxnSpPr>
              <a:stCxn id="30" idx="5"/>
              <a:endCxn id="33" idx="1"/>
            </p:cNvCxnSpPr>
            <p:nvPr/>
          </p:nvCxnSpPr>
          <p:spPr bwMode="auto">
            <a:xfrm>
              <a:off x="7405193" y="4165609"/>
              <a:ext cx="502557" cy="6069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直接连接符 39"/>
            <p:cNvCxnSpPr>
              <a:stCxn id="30" idx="6"/>
              <a:endCxn id="34" idx="2"/>
            </p:cNvCxnSpPr>
            <p:nvPr/>
          </p:nvCxnSpPr>
          <p:spPr bwMode="auto">
            <a:xfrm>
              <a:off x="7447374" y="4063774"/>
              <a:ext cx="706227" cy="328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1" name="文本框 40"/>
            <p:cNvSpPr txBox="1"/>
            <p:nvPr/>
          </p:nvSpPr>
          <p:spPr>
            <a:xfrm>
              <a:off x="7189921" y="2825129"/>
              <a:ext cx="4310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0" i="1" dirty="0">
                  <a:solidFill>
                    <a:srgbClr val="000000"/>
                  </a:solidFill>
                </a:rPr>
                <a:t>v</a:t>
              </a:r>
              <a:r>
                <a:rPr lang="en-US" altLang="zh-CN" sz="1400" b="0" baseline="-25000" dirty="0">
                  <a:solidFill>
                    <a:srgbClr val="000000"/>
                  </a:solidFill>
                </a:rPr>
                <a:t>1</a:t>
              </a:r>
              <a:endParaRPr lang="zh-CN" altLang="en-US" sz="1400" b="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6599147" y="3386013"/>
              <a:ext cx="4310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0" i="1" dirty="0">
                  <a:solidFill>
                    <a:srgbClr val="000000"/>
                  </a:solidFill>
                </a:rPr>
                <a:t>v</a:t>
              </a:r>
              <a:r>
                <a:rPr lang="en-US" altLang="zh-CN" sz="1400" b="0" baseline="-25000" dirty="0">
                  <a:solidFill>
                    <a:srgbClr val="000000"/>
                  </a:solidFill>
                </a:rPr>
                <a:t>2</a:t>
              </a:r>
              <a:endParaRPr lang="zh-CN" altLang="en-US" sz="1400" b="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7143258" y="3909886"/>
              <a:ext cx="4310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0" i="1" dirty="0">
                  <a:solidFill>
                    <a:srgbClr val="000000"/>
                  </a:solidFill>
                </a:rPr>
                <a:t>v</a:t>
              </a:r>
              <a:r>
                <a:rPr lang="en-US" altLang="zh-CN" sz="1400" b="0" baseline="-25000" dirty="0">
                  <a:solidFill>
                    <a:srgbClr val="000000"/>
                  </a:solidFill>
                </a:rPr>
                <a:t>3</a:t>
              </a:r>
              <a:endParaRPr lang="zh-CN" altLang="en-US" sz="1400" b="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6439708" y="4566915"/>
              <a:ext cx="4310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0" i="1" dirty="0">
                  <a:solidFill>
                    <a:srgbClr val="000000"/>
                  </a:solidFill>
                </a:rPr>
                <a:t>v</a:t>
              </a:r>
              <a:r>
                <a:rPr lang="en-US" altLang="zh-CN" sz="1400" b="0" baseline="-25000" dirty="0">
                  <a:solidFill>
                    <a:srgbClr val="000000"/>
                  </a:solidFill>
                </a:rPr>
                <a:t>4</a:t>
              </a:r>
              <a:endParaRPr lang="zh-CN" altLang="en-US" sz="1400" b="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7143258" y="4896788"/>
              <a:ext cx="4310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0" i="1" dirty="0">
                  <a:solidFill>
                    <a:srgbClr val="000000"/>
                  </a:solidFill>
                </a:rPr>
                <a:t>v</a:t>
              </a:r>
              <a:r>
                <a:rPr lang="en-US" altLang="zh-CN" sz="1400" b="0" baseline="-25000" dirty="0">
                  <a:solidFill>
                    <a:srgbClr val="000000"/>
                  </a:solidFill>
                </a:rPr>
                <a:t>5</a:t>
              </a:r>
              <a:endParaRPr lang="zh-CN" altLang="en-US" sz="1400" b="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7848972" y="4720803"/>
              <a:ext cx="4310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0" i="1" dirty="0">
                  <a:solidFill>
                    <a:srgbClr val="000000"/>
                  </a:solidFill>
                </a:rPr>
                <a:t>v</a:t>
              </a:r>
              <a:r>
                <a:rPr lang="en-US" altLang="zh-CN" sz="1400" b="0" baseline="-25000" dirty="0">
                  <a:solidFill>
                    <a:srgbClr val="000000"/>
                  </a:solidFill>
                </a:rPr>
                <a:t>6</a:t>
              </a:r>
              <a:endParaRPr lang="zh-CN" altLang="en-US" sz="1400" b="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7" name="文本框 46"/>
            <p:cNvSpPr txBox="1"/>
            <p:nvPr/>
          </p:nvSpPr>
          <p:spPr>
            <a:xfrm>
              <a:off x="8153601" y="3889894"/>
              <a:ext cx="4310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0" i="1" dirty="0">
                  <a:solidFill>
                    <a:srgbClr val="000000"/>
                  </a:solidFill>
                </a:rPr>
                <a:t>v</a:t>
              </a:r>
              <a:r>
                <a:rPr lang="en-US" altLang="zh-CN" sz="1400" b="0" baseline="-25000" dirty="0">
                  <a:solidFill>
                    <a:srgbClr val="000000"/>
                  </a:solidFill>
                </a:rPr>
                <a:t>7</a:t>
              </a:r>
              <a:endParaRPr lang="zh-CN" altLang="en-US" sz="1400" b="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7689999" y="5233876"/>
              <a:ext cx="253712" cy="2852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rgbClr val="FF0000"/>
                  </a:solidFill>
                </a:rPr>
                <a:t>u</a:t>
              </a:r>
              <a:endParaRPr lang="zh-CN" altLang="en-US" sz="12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文本框 48"/>
                <p:cNvSpPr txBox="1"/>
                <p:nvPr/>
              </p:nvSpPr>
              <p:spPr>
                <a:xfrm>
                  <a:off x="6354792" y="3727233"/>
                  <a:ext cx="1008112" cy="2852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zh-CN" altLang="zh-CN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𝐞</m:t>
                            </m:r>
                            <m:r>
                              <a:rPr lang="en-US" altLang="zh-CN" sz="1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  <m:sub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altLang="zh-CN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&gt;</m:t>
                            </m:r>
                          </m:sub>
                        </m:sSub>
                      </m:oMath>
                    </m:oMathPara>
                  </a14:m>
                  <a:endParaRPr lang="zh-CN" altLang="en-US" sz="12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9" name="文本框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54792" y="3727233"/>
                  <a:ext cx="1008112" cy="285206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文本框 50"/>
                <p:cNvSpPr txBox="1"/>
                <p:nvPr/>
              </p:nvSpPr>
              <p:spPr>
                <a:xfrm>
                  <a:off x="6597868" y="4505303"/>
                  <a:ext cx="1008112" cy="2852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zh-CN" altLang="zh-CN" sz="12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𝐞</m:t>
                            </m:r>
                          </m:e>
                          <m:sub>
                            <m:r>
                              <a:rPr lang="en-US" altLang="zh-CN" sz="1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altLang="zh-CN" sz="1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altLang="zh-CN" sz="1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sz="1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US" altLang="zh-CN" sz="1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&gt;</m:t>
                            </m:r>
                          </m:sub>
                        </m:sSub>
                      </m:oMath>
                    </m:oMathPara>
                  </a14:m>
                  <a:endParaRPr lang="zh-CN" altLang="en-US" sz="1200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51" name="文本框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97868" y="4505303"/>
                  <a:ext cx="1008112" cy="285206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文本框 52"/>
                <p:cNvSpPr txBox="1"/>
                <p:nvPr/>
              </p:nvSpPr>
              <p:spPr>
                <a:xfrm>
                  <a:off x="7465972" y="4382458"/>
                  <a:ext cx="1008112" cy="2852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zh-CN" altLang="zh-CN" sz="12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𝐞</m:t>
                            </m:r>
                          </m:e>
                          <m:sub>
                            <m:r>
                              <a:rPr lang="en-US" altLang="zh-CN" sz="1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altLang="zh-CN" sz="1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altLang="zh-CN" sz="1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sz="1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n-US" altLang="zh-CN" sz="1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&gt;</m:t>
                            </m:r>
                          </m:sub>
                        </m:sSub>
                      </m:oMath>
                    </m:oMathPara>
                  </a14:m>
                  <a:endParaRPr lang="zh-CN" altLang="en-US" sz="1200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53" name="文本框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65972" y="4382458"/>
                  <a:ext cx="1008112" cy="285206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文本框 53"/>
                <p:cNvSpPr txBox="1"/>
                <p:nvPr/>
              </p:nvSpPr>
              <p:spPr>
                <a:xfrm>
                  <a:off x="7303358" y="3746978"/>
                  <a:ext cx="1008112" cy="2852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zh-CN" altLang="zh-CN" sz="12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𝐞</m:t>
                            </m:r>
                          </m:e>
                          <m:sub>
                            <m:r>
                              <a:rPr lang="en-US" altLang="zh-CN" sz="1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altLang="zh-CN" sz="1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altLang="zh-CN" sz="1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sz="1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en-US" altLang="zh-CN" sz="1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&gt;</m:t>
                            </m:r>
                          </m:sub>
                        </m:sSub>
                      </m:oMath>
                    </m:oMathPara>
                  </a14:m>
                  <a:endParaRPr lang="zh-CN" altLang="en-US" sz="1200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54" name="文本框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3358" y="3746978"/>
                  <a:ext cx="1008112" cy="285206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文本框 54"/>
                <p:cNvSpPr txBox="1"/>
                <p:nvPr/>
              </p:nvSpPr>
              <p:spPr>
                <a:xfrm>
                  <a:off x="6685865" y="2636874"/>
                  <a:ext cx="1008112" cy="27276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12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  <m:r>
                          <a:rPr lang="en-US" altLang="zh-CN" sz="1200" b="0" i="1" baseline="-2500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zh-CN" altLang="en-US" sz="1200" b="0" i="1" baseline="-25000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55" name="文本框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85865" y="2636874"/>
                  <a:ext cx="1008112" cy="272767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文本框 56"/>
                <p:cNvSpPr txBox="1"/>
                <p:nvPr/>
              </p:nvSpPr>
              <p:spPr>
                <a:xfrm>
                  <a:off x="6829075" y="3679345"/>
                  <a:ext cx="1008112" cy="27276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12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  <m:r>
                          <a:rPr lang="en-US" altLang="zh-CN" sz="1200" b="0" i="1" baseline="-2500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zh-CN" altLang="en-US" sz="1200" b="0" i="1" baseline="-25000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57" name="文本框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9075" y="3679345"/>
                  <a:ext cx="1008112" cy="272767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文本框 58"/>
                <p:cNvSpPr txBox="1"/>
                <p:nvPr/>
              </p:nvSpPr>
              <p:spPr>
                <a:xfrm>
                  <a:off x="7750286" y="4872960"/>
                  <a:ext cx="1008112" cy="27276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12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  <m:r>
                          <a:rPr lang="en-US" altLang="zh-CN" sz="1200" b="0" i="1" baseline="-2500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oMath>
                    </m:oMathPara>
                  </a14:m>
                  <a:endParaRPr lang="zh-CN" altLang="en-US" sz="1200" b="0" i="1" baseline="-25000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59" name="文本框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50286" y="4872960"/>
                  <a:ext cx="1008112" cy="272767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文本框 59"/>
                <p:cNvSpPr txBox="1"/>
                <p:nvPr/>
              </p:nvSpPr>
              <p:spPr>
                <a:xfrm>
                  <a:off x="6600024" y="5060187"/>
                  <a:ext cx="1008112" cy="27276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12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  <m:r>
                          <a:rPr lang="en-US" altLang="zh-CN" sz="1200" b="0" i="1" baseline="-2500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zh-CN" altLang="en-US" sz="1200" b="0" i="1" baseline="-25000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60" name="文本框 5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00024" y="5060187"/>
                  <a:ext cx="1008112" cy="272767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文本框 60"/>
              <p:cNvSpPr txBox="1"/>
              <p:nvPr/>
            </p:nvSpPr>
            <p:spPr>
              <a:xfrm>
                <a:off x="5830747" y="4540460"/>
                <a:ext cx="1008112" cy="272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2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𝐡</m:t>
                      </m:r>
                      <m:r>
                        <a:rPr lang="en-US" altLang="zh-CN" sz="1200" b="0" i="1" baseline="-2500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zh-CN" altLang="en-US" sz="1200" b="0" i="1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1" name="文本框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0747" y="4540460"/>
                <a:ext cx="1008112" cy="27276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1289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endParaRPr lang="zh-CN" altLang="en-US" sz="4400" b="0">
              <a:solidFill>
                <a:schemeClr val="tx2"/>
              </a:solidFill>
            </a:endParaRPr>
          </a:p>
        </p:txBody>
      </p:sp>
      <p:sp>
        <p:nvSpPr>
          <p:cNvPr id="16389" name="Rectangle 52"/>
          <p:cNvSpPr>
            <a:spLocks noGrp="1" noChangeArrowheads="1"/>
          </p:cNvSpPr>
          <p:nvPr>
            <p:ph type="title" idx="4294967295"/>
          </p:nvPr>
        </p:nvSpPr>
        <p:spPr>
          <a:xfrm>
            <a:off x="1295400" y="609600"/>
            <a:ext cx="7378700" cy="1143000"/>
          </a:xfrm>
        </p:spPr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图神经网络 </a:t>
            </a:r>
            <a:r>
              <a:rPr lang="en-US" altLang="zh-CN" dirty="0">
                <a:ea typeface="黑体" pitchFamily="2" charset="-122"/>
              </a:rPr>
              <a:t>(4)</a:t>
            </a:r>
            <a:endParaRPr lang="zh-CN" altLang="en-US" dirty="0">
              <a:ea typeface="黑体" pitchFamily="2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3"/>
              <p:cNvSpPr txBox="1">
                <a:spLocks noChangeArrowheads="1"/>
              </p:cNvSpPr>
              <p:nvPr/>
            </p:nvSpPr>
            <p:spPr>
              <a:xfrm>
                <a:off x="685800" y="2057400"/>
                <a:ext cx="7958138" cy="4683968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w"/>
                  <a:defRPr kumimoji="1"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kumimoji="1"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kumimoji="1"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2288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6860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1432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6004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FontTx/>
                  <a:buChar char="-"/>
                </a:pPr>
                <a:r>
                  <a:rPr lang="zh-CN" altLang="en-US" sz="2000" kern="0" dirty="0">
                    <a:solidFill>
                      <a:srgbClr val="0000FF"/>
                    </a:solidFill>
                    <a:ea typeface="黑体" pitchFamily="2" charset="-122"/>
                  </a:rPr>
                  <a:t>图更新</a:t>
                </a:r>
                <a:endParaRPr lang="en-US" altLang="zh-CN" sz="2000" kern="0" dirty="0">
                  <a:solidFill>
                    <a:srgbClr val="0000FF"/>
                  </a:solidFill>
                  <a:ea typeface="黑体" pitchFamily="2" charset="-122"/>
                </a:endParaRPr>
              </a:p>
              <a:p>
                <a:pPr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0"/>
                  </a:spcAft>
                  <a:buFont typeface="Wingdings" panose="05000000000000000000" pitchFamily="2" charset="2"/>
                  <a:buChar char="ü"/>
                </a:pPr>
                <a:r>
                  <a:rPr lang="zh-CN" altLang="en-US" sz="1800" b="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边更新以及节点更新后，输入全图的边特征和节点特征</a:t>
                </a:r>
                <a:endParaRPr lang="en-US" altLang="zh-CN" sz="1800" b="0" dirty="0">
                  <a:solidFill>
                    <a:srgbClr val="002060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  <a:p>
                <a:pPr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0"/>
                  </a:spcAft>
                  <a:buFont typeface="Wingdings" panose="05000000000000000000" pitchFamily="2" charset="2"/>
                  <a:buChar char="ü"/>
                </a:pPr>
                <a:r>
                  <a:rPr lang="zh-CN" altLang="en-US" sz="1800" b="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利用聚合函数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p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sup>
                    </m:sSup>
                  </m:oMath>
                </a14:m>
                <a:r>
                  <a:rPr lang="zh-CN" altLang="zh-CN" sz="1800" b="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聚合所有的边特征</a:t>
                </a:r>
                <a:endParaRPr lang="en-US" altLang="zh-CN" sz="1800" b="0" dirty="0">
                  <a:solidFill>
                    <a:srgbClr val="002060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  <a:p>
                <a:pPr marL="0" indent="0"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altLang="zh-CN" sz="1800" dirty="0">
                    <a:solidFill>
                      <a:srgbClr val="002060"/>
                    </a:solidFill>
                  </a:rPr>
                  <a:t>	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𝐞</m:t>
                        </m:r>
                      </m:e>
                    </m:acc>
                    <m:r>
                      <a:rPr lang="en-US" altLang="zh-CN" sz="18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p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sup>
                    </m:sSup>
                    <m:r>
                      <a:rPr lang="en-US" altLang="zh-CN" sz="180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([</m:t>
                    </m:r>
                    <m:sSub>
                      <m:sSubPr>
                        <m:ctrlPr>
                          <a:rPr lang="zh-CN" altLang="zh-CN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zh-CN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𝐞</m:t>
                            </m:r>
                          </m:e>
                          <m:sup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  <m:sub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&gt;</m:t>
                        </m:r>
                      </m:sub>
                    </m:sSub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,∀&lt;</m:t>
                    </m:r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altLang="zh-CN" sz="180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  <m:r>
                      <a:rPr lang="en-US" altLang="zh-CN" sz="180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sz="1800" dirty="0">
                  <a:solidFill>
                    <a:srgbClr val="002060"/>
                  </a:solidFill>
                </a:endParaRPr>
              </a:p>
              <a:p>
                <a:pPr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anose="05000000000000000000" pitchFamily="2" charset="2"/>
                  <a:buChar char="ü"/>
                </a:pPr>
                <a:r>
                  <a:rPr lang="zh-CN" altLang="en-US" sz="1800" b="0" dirty="0">
                    <a:solidFill>
                      <a:srgbClr val="00206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利用聚合函数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p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sup>
                    </m:sSup>
                  </m:oMath>
                </a14:m>
                <a:r>
                  <a:rPr lang="zh-CN" altLang="en-US" sz="1800" b="0" dirty="0">
                    <a:solidFill>
                      <a:srgbClr val="00206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聚合所有节点特征</a:t>
                </a:r>
                <a:endParaRPr lang="en-US" altLang="zh-CN" sz="1800" b="0" dirty="0">
                  <a:solidFill>
                    <a:srgbClr val="002060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  <a:p>
                <a:pPr marL="0" indent="0"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altLang="zh-CN" sz="1800" dirty="0">
                    <a:solidFill>
                      <a:srgbClr val="002060"/>
                    </a:solidFill>
                  </a:rPr>
                  <a:t>	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</m:e>
                    </m:acc>
                    <m:r>
                      <a:rPr lang="en-US" altLang="zh-CN" sz="18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p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sup>
                    </m:sSup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([</m:t>
                    </m:r>
                    <m:sSub>
                      <m:sSubPr>
                        <m:ctrlPr>
                          <a:rPr lang="zh-CN" altLang="zh-CN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zh-CN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𝐡</m:t>
                            </m:r>
                          </m:e>
                          <m:sup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  <m:sub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,∀</m:t>
                    </m:r>
                    <m:sSub>
                      <m:sSubPr>
                        <m:ctrlPr>
                          <a:rPr lang="zh-CN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sz="180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])</m:t>
                    </m:r>
                  </m:oMath>
                </a14:m>
                <a:r>
                  <a:rPr lang="en-US" altLang="zh-CN" sz="1800" dirty="0">
                    <a:solidFill>
                      <a:srgbClr val="002060"/>
                    </a:solidFill>
                  </a:rPr>
                  <a:t>  </a:t>
                </a:r>
                <a:endParaRPr lang="en-US" altLang="zh-CN" sz="1800" b="0" dirty="0">
                  <a:solidFill>
                    <a:srgbClr val="002060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  <a:p>
                <a:pPr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anose="05000000000000000000" pitchFamily="2" charset="2"/>
                  <a:buChar char="ü"/>
                </a:pPr>
                <a:r>
                  <a:rPr lang="zh-CN" altLang="zh-CN" sz="1800" b="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利用更新函数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CN" altLang="zh-CN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b="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p>
                        <m:r>
                          <a:rPr lang="en-US" altLang="zh-CN" sz="1800" b="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sup>
                    </m:sSup>
                  </m:oMath>
                </a14:m>
                <a:r>
                  <a:rPr lang="zh-CN" altLang="zh-CN" sz="1800" b="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得到新的全图</a:t>
                </a:r>
                <a:r>
                  <a:rPr lang="zh-CN" altLang="zh-CN" sz="1800" b="0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特征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CN" altLang="zh-CN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b="1" i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𝐮</m:t>
                        </m:r>
                      </m:e>
                      <m:sup>
                        <m:r>
                          <a:rPr lang="en-US" altLang="zh-CN" sz="1800" b="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altLang="zh-CN" sz="2400" b="0" kern="0" dirty="0">
                  <a:solidFill>
                    <a:srgbClr val="002060"/>
                  </a:solidFill>
                  <a:ea typeface="黑体" pitchFamily="2" charset="-122"/>
                </a:endParaRPr>
              </a:p>
              <a:p>
                <a:pPr marL="0" indent="0"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altLang="zh-CN" sz="1800" b="0" i="1" kern="0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黑体" pitchFamily="2" charset="-122"/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𝐮</m:t>
                        </m:r>
                      </m:e>
                      <m:sup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p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sup>
                    </m:sSup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𝐞</m:t>
                        </m:r>
                      </m:e>
                    </m:acc>
                    <m:r>
                      <a:rPr lang="en-US" altLang="zh-CN" sz="18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′,</m:t>
                    </m:r>
                    <m:acc>
                      <m:accPr>
                        <m:chr m:val="̅"/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</m:e>
                    </m:acc>
                    <m:r>
                      <a:rPr lang="en-US" altLang="zh-CN" sz="18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sz="18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𝐮</m:t>
                    </m:r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sz="1800" dirty="0">
                  <a:solidFill>
                    <a:srgbClr val="002060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  <a:p>
                <a:pPr marL="0" indent="0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zh-CN" altLang="en-US" sz="1800" b="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例如，图中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𝐮</m:t>
                        </m:r>
                      </m:e>
                      <m:sup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zh-CN" altLang="en-US" sz="1800" b="0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为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p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sup>
                    </m:sSup>
                    <m:r>
                      <a:rPr lang="en-US" altLang="zh-CN" sz="1800" b="1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p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US" altLang="zh-CN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sup>
                    </m:sSup>
                    <m:d>
                      <m:dPr>
                        <m:ctrlPr>
                          <a:rPr lang="en-US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CN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zh-CN" altLang="zh-CN" sz="18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p>
                                  <m:sSupPr>
                                    <m:ctrlPr>
                                      <a:rPr lang="zh-CN" altLang="zh-CN" sz="18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8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𝐞</m:t>
                                    </m:r>
                                  </m:e>
                                  <m:sup>
                                    <m:r>
                                      <a:rPr lang="en-US" altLang="zh-CN" sz="18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  <m:sub>
                                <m:r>
                                  <a:rPr lang="en-US" altLang="zh-CN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US" altLang="zh-CN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altLang="zh-CN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zh-CN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altLang="zh-CN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</m:sub>
                            </m:sSub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sz="1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…</m:t>
                            </m:r>
                            <m:r>
                              <a:rPr lang="zh-CN" altLang="zh-CN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</m:e>
                    </m:d>
                    <m:r>
                      <a:rPr lang="en-US" altLang="zh-CN" sz="1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p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sup>
                    </m:sSup>
                    <m:d>
                      <m:dPr>
                        <m:ctrlPr>
                          <a:rPr lang="en-US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CN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zh-CN" altLang="zh-CN" sz="18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p>
                                  <m:sSupPr>
                                    <m:ctrlPr>
                                      <a:rPr lang="zh-CN" altLang="zh-CN" sz="18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8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𝐡</m:t>
                                    </m:r>
                                  </m:e>
                                  <m:sup>
                                    <m:r>
                                      <a:rPr lang="en-US" altLang="zh-CN" sz="18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  <m:sub>
                                <m:r>
                                  <a:rPr lang="en-US" altLang="zh-CN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sz="1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…</m:t>
                            </m:r>
                          </m:e>
                        </m:d>
                      </m:e>
                    </m:d>
                    <m:r>
                      <a:rPr lang="en-US" altLang="zh-CN" sz="1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sz="18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𝐮</m:t>
                    </m:r>
                    <m:r>
                      <a:rPr lang="en-US" altLang="zh-CN" sz="1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zh-CN" altLang="zh-CN" sz="18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altLang="zh-CN" sz="1800" dirty="0">
                  <a:solidFill>
                    <a:srgbClr val="002060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  <a:p>
                <a:pPr marL="0" indent="0"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altLang="zh-CN" sz="1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	</a:t>
                </a:r>
                <a:endParaRPr lang="en-US" altLang="zh-CN" sz="1800" b="0" kern="0" dirty="0">
                  <a:solidFill>
                    <a:srgbClr val="000000"/>
                  </a:solidFill>
                  <a:ea typeface="黑体" pitchFamily="2" charset="-122"/>
                </a:endParaRPr>
              </a:p>
            </p:txBody>
          </p:sp>
        </mc:Choice>
        <mc:Fallback xmlns="">
          <p:sp>
            <p:nvSpPr>
              <p:cNvPr id="52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057400"/>
                <a:ext cx="7958138" cy="4683968"/>
              </a:xfrm>
              <a:prstGeom prst="rect">
                <a:avLst/>
              </a:prstGeom>
              <a:blipFill>
                <a:blip r:embed="rId2"/>
                <a:stretch>
                  <a:fillRect l="-690" t="-65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文本框 56"/>
              <p:cNvSpPr txBox="1"/>
              <p:nvPr/>
            </p:nvSpPr>
            <p:spPr>
              <a:xfrm>
                <a:off x="8064491" y="3957260"/>
                <a:ext cx="1008112" cy="272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2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𝐡</m:t>
                      </m:r>
                      <m:r>
                        <a:rPr lang="en-US" altLang="zh-CN" sz="12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en-US" altLang="zh-CN" sz="1200" b="0" i="1" baseline="-250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zh-CN" altLang="en-US" sz="1200" b="0" i="1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文本框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491" y="3957260"/>
                <a:ext cx="1008112" cy="27276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组合 1">
            <a:extLst>
              <a:ext uri="{FF2B5EF4-FFF2-40B4-BE49-F238E27FC236}">
                <a16:creationId xmlns:a16="http://schemas.microsoft.com/office/drawing/2014/main" id="{6E329D75-1B3C-463E-BFAD-308AF60E80E5}"/>
              </a:ext>
            </a:extLst>
          </p:cNvPr>
          <p:cNvGrpSpPr/>
          <p:nvPr/>
        </p:nvGrpSpPr>
        <p:grpSpPr>
          <a:xfrm>
            <a:off x="6223387" y="2636874"/>
            <a:ext cx="2849215" cy="3312406"/>
            <a:chOff x="6223388" y="2636874"/>
            <a:chExt cx="2535010" cy="280361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文本框 25"/>
                <p:cNvSpPr txBox="1"/>
                <p:nvPr/>
              </p:nvSpPr>
              <p:spPr>
                <a:xfrm>
                  <a:off x="6757013" y="3204914"/>
                  <a:ext cx="1008112" cy="2852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zh-CN" altLang="zh-CN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𝐞</m:t>
                            </m:r>
                            <m:r>
                              <a:rPr lang="en-US" altLang="zh-CN" sz="1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  <m:sub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altLang="zh-CN" sz="1200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sz="1200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&gt;</m:t>
                            </m:r>
                          </m:sub>
                        </m:sSub>
                      </m:oMath>
                    </m:oMathPara>
                  </a14:m>
                  <a:endParaRPr lang="zh-CN" altLang="en-US" sz="12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6" name="文本框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57013" y="3204914"/>
                  <a:ext cx="1008112" cy="285206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7" name="椭圆 26"/>
            <p:cNvSpPr/>
            <p:nvPr/>
          </p:nvSpPr>
          <p:spPr bwMode="auto">
            <a:xfrm>
              <a:off x="7201523" y="2858948"/>
              <a:ext cx="288032" cy="28803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1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28" name="椭圆 27"/>
            <p:cNvSpPr/>
            <p:nvPr/>
          </p:nvSpPr>
          <p:spPr bwMode="auto">
            <a:xfrm>
              <a:off x="6612997" y="3420315"/>
              <a:ext cx="288032" cy="28803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indent="-342900"/>
              <a:endParaRPr lang="zh-CN" altLang="en-US" sz="1200" b="0" i="1" dirty="0">
                <a:solidFill>
                  <a:srgbClr val="000000"/>
                </a:solidFill>
              </a:endParaRPr>
            </a:p>
          </p:txBody>
        </p:sp>
        <p:sp>
          <p:nvSpPr>
            <p:cNvPr id="29" name="椭圆 28"/>
            <p:cNvSpPr/>
            <p:nvPr/>
          </p:nvSpPr>
          <p:spPr bwMode="auto">
            <a:xfrm>
              <a:off x="7159342" y="3919758"/>
              <a:ext cx="288032" cy="28803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indent="-342900"/>
              <a:endParaRPr lang="zh-CN" altLang="en-US" sz="1200" b="0" i="1" dirty="0">
                <a:solidFill>
                  <a:srgbClr val="000000"/>
                </a:solidFill>
              </a:endParaRPr>
            </a:p>
          </p:txBody>
        </p:sp>
        <p:sp>
          <p:nvSpPr>
            <p:cNvPr id="30" name="椭圆 29"/>
            <p:cNvSpPr/>
            <p:nvPr/>
          </p:nvSpPr>
          <p:spPr bwMode="auto">
            <a:xfrm>
              <a:off x="6460293" y="4586320"/>
              <a:ext cx="288032" cy="28803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indent="-342900"/>
              <a:endParaRPr lang="zh-CN" altLang="en-US" sz="1200" b="0" i="1" dirty="0">
                <a:solidFill>
                  <a:srgbClr val="000000"/>
                </a:solidFill>
              </a:endParaRPr>
            </a:p>
          </p:txBody>
        </p:sp>
        <p:sp>
          <p:nvSpPr>
            <p:cNvPr id="31" name="椭圆 30"/>
            <p:cNvSpPr/>
            <p:nvPr/>
          </p:nvSpPr>
          <p:spPr bwMode="auto">
            <a:xfrm>
              <a:off x="7166520" y="4916533"/>
              <a:ext cx="288032" cy="28803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indent="-342900"/>
              <a:endParaRPr lang="zh-CN" altLang="en-US" sz="1200" b="0" i="1" dirty="0">
                <a:solidFill>
                  <a:srgbClr val="000000"/>
                </a:solidFill>
              </a:endParaRPr>
            </a:p>
          </p:txBody>
        </p:sp>
        <p:sp>
          <p:nvSpPr>
            <p:cNvPr id="32" name="椭圆 31"/>
            <p:cNvSpPr/>
            <p:nvPr/>
          </p:nvSpPr>
          <p:spPr bwMode="auto">
            <a:xfrm>
              <a:off x="7865569" y="4730336"/>
              <a:ext cx="288032" cy="28803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indent="-342900"/>
              <a:endParaRPr lang="zh-CN" altLang="en-US" sz="1200" b="0" i="1" dirty="0">
                <a:solidFill>
                  <a:srgbClr val="000000"/>
                </a:solidFill>
              </a:endParaRPr>
            </a:p>
          </p:txBody>
        </p:sp>
        <p:sp>
          <p:nvSpPr>
            <p:cNvPr id="33" name="椭圆 32"/>
            <p:cNvSpPr/>
            <p:nvPr/>
          </p:nvSpPr>
          <p:spPr bwMode="auto">
            <a:xfrm>
              <a:off x="8153601" y="3923044"/>
              <a:ext cx="288032" cy="288032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indent="-342900"/>
              <a:endParaRPr lang="zh-CN" altLang="en-US" sz="1200" b="0" i="1" dirty="0">
                <a:solidFill>
                  <a:srgbClr val="FF0000"/>
                </a:solidFill>
              </a:endParaRPr>
            </a:p>
          </p:txBody>
        </p:sp>
        <p:cxnSp>
          <p:nvCxnSpPr>
            <p:cNvPr id="34" name="直接连接符 33"/>
            <p:cNvCxnSpPr>
              <a:stCxn id="27" idx="3"/>
              <a:endCxn id="28" idx="7"/>
            </p:cNvCxnSpPr>
            <p:nvPr/>
          </p:nvCxnSpPr>
          <p:spPr bwMode="auto">
            <a:xfrm flipH="1">
              <a:off x="6858848" y="3104799"/>
              <a:ext cx="384856" cy="35769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直接连接符 34"/>
            <p:cNvCxnSpPr>
              <a:stCxn id="29" idx="3"/>
              <a:endCxn id="30" idx="7"/>
            </p:cNvCxnSpPr>
            <p:nvPr/>
          </p:nvCxnSpPr>
          <p:spPr bwMode="auto">
            <a:xfrm flipH="1">
              <a:off x="6706144" y="4165609"/>
              <a:ext cx="495379" cy="46289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直接连接符 35"/>
            <p:cNvCxnSpPr>
              <a:stCxn id="28" idx="5"/>
              <a:endCxn id="29" idx="1"/>
            </p:cNvCxnSpPr>
            <p:nvPr/>
          </p:nvCxnSpPr>
          <p:spPr bwMode="auto">
            <a:xfrm>
              <a:off x="6858848" y="3666166"/>
              <a:ext cx="342675" cy="29577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直接连接符 36"/>
            <p:cNvCxnSpPr>
              <a:stCxn id="29" idx="4"/>
              <a:endCxn id="31" idx="0"/>
            </p:cNvCxnSpPr>
            <p:nvPr/>
          </p:nvCxnSpPr>
          <p:spPr bwMode="auto">
            <a:xfrm>
              <a:off x="7303358" y="4207790"/>
              <a:ext cx="7178" cy="7087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直接连接符 37"/>
            <p:cNvCxnSpPr>
              <a:stCxn id="29" idx="5"/>
              <a:endCxn id="32" idx="1"/>
            </p:cNvCxnSpPr>
            <p:nvPr/>
          </p:nvCxnSpPr>
          <p:spPr bwMode="auto">
            <a:xfrm>
              <a:off x="7405193" y="4165609"/>
              <a:ext cx="502557" cy="6069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直接连接符 38"/>
            <p:cNvCxnSpPr>
              <a:stCxn id="29" idx="6"/>
              <a:endCxn id="33" idx="2"/>
            </p:cNvCxnSpPr>
            <p:nvPr/>
          </p:nvCxnSpPr>
          <p:spPr bwMode="auto">
            <a:xfrm>
              <a:off x="7447374" y="4063774"/>
              <a:ext cx="706227" cy="328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文本框 39"/>
            <p:cNvSpPr txBox="1"/>
            <p:nvPr/>
          </p:nvSpPr>
          <p:spPr>
            <a:xfrm>
              <a:off x="7189921" y="2825129"/>
              <a:ext cx="4310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0" i="1" dirty="0">
                  <a:solidFill>
                    <a:srgbClr val="000000"/>
                  </a:solidFill>
                </a:rPr>
                <a:t>v</a:t>
              </a:r>
              <a:r>
                <a:rPr lang="en-US" altLang="zh-CN" sz="1400" b="0" baseline="-25000" dirty="0">
                  <a:solidFill>
                    <a:srgbClr val="000000"/>
                  </a:solidFill>
                </a:rPr>
                <a:t>1</a:t>
              </a:r>
              <a:endParaRPr lang="zh-CN" altLang="en-US" sz="1400" b="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6599147" y="3386013"/>
              <a:ext cx="4310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0" i="1" dirty="0">
                  <a:solidFill>
                    <a:srgbClr val="000000"/>
                  </a:solidFill>
                </a:rPr>
                <a:t>v</a:t>
              </a:r>
              <a:r>
                <a:rPr lang="en-US" altLang="zh-CN" sz="1400" b="0" baseline="-25000" dirty="0">
                  <a:solidFill>
                    <a:srgbClr val="000000"/>
                  </a:solidFill>
                </a:rPr>
                <a:t>2</a:t>
              </a:r>
              <a:endParaRPr lang="zh-CN" altLang="en-US" sz="1400" b="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7143258" y="3909886"/>
              <a:ext cx="4310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0" i="1" dirty="0">
                  <a:solidFill>
                    <a:srgbClr val="000000"/>
                  </a:solidFill>
                </a:rPr>
                <a:t>v</a:t>
              </a:r>
              <a:r>
                <a:rPr lang="en-US" altLang="zh-CN" sz="1400" b="0" baseline="-25000" dirty="0">
                  <a:solidFill>
                    <a:srgbClr val="000000"/>
                  </a:solidFill>
                </a:rPr>
                <a:t>3</a:t>
              </a:r>
              <a:endParaRPr lang="zh-CN" altLang="en-US" sz="1400" b="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6439708" y="4566915"/>
              <a:ext cx="4310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0" i="1" dirty="0">
                  <a:solidFill>
                    <a:srgbClr val="000000"/>
                  </a:solidFill>
                </a:rPr>
                <a:t>v</a:t>
              </a:r>
              <a:r>
                <a:rPr lang="en-US" altLang="zh-CN" sz="1400" b="0" baseline="-25000" dirty="0">
                  <a:solidFill>
                    <a:srgbClr val="000000"/>
                  </a:solidFill>
                </a:rPr>
                <a:t>4</a:t>
              </a:r>
              <a:endParaRPr lang="zh-CN" altLang="en-US" sz="1400" b="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7143258" y="4896788"/>
              <a:ext cx="4310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0" i="1" dirty="0">
                  <a:solidFill>
                    <a:srgbClr val="000000"/>
                  </a:solidFill>
                </a:rPr>
                <a:t>v</a:t>
              </a:r>
              <a:r>
                <a:rPr lang="en-US" altLang="zh-CN" sz="1400" b="0" baseline="-25000" dirty="0">
                  <a:solidFill>
                    <a:srgbClr val="000000"/>
                  </a:solidFill>
                </a:rPr>
                <a:t>5</a:t>
              </a:r>
              <a:endParaRPr lang="zh-CN" altLang="en-US" sz="1400" b="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7848972" y="4720803"/>
              <a:ext cx="4310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0" i="1" dirty="0">
                  <a:solidFill>
                    <a:srgbClr val="000000"/>
                  </a:solidFill>
                </a:rPr>
                <a:t>v</a:t>
              </a:r>
              <a:r>
                <a:rPr lang="en-US" altLang="zh-CN" sz="1400" b="0" baseline="-25000" dirty="0">
                  <a:solidFill>
                    <a:srgbClr val="000000"/>
                  </a:solidFill>
                </a:rPr>
                <a:t>6</a:t>
              </a:r>
              <a:endParaRPr lang="zh-CN" altLang="en-US" sz="1400" b="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8142777" y="3909885"/>
              <a:ext cx="4310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0" i="1" dirty="0">
                  <a:solidFill>
                    <a:srgbClr val="000000"/>
                  </a:solidFill>
                </a:rPr>
                <a:t>v</a:t>
              </a:r>
              <a:r>
                <a:rPr lang="en-US" altLang="zh-CN" sz="1400" b="0" baseline="-25000" dirty="0">
                  <a:solidFill>
                    <a:srgbClr val="000000"/>
                  </a:solidFill>
                </a:rPr>
                <a:t>7</a:t>
              </a:r>
              <a:endParaRPr lang="zh-CN" altLang="en-US" sz="1400" b="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7" name="文本框 46"/>
            <p:cNvSpPr txBox="1"/>
            <p:nvPr/>
          </p:nvSpPr>
          <p:spPr>
            <a:xfrm>
              <a:off x="7623430" y="5155281"/>
              <a:ext cx="253712" cy="2852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rgbClr val="FF0000"/>
                  </a:solidFill>
                </a:rPr>
                <a:t>u</a:t>
              </a:r>
              <a:endParaRPr lang="zh-CN" altLang="en-US" sz="12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文本框 47"/>
                <p:cNvSpPr txBox="1"/>
                <p:nvPr/>
              </p:nvSpPr>
              <p:spPr>
                <a:xfrm>
                  <a:off x="6354792" y="3727233"/>
                  <a:ext cx="1008112" cy="2852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zh-CN" altLang="zh-CN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𝐞</m:t>
                            </m:r>
                            <m:r>
                              <a:rPr lang="en-US" altLang="zh-CN" sz="1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  <m:sub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altLang="zh-CN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&gt;</m:t>
                            </m:r>
                          </m:sub>
                        </m:sSub>
                      </m:oMath>
                    </m:oMathPara>
                  </a14:m>
                  <a:endParaRPr lang="zh-CN" altLang="en-US" sz="12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8" name="文本框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54792" y="3727233"/>
                  <a:ext cx="1008112" cy="285206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文本框 48"/>
                <p:cNvSpPr txBox="1"/>
                <p:nvPr/>
              </p:nvSpPr>
              <p:spPr>
                <a:xfrm>
                  <a:off x="6274156" y="4097216"/>
                  <a:ext cx="1008112" cy="2852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zh-CN" altLang="zh-CN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𝐞</m:t>
                            </m:r>
                            <m:r>
                              <a:rPr lang="en-US" altLang="zh-CN" sz="1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  <m:sub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altLang="zh-CN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&gt;</m:t>
                            </m:r>
                          </m:sub>
                        </m:sSub>
                      </m:oMath>
                    </m:oMathPara>
                  </a14:m>
                  <a:endParaRPr lang="zh-CN" altLang="en-US" sz="12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9" name="文本框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74156" y="4097216"/>
                  <a:ext cx="1008112" cy="285206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文本框 49"/>
                <p:cNvSpPr txBox="1"/>
                <p:nvPr/>
              </p:nvSpPr>
              <p:spPr>
                <a:xfrm>
                  <a:off x="6597868" y="4505303"/>
                  <a:ext cx="1008112" cy="2852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zh-CN" altLang="zh-CN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𝐞</m:t>
                            </m:r>
                            <m:r>
                              <a:rPr lang="en-US" altLang="zh-CN" sz="1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  <m:sub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altLang="zh-CN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&gt;</m:t>
                            </m:r>
                          </m:sub>
                        </m:sSub>
                      </m:oMath>
                    </m:oMathPara>
                  </a14:m>
                  <a:endParaRPr lang="zh-CN" altLang="en-US" sz="12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0" name="文本框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97868" y="4505303"/>
                  <a:ext cx="1008112" cy="285206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文本框 50"/>
                <p:cNvSpPr txBox="1"/>
                <p:nvPr/>
              </p:nvSpPr>
              <p:spPr>
                <a:xfrm>
                  <a:off x="7465972" y="4382458"/>
                  <a:ext cx="1008112" cy="2852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zh-CN" altLang="zh-CN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𝐞</m:t>
                            </m:r>
                            <m:r>
                              <a:rPr lang="en-US" altLang="zh-CN" sz="1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  <m:sub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altLang="zh-CN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&gt;</m:t>
                            </m:r>
                          </m:sub>
                        </m:sSub>
                      </m:oMath>
                    </m:oMathPara>
                  </a14:m>
                  <a:endParaRPr lang="zh-CN" altLang="en-US" sz="12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1" name="文本框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65972" y="4382458"/>
                  <a:ext cx="1008112" cy="285206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文本框 52"/>
                <p:cNvSpPr txBox="1"/>
                <p:nvPr/>
              </p:nvSpPr>
              <p:spPr>
                <a:xfrm>
                  <a:off x="7303358" y="3746978"/>
                  <a:ext cx="1008112" cy="2852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zh-CN" altLang="zh-CN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𝐞</m:t>
                            </m:r>
                            <m:r>
                              <a:rPr lang="en-US" altLang="zh-CN" sz="1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  <m:sub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altLang="zh-CN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en-US" altLang="zh-CN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&gt;</m:t>
                            </m:r>
                          </m:sub>
                        </m:sSub>
                      </m:oMath>
                    </m:oMathPara>
                  </a14:m>
                  <a:endParaRPr lang="zh-CN" altLang="en-US" sz="1200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53" name="文本框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3358" y="3746978"/>
                  <a:ext cx="1008112" cy="285206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文本框 53"/>
                <p:cNvSpPr txBox="1"/>
                <p:nvPr/>
              </p:nvSpPr>
              <p:spPr>
                <a:xfrm>
                  <a:off x="6685865" y="2636874"/>
                  <a:ext cx="1008112" cy="27276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12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  <m:r>
                          <a:rPr lang="en-US" altLang="zh-CN" sz="12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  <m:r>
                          <a:rPr lang="en-US" altLang="zh-CN" sz="1200" b="0" i="1" baseline="-250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zh-CN" altLang="en-US" sz="1200" b="0" i="1" baseline="-25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4" name="文本框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85865" y="2636874"/>
                  <a:ext cx="1008112" cy="272767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文本框 54"/>
                <p:cNvSpPr txBox="1"/>
                <p:nvPr/>
              </p:nvSpPr>
              <p:spPr>
                <a:xfrm>
                  <a:off x="6223388" y="3110711"/>
                  <a:ext cx="1008112" cy="27276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12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  <m:r>
                          <a:rPr lang="en-US" altLang="zh-CN" sz="12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  <m:r>
                          <a:rPr lang="en-US" altLang="zh-CN" sz="1200" b="0" i="1" baseline="-250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zh-CN" altLang="en-US" sz="1200" b="0" i="1" baseline="-25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5" name="文本框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23388" y="3110711"/>
                  <a:ext cx="1008112" cy="272767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文本框 55"/>
                <p:cNvSpPr txBox="1"/>
                <p:nvPr/>
              </p:nvSpPr>
              <p:spPr>
                <a:xfrm>
                  <a:off x="6829075" y="3679345"/>
                  <a:ext cx="1008112" cy="27276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12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  <m:r>
                          <a:rPr lang="en-US" altLang="zh-CN" sz="12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  <m:r>
                          <a:rPr lang="en-US" altLang="zh-CN" sz="1200" b="0" i="1" baseline="-250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zh-CN" altLang="en-US" sz="1200" b="0" i="1" baseline="-25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6" name="文本框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9075" y="3679345"/>
                  <a:ext cx="1008112" cy="272767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文本框 57"/>
                <p:cNvSpPr txBox="1"/>
                <p:nvPr/>
              </p:nvSpPr>
              <p:spPr>
                <a:xfrm>
                  <a:off x="7750286" y="4872960"/>
                  <a:ext cx="1008112" cy="27276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12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  <m:r>
                          <a:rPr lang="en-US" altLang="zh-CN" sz="12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  <m:r>
                          <a:rPr lang="en-US" altLang="zh-CN" sz="1200" b="0" i="1" baseline="-250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oMath>
                    </m:oMathPara>
                  </a14:m>
                  <a:endParaRPr lang="zh-CN" altLang="en-US" sz="1200" b="0" i="1" baseline="-25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8" name="文本框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50286" y="4872960"/>
                  <a:ext cx="1008112" cy="272767"/>
                </a:xfrm>
                <a:prstGeom prst="rect">
                  <a:avLst/>
                </a:prstGeom>
                <a:blipFill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文本框 58"/>
                <p:cNvSpPr txBox="1"/>
                <p:nvPr/>
              </p:nvSpPr>
              <p:spPr>
                <a:xfrm>
                  <a:off x="6600024" y="5060187"/>
                  <a:ext cx="1008112" cy="27276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12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  <m:r>
                          <a:rPr lang="en-US" altLang="zh-CN" sz="12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  <m:r>
                          <a:rPr lang="en-US" altLang="zh-CN" sz="1200" b="0" i="1" baseline="-250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zh-CN" altLang="en-US" sz="1200" b="0" i="1" baseline="-25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9" name="文本框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00024" y="5060187"/>
                  <a:ext cx="1008112" cy="272767"/>
                </a:xfrm>
                <a:prstGeom prst="rect">
                  <a:avLst/>
                </a:prstGeom>
                <a:blipFill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文本框 59"/>
              <p:cNvSpPr txBox="1"/>
              <p:nvPr/>
            </p:nvSpPr>
            <p:spPr>
              <a:xfrm>
                <a:off x="5830747" y="4540460"/>
                <a:ext cx="1008112" cy="272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2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𝐡</m:t>
                      </m:r>
                      <m:r>
                        <a:rPr lang="en-US" altLang="zh-CN" sz="12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en-US" altLang="zh-CN" sz="1200" b="0" i="1" baseline="-250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zh-CN" altLang="en-US" sz="1200" b="0" i="1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0" name="文本框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0747" y="4540460"/>
                <a:ext cx="1008112" cy="27276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25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dirty="0">
                <a:ea typeface="黑体" pitchFamily="2" charset="-122"/>
              </a:rPr>
              <a:t>图神经网络 </a:t>
            </a:r>
            <a:r>
              <a:rPr lang="en-US" altLang="zh-CN" dirty="0">
                <a:ea typeface="黑体" pitchFamily="2" charset="-122"/>
              </a:rPr>
              <a:t>(5)</a:t>
            </a:r>
            <a:endParaRPr lang="zh-CN" altLang="en-US" dirty="0">
              <a:effectLst>
                <a:outerShdw blurRad="38100" dist="38100" dir="2700000" algn="tl">
                  <a:srgbClr val="C0C0C0"/>
                </a:outerShdw>
              </a:effectLst>
              <a:ea typeface="黑体" pitchFamily="2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27584" y="2204864"/>
            <a:ext cx="7816354" cy="460851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w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w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使用</a:t>
            </a:r>
            <a:r>
              <a:rPr lang="en-US" altLang="zh-CN" sz="22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GNN</a:t>
            </a:r>
            <a:r>
              <a:rPr lang="zh-CN" alt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进行图分析处理的基本步骤</a:t>
            </a:r>
            <a:endParaRPr lang="en-US" altLang="zh-CN" sz="2200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ts val="2800"/>
              </a:lnSpc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定义损失函数</a:t>
            </a:r>
            <a:endParaRPr lang="en-US" altLang="zh-CN" sz="2000" b="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1800" b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</a:t>
            </a:r>
            <a:r>
              <a:rPr lang="zh-CN" altLang="zh-CN" sz="1800" b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根据具体图分析任务类别定义损失函数</a:t>
            </a:r>
            <a:endParaRPr lang="en-US" altLang="zh-CN" sz="1800" b="0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ts val="2800"/>
              </a:lnSpc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搭建模型结构</a:t>
            </a:r>
            <a:endParaRPr lang="en-US" altLang="zh-CN" sz="2000" b="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1800" b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</a:t>
            </a:r>
            <a:r>
              <a:rPr lang="zh-CN" altLang="zh-CN" sz="1800" b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根据任务输入和目标输出搭建模型结构，包括输入层、图卷积层和输出层</a:t>
            </a:r>
            <a:endParaRPr lang="en-US" altLang="zh-CN" sz="2000" b="0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ts val="2800"/>
              </a:lnSpc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训练模型</a:t>
            </a:r>
            <a:endParaRPr lang="en-US" altLang="zh-CN" sz="2000" b="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1800" b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</a:t>
            </a:r>
            <a:r>
              <a:rPr lang="zh-CN" altLang="zh-CN" sz="1800" b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基于损失函数和梯度下降法设计模型训练算法，更新图卷积层的参数</a:t>
            </a:r>
            <a:endParaRPr lang="en-US" altLang="zh-CN" sz="1800" b="0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ts val="2800"/>
              </a:lnSpc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实现图分析任务</a:t>
            </a:r>
            <a:endParaRPr lang="en-US" altLang="zh-CN" sz="2000" b="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1800" b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</a:t>
            </a:r>
            <a:r>
              <a:rPr lang="zh-CN" altLang="zh-CN" sz="1800" b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基于训练好的</a:t>
            </a:r>
            <a:r>
              <a:rPr lang="en-US" altLang="zh-CN" sz="1800" b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GNN</a:t>
            </a:r>
            <a:r>
              <a:rPr lang="zh-CN" altLang="zh-CN" sz="1800" b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模型实现具体的图分析任务</a:t>
            </a:r>
            <a:endParaRPr lang="zh-CN" altLang="en-US" sz="1800" b="0" dirty="0">
              <a:solidFill>
                <a:srgbClr val="00206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0" indent="0">
              <a:buNone/>
            </a:pPr>
            <a:endParaRPr lang="en-US" altLang="zh-CN" sz="2000" b="0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6873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提纲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514600" y="2214563"/>
            <a:ext cx="6253163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w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w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b="0" kern="0" dirty="0">
                <a:ea typeface="黑体" pitchFamily="2" charset="-122"/>
              </a:rPr>
              <a:t>引例</a:t>
            </a: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b="0" kern="0" dirty="0">
                <a:solidFill>
                  <a:srgbClr val="002060"/>
                </a:solidFill>
                <a:ea typeface="黑体" pitchFamily="2" charset="-122"/>
              </a:rPr>
              <a:t>图分析概述</a:t>
            </a: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b="0" kern="0" dirty="0">
                <a:solidFill>
                  <a:srgbClr val="002060"/>
                </a:solidFill>
                <a:ea typeface="黑体" pitchFamily="2" charset="-122"/>
              </a:rPr>
              <a:t>图神经网络</a:t>
            </a:r>
            <a:endParaRPr lang="en-US" altLang="zh-CN" sz="2200" b="0" kern="0" dirty="0">
              <a:solidFill>
                <a:srgbClr val="002060"/>
              </a:solidFill>
              <a:ea typeface="黑体" pitchFamily="2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b="0" kern="0" dirty="0">
                <a:solidFill>
                  <a:srgbClr val="FF0000"/>
                </a:solidFill>
                <a:ea typeface="黑体" pitchFamily="2" charset="-122"/>
              </a:rPr>
              <a:t>图卷积神经网络</a:t>
            </a:r>
            <a:endParaRPr lang="en-US" altLang="zh-CN" sz="2200" b="0" kern="0" dirty="0">
              <a:solidFill>
                <a:srgbClr val="FF0000"/>
              </a:solidFill>
              <a:ea typeface="黑体" pitchFamily="2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b="0" kern="0" dirty="0">
                <a:ea typeface="黑体" pitchFamily="2" charset="-122"/>
              </a:rPr>
              <a:t>基于图卷积网络的图节点分类</a:t>
            </a:r>
            <a:endParaRPr lang="en-US" altLang="zh-CN" sz="2200" b="0" kern="0" dirty="0">
              <a:ea typeface="黑体" pitchFamily="2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b="0" kern="0" dirty="0">
                <a:ea typeface="黑体" pitchFamily="2" charset="-122"/>
              </a:rPr>
              <a:t>总结</a:t>
            </a:r>
            <a:endParaRPr lang="en-US" altLang="zh-CN" sz="2200" b="0" kern="0" dirty="0"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00022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endParaRPr lang="zh-CN" altLang="en-US" sz="4400" b="0">
              <a:solidFill>
                <a:schemeClr val="tx2"/>
              </a:solidFill>
            </a:endParaRPr>
          </a:p>
        </p:txBody>
      </p:sp>
      <p:sp>
        <p:nvSpPr>
          <p:cNvPr id="16389" name="Rectangle 52"/>
          <p:cNvSpPr>
            <a:spLocks noGrp="1" noChangeArrowheads="1"/>
          </p:cNvSpPr>
          <p:nvPr>
            <p:ph type="title" idx="4294967295"/>
          </p:nvPr>
        </p:nvSpPr>
        <p:spPr>
          <a:xfrm>
            <a:off x="1295400" y="609600"/>
            <a:ext cx="7378700" cy="1143000"/>
          </a:xfrm>
        </p:spPr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图卷积神经网络 </a:t>
            </a:r>
            <a:r>
              <a:rPr lang="en-US" altLang="zh-CN" dirty="0">
                <a:ea typeface="黑体" pitchFamily="2" charset="-122"/>
              </a:rPr>
              <a:t>(1)</a:t>
            </a:r>
            <a:endParaRPr lang="zh-CN" altLang="en-US" dirty="0">
              <a:ea typeface="黑体" pitchFamily="2" charset="-122"/>
            </a:endParaRPr>
          </a:p>
        </p:txBody>
      </p:sp>
      <p:sp>
        <p:nvSpPr>
          <p:cNvPr id="53" name="Rectangle 3"/>
          <p:cNvSpPr txBox="1">
            <a:spLocks noChangeArrowheads="1"/>
          </p:cNvSpPr>
          <p:nvPr/>
        </p:nvSpPr>
        <p:spPr>
          <a:xfrm>
            <a:off x="685800" y="2057400"/>
            <a:ext cx="7958138" cy="475597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w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w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200" kern="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概述</a:t>
            </a:r>
            <a:endParaRPr lang="en-US" altLang="zh-CN" sz="2200" kern="0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1800" b="0" kern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图卷积神经网络（</a:t>
            </a:r>
            <a:r>
              <a:rPr lang="en-US" altLang="zh-CN" sz="1800" b="0" kern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Graph Convolution Network, GCN</a:t>
            </a:r>
            <a:r>
              <a:rPr lang="zh-CN" altLang="en-US" sz="1800" b="0" kern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）是一类基于</a:t>
            </a:r>
            <a:r>
              <a:rPr lang="en-US" altLang="zh-CN" sz="1800" b="0" kern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MPNN</a:t>
            </a:r>
            <a:r>
              <a:rPr lang="zh-CN" altLang="en-US" sz="1800" b="0" kern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框架的图神经网络，其核心是将卷积神经网络的卷积操作拓展在图数据上。</a:t>
            </a:r>
            <a:endParaRPr lang="en-US" altLang="zh-CN" sz="1800" b="0" kern="0" dirty="0">
              <a:solidFill>
                <a:srgbClr val="00206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200" kern="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传统卷积神经网络</a:t>
            </a:r>
            <a:endParaRPr lang="en-US" altLang="zh-CN" sz="2200" kern="0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eaLnBrk="1" hangingPunct="1">
              <a:buNone/>
            </a:pPr>
            <a:endParaRPr lang="en-US" altLang="zh-CN" sz="1800" b="0" kern="0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0" indent="0" eaLnBrk="1" hangingPunct="1">
              <a:buNone/>
            </a:pPr>
            <a:endParaRPr lang="en-US" altLang="zh-CN" sz="2400" b="0" kern="0" dirty="0">
              <a:latin typeface="+mn-ea"/>
            </a:endParaRPr>
          </a:p>
        </p:txBody>
      </p:sp>
      <p:graphicFrame>
        <p:nvGraphicFramePr>
          <p:cNvPr id="29" name="表格 28">
            <a:extLst>
              <a:ext uri="{FF2B5EF4-FFF2-40B4-BE49-F238E27FC236}">
                <a16:creationId xmlns:a16="http://schemas.microsoft.com/office/drawing/2014/main" id="{A2A42C41-95F6-FBDA-C144-52C4E0EBD1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892657"/>
              </p:ext>
            </p:extLst>
          </p:nvPr>
        </p:nvGraphicFramePr>
        <p:xfrm>
          <a:off x="1547664" y="4082333"/>
          <a:ext cx="1751855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696">
                  <a:extLst>
                    <a:ext uri="{9D8B030D-6E8A-4147-A177-3AD203B41FA5}">
                      <a16:colId xmlns:a16="http://schemas.microsoft.com/office/drawing/2014/main" val="3986576031"/>
                    </a:ext>
                  </a:extLst>
                </a:gridCol>
                <a:gridCol w="389046">
                  <a:extLst>
                    <a:ext uri="{9D8B030D-6E8A-4147-A177-3AD203B41FA5}">
                      <a16:colId xmlns:a16="http://schemas.microsoft.com/office/drawing/2014/main" val="1290995515"/>
                    </a:ext>
                  </a:extLst>
                </a:gridCol>
                <a:gridCol w="350371">
                  <a:extLst>
                    <a:ext uri="{9D8B030D-6E8A-4147-A177-3AD203B41FA5}">
                      <a16:colId xmlns:a16="http://schemas.microsoft.com/office/drawing/2014/main" val="2145990240"/>
                    </a:ext>
                  </a:extLst>
                </a:gridCol>
                <a:gridCol w="412412">
                  <a:extLst>
                    <a:ext uri="{9D8B030D-6E8A-4147-A177-3AD203B41FA5}">
                      <a16:colId xmlns:a16="http://schemas.microsoft.com/office/drawing/2014/main" val="173980769"/>
                    </a:ext>
                  </a:extLst>
                </a:gridCol>
                <a:gridCol w="288330">
                  <a:extLst>
                    <a:ext uri="{9D8B030D-6E8A-4147-A177-3AD203B41FA5}">
                      <a16:colId xmlns:a16="http://schemas.microsoft.com/office/drawing/2014/main" val="2234788407"/>
                    </a:ext>
                  </a:extLst>
                </a:gridCol>
              </a:tblGrid>
              <a:tr h="364411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59240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6193243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5255640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429527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10</a:t>
                      </a:r>
                      <a:endParaRPr lang="zh-CN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308083"/>
                  </a:ext>
                </a:extLst>
              </a:tr>
            </a:tbl>
          </a:graphicData>
        </a:graphic>
      </p:graphicFrame>
      <p:graphicFrame>
        <p:nvGraphicFramePr>
          <p:cNvPr id="30" name="表格 29">
            <a:extLst>
              <a:ext uri="{FF2B5EF4-FFF2-40B4-BE49-F238E27FC236}">
                <a16:creationId xmlns:a16="http://schemas.microsoft.com/office/drawing/2014/main" id="{66F4A072-E269-F6AC-F085-73624013BE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65278"/>
              </p:ext>
            </p:extLst>
          </p:nvPr>
        </p:nvGraphicFramePr>
        <p:xfrm>
          <a:off x="2641577" y="4411269"/>
          <a:ext cx="1051113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696">
                  <a:extLst>
                    <a:ext uri="{9D8B030D-6E8A-4147-A177-3AD203B41FA5}">
                      <a16:colId xmlns:a16="http://schemas.microsoft.com/office/drawing/2014/main" val="2188768637"/>
                    </a:ext>
                  </a:extLst>
                </a:gridCol>
                <a:gridCol w="389046">
                  <a:extLst>
                    <a:ext uri="{9D8B030D-6E8A-4147-A177-3AD203B41FA5}">
                      <a16:colId xmlns:a16="http://schemas.microsoft.com/office/drawing/2014/main" val="154786019"/>
                    </a:ext>
                  </a:extLst>
                </a:gridCol>
                <a:gridCol w="350371">
                  <a:extLst>
                    <a:ext uri="{9D8B030D-6E8A-4147-A177-3AD203B41FA5}">
                      <a16:colId xmlns:a16="http://schemas.microsoft.com/office/drawing/2014/main" val="3309416579"/>
                    </a:ext>
                  </a:extLst>
                </a:gridCol>
              </a:tblGrid>
              <a:tr h="364411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415065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50638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9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163902"/>
                  </a:ext>
                </a:extLst>
              </a:tr>
            </a:tbl>
          </a:graphicData>
        </a:graphic>
      </p:graphicFrame>
      <p:cxnSp>
        <p:nvCxnSpPr>
          <p:cNvPr id="31" name="直接连接符 30">
            <a:extLst>
              <a:ext uri="{FF2B5EF4-FFF2-40B4-BE49-F238E27FC236}">
                <a16:creationId xmlns:a16="http://schemas.microsoft.com/office/drawing/2014/main" id="{70121C8F-CD08-E785-896C-14E150EAA4FB}"/>
              </a:ext>
            </a:extLst>
          </p:cNvPr>
          <p:cNvCxnSpPr>
            <a:cxnSpLocks/>
          </p:cNvCxnSpPr>
          <p:nvPr/>
        </p:nvCxnSpPr>
        <p:spPr bwMode="auto">
          <a:xfrm>
            <a:off x="2565628" y="4077072"/>
            <a:ext cx="1127062" cy="334197"/>
          </a:xfrm>
          <a:prstGeom prst="line">
            <a:avLst/>
          </a:prstGeom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2" name="直接连接符 31">
            <a:extLst>
              <a:ext uri="{FF2B5EF4-FFF2-40B4-BE49-F238E27FC236}">
                <a16:creationId xmlns:a16="http://schemas.microsoft.com/office/drawing/2014/main" id="{7F9DF9C3-EFA2-16BF-03CD-7E53FADF17D7}"/>
              </a:ext>
            </a:extLst>
          </p:cNvPr>
          <p:cNvCxnSpPr>
            <a:cxnSpLocks/>
          </p:cNvCxnSpPr>
          <p:nvPr/>
        </p:nvCxnSpPr>
        <p:spPr bwMode="auto">
          <a:xfrm>
            <a:off x="1547664" y="4087989"/>
            <a:ext cx="1093913" cy="328541"/>
          </a:xfrm>
          <a:prstGeom prst="line">
            <a:avLst/>
          </a:prstGeom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46E2F400-BFE8-BA7D-FBD2-5205BE8AF93D}"/>
              </a:ext>
            </a:extLst>
          </p:cNvPr>
          <p:cNvCxnSpPr>
            <a:cxnSpLocks/>
          </p:cNvCxnSpPr>
          <p:nvPr/>
        </p:nvCxnSpPr>
        <p:spPr bwMode="auto">
          <a:xfrm>
            <a:off x="1547664" y="5184513"/>
            <a:ext cx="1165921" cy="324036"/>
          </a:xfrm>
          <a:prstGeom prst="line">
            <a:avLst/>
          </a:prstGeom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34" name="表格 33">
            <a:extLst>
              <a:ext uri="{FF2B5EF4-FFF2-40B4-BE49-F238E27FC236}">
                <a16:creationId xmlns:a16="http://schemas.microsoft.com/office/drawing/2014/main" id="{8FF17839-86F7-9516-1F61-4F0946DF93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893371"/>
              </p:ext>
            </p:extLst>
          </p:nvPr>
        </p:nvGraphicFramePr>
        <p:xfrm>
          <a:off x="5986400" y="4614990"/>
          <a:ext cx="524676" cy="478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676">
                  <a:extLst>
                    <a:ext uri="{9D8B030D-6E8A-4147-A177-3AD203B41FA5}">
                      <a16:colId xmlns:a16="http://schemas.microsoft.com/office/drawing/2014/main" val="1966085230"/>
                    </a:ext>
                  </a:extLst>
                </a:gridCol>
              </a:tblGrid>
              <a:tr h="478824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990172"/>
                  </a:ext>
                </a:extLst>
              </a:tr>
            </a:tbl>
          </a:graphicData>
        </a:graphic>
      </p:graphicFrame>
      <p:cxnSp>
        <p:nvCxnSpPr>
          <p:cNvPr id="35" name="直接箭头连接符 34">
            <a:extLst>
              <a:ext uri="{FF2B5EF4-FFF2-40B4-BE49-F238E27FC236}">
                <a16:creationId xmlns:a16="http://schemas.microsoft.com/office/drawing/2014/main" id="{7E05AEEC-B4A3-D14E-192C-099AFC116FFC}"/>
              </a:ext>
            </a:extLst>
          </p:cNvPr>
          <p:cNvCxnSpPr>
            <a:cxnSpLocks/>
          </p:cNvCxnSpPr>
          <p:nvPr/>
        </p:nvCxnSpPr>
        <p:spPr bwMode="auto">
          <a:xfrm>
            <a:off x="3815127" y="4917954"/>
            <a:ext cx="51296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文本框 35">
            <a:extLst>
              <a:ext uri="{FF2B5EF4-FFF2-40B4-BE49-F238E27FC236}">
                <a16:creationId xmlns:a16="http://schemas.microsoft.com/office/drawing/2014/main" id="{958E1F68-C57A-0BB0-4B38-E8FF46316A22}"/>
              </a:ext>
            </a:extLst>
          </p:cNvPr>
          <p:cNvSpPr txBox="1"/>
          <p:nvPr/>
        </p:nvSpPr>
        <p:spPr>
          <a:xfrm>
            <a:off x="3728247" y="4963009"/>
            <a:ext cx="667369" cy="3385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kumimoji="0" lang="zh-CN" altLang="en-US" sz="1600" dirty="0">
                <a:latin typeface="黑体" pitchFamily="2" charset="-122"/>
              </a:rPr>
              <a:t>卷积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038610D8-905D-A65A-EF55-1663384161CB}"/>
              </a:ext>
            </a:extLst>
          </p:cNvPr>
          <p:cNvSpPr txBox="1"/>
          <p:nvPr/>
        </p:nvSpPr>
        <p:spPr>
          <a:xfrm>
            <a:off x="5528447" y="4686997"/>
            <a:ext cx="288032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altLang="zh-CN" sz="1800" dirty="0"/>
              <a:t>+</a:t>
            </a:r>
            <a:endParaRPr lang="zh-CN" altLang="en-US" sz="1800" dirty="0"/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8A78052F-92B8-0372-5A6E-4E3F81BC4F15}"/>
              </a:ext>
            </a:extLst>
          </p:cNvPr>
          <p:cNvSpPr txBox="1"/>
          <p:nvPr/>
        </p:nvSpPr>
        <p:spPr>
          <a:xfrm>
            <a:off x="5888487" y="5118013"/>
            <a:ext cx="811217" cy="3385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0" lang="zh-CN" altLang="en-US" sz="1600" dirty="0">
                <a:latin typeface="黑体" pitchFamily="2" charset="-122"/>
              </a:rPr>
              <a:t>偏置项</a:t>
            </a:r>
          </a:p>
        </p:txBody>
      </p:sp>
      <p:cxnSp>
        <p:nvCxnSpPr>
          <p:cNvPr id="39" name="直接箭头连接符 38">
            <a:extLst>
              <a:ext uri="{FF2B5EF4-FFF2-40B4-BE49-F238E27FC236}">
                <a16:creationId xmlns:a16="http://schemas.microsoft.com/office/drawing/2014/main" id="{9652B6A2-BA70-9A3F-CC75-8D5341292FF6}"/>
              </a:ext>
            </a:extLst>
          </p:cNvPr>
          <p:cNvCxnSpPr>
            <a:cxnSpLocks/>
          </p:cNvCxnSpPr>
          <p:nvPr/>
        </p:nvCxnSpPr>
        <p:spPr bwMode="auto">
          <a:xfrm>
            <a:off x="6670557" y="4917954"/>
            <a:ext cx="37005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直接连接符 39">
            <a:extLst>
              <a:ext uri="{FF2B5EF4-FFF2-40B4-BE49-F238E27FC236}">
                <a16:creationId xmlns:a16="http://schemas.microsoft.com/office/drawing/2014/main" id="{A827F96C-B9F6-DD50-1086-D45B097FE9F3}"/>
              </a:ext>
            </a:extLst>
          </p:cNvPr>
          <p:cNvCxnSpPr>
            <a:cxnSpLocks/>
          </p:cNvCxnSpPr>
          <p:nvPr/>
        </p:nvCxnSpPr>
        <p:spPr bwMode="auto">
          <a:xfrm>
            <a:off x="3361215" y="5508549"/>
            <a:ext cx="123408" cy="3602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接连接符 40">
            <a:extLst>
              <a:ext uri="{FF2B5EF4-FFF2-40B4-BE49-F238E27FC236}">
                <a16:creationId xmlns:a16="http://schemas.microsoft.com/office/drawing/2014/main" id="{7E136EF5-8118-8514-0D55-1060C015F421}"/>
              </a:ext>
            </a:extLst>
          </p:cNvPr>
          <p:cNvCxnSpPr>
            <a:cxnSpLocks/>
          </p:cNvCxnSpPr>
          <p:nvPr/>
        </p:nvCxnSpPr>
        <p:spPr bwMode="auto">
          <a:xfrm>
            <a:off x="3484623" y="5868812"/>
            <a:ext cx="5413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文本框 41">
            <a:extLst>
              <a:ext uri="{FF2B5EF4-FFF2-40B4-BE49-F238E27FC236}">
                <a16:creationId xmlns:a16="http://schemas.microsoft.com/office/drawing/2014/main" id="{71456C58-5FC2-D732-CF2D-8164D2B931BE}"/>
              </a:ext>
            </a:extLst>
          </p:cNvPr>
          <p:cNvSpPr txBox="1"/>
          <p:nvPr/>
        </p:nvSpPr>
        <p:spPr>
          <a:xfrm>
            <a:off x="3368207" y="5561500"/>
            <a:ext cx="939708" cy="3385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kumimoji="0" lang="zh-CN" altLang="en-US" sz="1600" dirty="0">
                <a:latin typeface="黑体" pitchFamily="2" charset="-122"/>
              </a:rPr>
              <a:t>卷积核</a:t>
            </a:r>
          </a:p>
        </p:txBody>
      </p:sp>
      <p:cxnSp>
        <p:nvCxnSpPr>
          <p:cNvPr id="43" name="直接连接符 42">
            <a:extLst>
              <a:ext uri="{FF2B5EF4-FFF2-40B4-BE49-F238E27FC236}">
                <a16:creationId xmlns:a16="http://schemas.microsoft.com/office/drawing/2014/main" id="{A5B91751-FBE5-FC8B-4245-93C87D2DEE88}"/>
              </a:ext>
            </a:extLst>
          </p:cNvPr>
          <p:cNvCxnSpPr>
            <a:cxnSpLocks/>
          </p:cNvCxnSpPr>
          <p:nvPr/>
        </p:nvCxnSpPr>
        <p:spPr bwMode="auto">
          <a:xfrm>
            <a:off x="5065248" y="5868812"/>
            <a:ext cx="68224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文本框 43">
            <a:extLst>
              <a:ext uri="{FF2B5EF4-FFF2-40B4-BE49-F238E27FC236}">
                <a16:creationId xmlns:a16="http://schemas.microsoft.com/office/drawing/2014/main" id="{3D31A512-8CF2-7011-8B8C-01CFB851C307}"/>
              </a:ext>
            </a:extLst>
          </p:cNvPr>
          <p:cNvSpPr txBox="1"/>
          <p:nvPr/>
        </p:nvSpPr>
        <p:spPr>
          <a:xfrm>
            <a:off x="5024391" y="5561500"/>
            <a:ext cx="1051113" cy="3385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0" lang="zh-CN" altLang="en-US" sz="1600" dirty="0">
                <a:latin typeface="黑体" pitchFamily="2" charset="-122"/>
              </a:rPr>
              <a:t>卷积结果</a:t>
            </a:r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4A09CBE1-7CE7-4801-9218-92D5A4FDA537}"/>
              </a:ext>
            </a:extLst>
          </p:cNvPr>
          <p:cNvSpPr txBox="1"/>
          <p:nvPr/>
        </p:nvSpPr>
        <p:spPr>
          <a:xfrm>
            <a:off x="1383716" y="6024653"/>
            <a:ext cx="6984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0" dirty="0">
                <a:solidFill>
                  <a:srgbClr val="FF0000"/>
                </a:solidFill>
              </a:rPr>
              <a:t>0×5+3×3+2×3+1×2+2×1+1×4+3×2+3×1+0×9 +3 = 35</a:t>
            </a:r>
            <a:endParaRPr lang="zh-CN" altLang="en-US" sz="2000" b="0" dirty="0">
              <a:solidFill>
                <a:srgbClr val="FF0000"/>
              </a:solidFill>
            </a:endParaRPr>
          </a:p>
        </p:txBody>
      </p:sp>
      <p:graphicFrame>
        <p:nvGraphicFramePr>
          <p:cNvPr id="46" name="表格 45">
            <a:extLst>
              <a:ext uri="{FF2B5EF4-FFF2-40B4-BE49-F238E27FC236}">
                <a16:creationId xmlns:a16="http://schemas.microsoft.com/office/drawing/2014/main" id="{2912EA77-F308-440B-BBA9-625C9F1984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119902"/>
              </p:ext>
            </p:extLst>
          </p:nvPr>
        </p:nvGraphicFramePr>
        <p:xfrm>
          <a:off x="7291363" y="4449902"/>
          <a:ext cx="951275" cy="93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188768637"/>
                    </a:ext>
                  </a:extLst>
                </a:gridCol>
                <a:gridCol w="447219">
                  <a:extLst>
                    <a:ext uri="{9D8B030D-6E8A-4147-A177-3AD203B41FA5}">
                      <a16:colId xmlns:a16="http://schemas.microsoft.com/office/drawing/2014/main" val="154786019"/>
                    </a:ext>
                  </a:extLst>
                </a:gridCol>
              </a:tblGrid>
              <a:tr h="466757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415065"/>
                  </a:ext>
                </a:extLst>
              </a:tr>
              <a:tr h="469347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50638"/>
                  </a:ext>
                </a:extLst>
              </a:tr>
            </a:tbl>
          </a:graphicData>
        </a:graphic>
      </p:graphicFrame>
      <p:graphicFrame>
        <p:nvGraphicFramePr>
          <p:cNvPr id="47" name="表格 46">
            <a:extLst>
              <a:ext uri="{FF2B5EF4-FFF2-40B4-BE49-F238E27FC236}">
                <a16:creationId xmlns:a16="http://schemas.microsoft.com/office/drawing/2014/main" id="{50DA6529-EA76-46C0-8602-81BE6B41DB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439342"/>
              </p:ext>
            </p:extLst>
          </p:nvPr>
        </p:nvGraphicFramePr>
        <p:xfrm>
          <a:off x="4433156" y="4398965"/>
          <a:ext cx="951275" cy="93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188768637"/>
                    </a:ext>
                  </a:extLst>
                </a:gridCol>
                <a:gridCol w="447219">
                  <a:extLst>
                    <a:ext uri="{9D8B030D-6E8A-4147-A177-3AD203B41FA5}">
                      <a16:colId xmlns:a16="http://schemas.microsoft.com/office/drawing/2014/main" val="154786019"/>
                    </a:ext>
                  </a:extLst>
                </a:gridCol>
              </a:tblGrid>
              <a:tr h="466757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415065"/>
                  </a:ext>
                </a:extLst>
              </a:tr>
              <a:tr h="469347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50638"/>
                  </a:ext>
                </a:extLst>
              </a:tr>
            </a:tbl>
          </a:graphicData>
        </a:graphic>
      </p:graphicFrame>
      <p:cxnSp>
        <p:nvCxnSpPr>
          <p:cNvPr id="48" name="直接连接符 47">
            <a:extLst>
              <a:ext uri="{FF2B5EF4-FFF2-40B4-BE49-F238E27FC236}">
                <a16:creationId xmlns:a16="http://schemas.microsoft.com/office/drawing/2014/main" id="{7EC9D15F-14E0-3ABA-F108-734734B0CA90}"/>
              </a:ext>
            </a:extLst>
          </p:cNvPr>
          <p:cNvCxnSpPr>
            <a:cxnSpLocks/>
          </p:cNvCxnSpPr>
          <p:nvPr/>
        </p:nvCxnSpPr>
        <p:spPr bwMode="auto">
          <a:xfrm>
            <a:off x="4664351" y="4867017"/>
            <a:ext cx="423506" cy="9855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638218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endParaRPr lang="zh-CN" altLang="en-US" sz="4400" b="0">
              <a:solidFill>
                <a:schemeClr val="tx2"/>
              </a:solidFill>
            </a:endParaRPr>
          </a:p>
        </p:txBody>
      </p:sp>
      <p:sp>
        <p:nvSpPr>
          <p:cNvPr id="16389" name="Rectangle 52"/>
          <p:cNvSpPr>
            <a:spLocks noGrp="1" noChangeArrowheads="1"/>
          </p:cNvSpPr>
          <p:nvPr>
            <p:ph type="title" idx="4294967295"/>
          </p:nvPr>
        </p:nvSpPr>
        <p:spPr>
          <a:xfrm>
            <a:off x="1295400" y="609600"/>
            <a:ext cx="7378700" cy="1143000"/>
          </a:xfrm>
        </p:spPr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图卷积神经网络 </a:t>
            </a:r>
            <a:r>
              <a:rPr lang="en-US" altLang="zh-CN" dirty="0">
                <a:ea typeface="黑体" pitchFamily="2" charset="-122"/>
              </a:rPr>
              <a:t>(2)</a:t>
            </a:r>
            <a:endParaRPr lang="zh-CN" altLang="en-US" dirty="0">
              <a:ea typeface="黑体" pitchFamily="2" charset="-122"/>
            </a:endParaRPr>
          </a:p>
        </p:txBody>
      </p:sp>
      <p:sp>
        <p:nvSpPr>
          <p:cNvPr id="53" name="Rectangle 3"/>
          <p:cNvSpPr txBox="1">
            <a:spLocks noChangeArrowheads="1"/>
          </p:cNvSpPr>
          <p:nvPr/>
        </p:nvSpPr>
        <p:spPr>
          <a:xfrm>
            <a:off x="685800" y="2057400"/>
            <a:ext cx="7958138" cy="475597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w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w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zh-CN" altLang="en-US" sz="2200" kern="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图卷积</a:t>
            </a:r>
            <a:endParaRPr lang="en-US" altLang="zh-CN" sz="2200" kern="0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0" indent="0" eaLnBrk="1" hangingPunct="1">
              <a:buNone/>
            </a:pPr>
            <a:r>
              <a:rPr lang="zh-CN" altLang="en-US" sz="2000" b="0" kern="0" dirty="0">
                <a:latin typeface="Times New Roman" panose="02020603050405020304" pitchFamily="18" charset="0"/>
                <a:ea typeface="黑体" panose="02010609060101010101" pitchFamily="49" charset="-122"/>
              </a:rPr>
              <a:t>     将卷积操作拓展到图上</a:t>
            </a:r>
            <a:endParaRPr lang="en-US" altLang="zh-CN" sz="2000" b="0" kern="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0" indent="0" eaLnBrk="1" hangingPunct="1">
              <a:buNone/>
            </a:pPr>
            <a:endParaRPr lang="en-US" altLang="zh-CN" sz="2400" b="0" kern="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1" hangingPunct="1"/>
            <a:endParaRPr lang="en-US" altLang="zh-CN" sz="2000" b="0" kern="0" dirty="0">
              <a:latin typeface="+mn-ea"/>
            </a:endParaRPr>
          </a:p>
          <a:p>
            <a:pPr eaLnBrk="1" hangingPunct="1"/>
            <a:endParaRPr lang="en-US" altLang="zh-CN" sz="2000" b="0" kern="0" dirty="0">
              <a:latin typeface="+mn-ea"/>
            </a:endParaRPr>
          </a:p>
          <a:p>
            <a:pPr eaLnBrk="1" hangingPunct="1"/>
            <a:endParaRPr lang="en-US" altLang="zh-CN" sz="2000" b="0" kern="0" dirty="0">
              <a:latin typeface="+mn-ea"/>
            </a:endParaRPr>
          </a:p>
          <a:p>
            <a:pPr eaLnBrk="1" hangingPunct="1"/>
            <a:endParaRPr lang="en-US" altLang="zh-CN" sz="2000" b="0" kern="0" dirty="0">
              <a:latin typeface="+mn-ea"/>
            </a:endParaRPr>
          </a:p>
          <a:p>
            <a:pPr eaLnBrk="1" hangingPunct="1"/>
            <a:endParaRPr lang="en-US" altLang="zh-CN" sz="2000" b="0" kern="0" dirty="0">
              <a:latin typeface="+mn-ea"/>
            </a:endParaRPr>
          </a:p>
          <a:p>
            <a:pPr eaLnBrk="1" hangingPunct="1">
              <a:buFontTx/>
              <a:buChar char="-"/>
            </a:pPr>
            <a:endParaRPr lang="en-US" altLang="zh-CN" sz="2000" b="0" kern="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0" indent="0" eaLnBrk="1" hangingPunct="1">
              <a:buNone/>
            </a:pPr>
            <a:r>
              <a:rPr lang="zh-CN" altLang="en-US" sz="2000" b="0" kern="0" dirty="0">
                <a:latin typeface="Times New Roman" panose="02020603050405020304" pitchFamily="18" charset="0"/>
                <a:ea typeface="黑体" panose="02010609060101010101" pitchFamily="49" charset="-122"/>
              </a:rPr>
              <a:t>     操作过程：消息传播 </a:t>
            </a:r>
            <a:r>
              <a:rPr lang="en-US" altLang="zh-CN" sz="2000" b="0" kern="0" dirty="0">
                <a:latin typeface="Times New Roman" panose="02020603050405020304" pitchFamily="18" charset="0"/>
                <a:ea typeface="黑体" panose="02010609060101010101" pitchFamily="49" charset="-122"/>
              </a:rPr>
              <a:t>+ </a:t>
            </a:r>
            <a:r>
              <a:rPr lang="zh-CN" altLang="en-US" sz="2000" b="0" kern="0" dirty="0">
                <a:latin typeface="Times New Roman" panose="02020603050405020304" pitchFamily="18" charset="0"/>
                <a:ea typeface="黑体" panose="02010609060101010101" pitchFamily="49" charset="-122"/>
              </a:rPr>
              <a:t>节点更新</a:t>
            </a:r>
          </a:p>
          <a:p>
            <a:pPr eaLnBrk="1" hangingPunct="1">
              <a:buFontTx/>
              <a:buChar char="-"/>
            </a:pPr>
            <a:endParaRPr lang="en-US" altLang="zh-CN" sz="2000" b="0" kern="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4" name="椭圆 13"/>
          <p:cNvSpPr/>
          <p:nvPr/>
        </p:nvSpPr>
        <p:spPr bwMode="auto">
          <a:xfrm>
            <a:off x="2538179" y="3061695"/>
            <a:ext cx="288032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1000" b="0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69" name="椭圆 68"/>
          <p:cNvSpPr/>
          <p:nvPr/>
        </p:nvSpPr>
        <p:spPr bwMode="auto">
          <a:xfrm>
            <a:off x="2130904" y="3453460"/>
            <a:ext cx="288032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/>
            <a:endParaRPr lang="zh-CN" altLang="en-US" sz="1200" b="0" i="1" dirty="0">
              <a:solidFill>
                <a:srgbClr val="000000"/>
              </a:solidFill>
            </a:endParaRPr>
          </a:p>
        </p:txBody>
      </p:sp>
      <p:sp>
        <p:nvSpPr>
          <p:cNvPr id="70" name="椭圆 69"/>
          <p:cNvSpPr/>
          <p:nvPr/>
        </p:nvSpPr>
        <p:spPr bwMode="auto">
          <a:xfrm>
            <a:off x="2677249" y="3952903"/>
            <a:ext cx="288032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/>
            <a:endParaRPr lang="zh-CN" altLang="en-US" sz="1200" b="0" i="1" dirty="0">
              <a:solidFill>
                <a:srgbClr val="000000"/>
              </a:solidFill>
            </a:endParaRPr>
          </a:p>
        </p:txBody>
      </p:sp>
      <p:sp>
        <p:nvSpPr>
          <p:cNvPr id="71" name="椭圆 70"/>
          <p:cNvSpPr/>
          <p:nvPr/>
        </p:nvSpPr>
        <p:spPr bwMode="auto">
          <a:xfrm>
            <a:off x="2011661" y="4397174"/>
            <a:ext cx="288032" cy="28803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/>
            <a:endParaRPr lang="zh-CN" altLang="en-US" sz="1200" b="0" i="1" dirty="0">
              <a:solidFill>
                <a:srgbClr val="000000"/>
              </a:solidFill>
            </a:endParaRPr>
          </a:p>
        </p:txBody>
      </p:sp>
      <p:sp>
        <p:nvSpPr>
          <p:cNvPr id="72" name="椭圆 71"/>
          <p:cNvSpPr/>
          <p:nvPr/>
        </p:nvSpPr>
        <p:spPr bwMode="auto">
          <a:xfrm>
            <a:off x="2684427" y="4850491"/>
            <a:ext cx="288032" cy="28803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/>
            <a:endParaRPr lang="zh-CN" altLang="en-US" sz="1200" b="0" i="1" dirty="0">
              <a:solidFill>
                <a:srgbClr val="000000"/>
              </a:solidFill>
            </a:endParaRPr>
          </a:p>
        </p:txBody>
      </p:sp>
      <p:sp>
        <p:nvSpPr>
          <p:cNvPr id="73" name="椭圆 72"/>
          <p:cNvSpPr/>
          <p:nvPr/>
        </p:nvSpPr>
        <p:spPr bwMode="auto">
          <a:xfrm>
            <a:off x="3246638" y="4573707"/>
            <a:ext cx="288032" cy="28803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/>
            <a:endParaRPr lang="zh-CN" altLang="en-US" sz="1200" b="0" i="1" dirty="0">
              <a:solidFill>
                <a:srgbClr val="000000"/>
              </a:solidFill>
            </a:endParaRPr>
          </a:p>
        </p:txBody>
      </p:sp>
      <p:sp>
        <p:nvSpPr>
          <p:cNvPr id="74" name="椭圆 73"/>
          <p:cNvSpPr/>
          <p:nvPr/>
        </p:nvSpPr>
        <p:spPr bwMode="auto">
          <a:xfrm>
            <a:off x="3481701" y="3949687"/>
            <a:ext cx="288032" cy="28803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/>
            <a:endParaRPr lang="zh-CN" altLang="en-US" sz="1200" b="0" i="1" dirty="0">
              <a:solidFill>
                <a:srgbClr val="000000"/>
              </a:solidFill>
            </a:endParaRPr>
          </a:p>
        </p:txBody>
      </p:sp>
      <p:cxnSp>
        <p:nvCxnSpPr>
          <p:cNvPr id="16" name="直接连接符 15"/>
          <p:cNvCxnSpPr>
            <a:stCxn id="14" idx="3"/>
            <a:endCxn id="69" idx="7"/>
          </p:cNvCxnSpPr>
          <p:nvPr/>
        </p:nvCxnSpPr>
        <p:spPr bwMode="auto">
          <a:xfrm flipH="1">
            <a:off x="2376755" y="3307546"/>
            <a:ext cx="203605" cy="1880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直接连接符 21"/>
          <p:cNvCxnSpPr>
            <a:stCxn id="70" idx="3"/>
            <a:endCxn id="71" idx="7"/>
          </p:cNvCxnSpPr>
          <p:nvPr/>
        </p:nvCxnSpPr>
        <p:spPr bwMode="auto">
          <a:xfrm flipH="1">
            <a:off x="2257512" y="4198754"/>
            <a:ext cx="461918" cy="2406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直接连接符 23"/>
          <p:cNvCxnSpPr>
            <a:stCxn id="69" idx="5"/>
            <a:endCxn id="70" idx="1"/>
          </p:cNvCxnSpPr>
          <p:nvPr/>
        </p:nvCxnSpPr>
        <p:spPr bwMode="auto">
          <a:xfrm>
            <a:off x="2376755" y="3699311"/>
            <a:ext cx="342675" cy="2957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接连接符 26"/>
          <p:cNvCxnSpPr>
            <a:stCxn id="70" idx="4"/>
            <a:endCxn id="72" idx="0"/>
          </p:cNvCxnSpPr>
          <p:nvPr/>
        </p:nvCxnSpPr>
        <p:spPr bwMode="auto">
          <a:xfrm>
            <a:off x="2821265" y="4240935"/>
            <a:ext cx="7178" cy="6095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接连接符 28"/>
          <p:cNvCxnSpPr>
            <a:stCxn id="70" idx="5"/>
            <a:endCxn id="73" idx="1"/>
          </p:cNvCxnSpPr>
          <p:nvPr/>
        </p:nvCxnSpPr>
        <p:spPr bwMode="auto">
          <a:xfrm>
            <a:off x="2923100" y="4198754"/>
            <a:ext cx="365719" cy="41713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接连接符 30"/>
          <p:cNvCxnSpPr>
            <a:stCxn id="70" idx="6"/>
            <a:endCxn id="74" idx="2"/>
          </p:cNvCxnSpPr>
          <p:nvPr/>
        </p:nvCxnSpPr>
        <p:spPr bwMode="auto">
          <a:xfrm flipV="1">
            <a:off x="2965281" y="4093703"/>
            <a:ext cx="516420" cy="32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8" name="椭圆 117"/>
          <p:cNvSpPr/>
          <p:nvPr/>
        </p:nvSpPr>
        <p:spPr bwMode="auto">
          <a:xfrm>
            <a:off x="6143504" y="2959860"/>
            <a:ext cx="288032" cy="28803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/>
            <a:endParaRPr lang="zh-CN" altLang="en-US" sz="1200" b="0" i="1" dirty="0">
              <a:solidFill>
                <a:srgbClr val="000000"/>
              </a:solidFill>
            </a:endParaRPr>
          </a:p>
        </p:txBody>
      </p:sp>
      <p:sp>
        <p:nvSpPr>
          <p:cNvPr id="119" name="椭圆 118"/>
          <p:cNvSpPr/>
          <p:nvPr/>
        </p:nvSpPr>
        <p:spPr bwMode="auto">
          <a:xfrm>
            <a:off x="5736229" y="3351625"/>
            <a:ext cx="288032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/>
            <a:endParaRPr lang="zh-CN" altLang="en-US" sz="1200" b="0" i="1" dirty="0">
              <a:solidFill>
                <a:srgbClr val="000000"/>
              </a:solidFill>
            </a:endParaRPr>
          </a:p>
        </p:txBody>
      </p:sp>
      <p:sp>
        <p:nvSpPr>
          <p:cNvPr id="120" name="椭圆 119"/>
          <p:cNvSpPr/>
          <p:nvPr/>
        </p:nvSpPr>
        <p:spPr bwMode="auto">
          <a:xfrm>
            <a:off x="6282574" y="3851068"/>
            <a:ext cx="288032" cy="28803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/>
            <a:endParaRPr lang="zh-CN" altLang="en-US" sz="1200" b="0" i="1" dirty="0">
              <a:solidFill>
                <a:srgbClr val="000000"/>
              </a:solidFill>
            </a:endParaRPr>
          </a:p>
        </p:txBody>
      </p:sp>
      <p:sp>
        <p:nvSpPr>
          <p:cNvPr id="121" name="椭圆 120"/>
          <p:cNvSpPr/>
          <p:nvPr/>
        </p:nvSpPr>
        <p:spPr bwMode="auto">
          <a:xfrm>
            <a:off x="5592213" y="4295339"/>
            <a:ext cx="288032" cy="28803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/>
            <a:endParaRPr lang="zh-CN" altLang="en-US" sz="1200" b="0" i="1" dirty="0">
              <a:solidFill>
                <a:srgbClr val="000000"/>
              </a:solidFill>
            </a:endParaRPr>
          </a:p>
        </p:txBody>
      </p:sp>
      <p:sp>
        <p:nvSpPr>
          <p:cNvPr id="122" name="椭圆 121"/>
          <p:cNvSpPr/>
          <p:nvPr/>
        </p:nvSpPr>
        <p:spPr bwMode="auto">
          <a:xfrm>
            <a:off x="6289752" y="4748656"/>
            <a:ext cx="288032" cy="28803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/>
            <a:endParaRPr lang="zh-CN" altLang="en-US" sz="1200" b="0" i="1" dirty="0">
              <a:solidFill>
                <a:srgbClr val="000000"/>
              </a:solidFill>
            </a:endParaRPr>
          </a:p>
        </p:txBody>
      </p:sp>
      <p:sp>
        <p:nvSpPr>
          <p:cNvPr id="123" name="椭圆 122"/>
          <p:cNvSpPr/>
          <p:nvPr/>
        </p:nvSpPr>
        <p:spPr bwMode="auto">
          <a:xfrm>
            <a:off x="6851963" y="4471872"/>
            <a:ext cx="288032" cy="28803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/>
            <a:endParaRPr lang="zh-CN" altLang="en-US" sz="1200" b="0" i="1" dirty="0">
              <a:solidFill>
                <a:srgbClr val="000000"/>
              </a:solidFill>
            </a:endParaRPr>
          </a:p>
        </p:txBody>
      </p:sp>
      <p:sp>
        <p:nvSpPr>
          <p:cNvPr id="124" name="椭圆 123"/>
          <p:cNvSpPr/>
          <p:nvPr/>
        </p:nvSpPr>
        <p:spPr bwMode="auto">
          <a:xfrm>
            <a:off x="6948143" y="3781685"/>
            <a:ext cx="288032" cy="28803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/>
            <a:endParaRPr lang="zh-CN" altLang="en-US" sz="1200" b="0" i="1" dirty="0">
              <a:solidFill>
                <a:srgbClr val="000000"/>
              </a:solidFill>
            </a:endParaRPr>
          </a:p>
        </p:txBody>
      </p:sp>
      <p:cxnSp>
        <p:nvCxnSpPr>
          <p:cNvPr id="125" name="直接连接符 124"/>
          <p:cNvCxnSpPr>
            <a:stCxn id="118" idx="3"/>
            <a:endCxn id="119" idx="7"/>
          </p:cNvCxnSpPr>
          <p:nvPr/>
        </p:nvCxnSpPr>
        <p:spPr bwMode="auto">
          <a:xfrm flipH="1">
            <a:off x="5982080" y="3205711"/>
            <a:ext cx="203605" cy="1880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直接连接符 125"/>
          <p:cNvCxnSpPr>
            <a:stCxn id="120" idx="3"/>
            <a:endCxn id="121" idx="7"/>
          </p:cNvCxnSpPr>
          <p:nvPr/>
        </p:nvCxnSpPr>
        <p:spPr bwMode="auto">
          <a:xfrm flipH="1">
            <a:off x="5838064" y="4096919"/>
            <a:ext cx="486691" cy="2406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直接连接符 126"/>
          <p:cNvCxnSpPr>
            <a:stCxn id="119" idx="5"/>
            <a:endCxn id="120" idx="1"/>
          </p:cNvCxnSpPr>
          <p:nvPr/>
        </p:nvCxnSpPr>
        <p:spPr bwMode="auto">
          <a:xfrm>
            <a:off x="5982080" y="3597476"/>
            <a:ext cx="342675" cy="2957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直接连接符 127"/>
          <p:cNvCxnSpPr>
            <a:stCxn id="120" idx="4"/>
            <a:endCxn id="122" idx="0"/>
          </p:cNvCxnSpPr>
          <p:nvPr/>
        </p:nvCxnSpPr>
        <p:spPr bwMode="auto">
          <a:xfrm>
            <a:off x="6426590" y="4139100"/>
            <a:ext cx="7178" cy="6095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直接连接符 128"/>
          <p:cNvCxnSpPr>
            <a:stCxn id="120" idx="5"/>
            <a:endCxn id="123" idx="1"/>
          </p:cNvCxnSpPr>
          <p:nvPr/>
        </p:nvCxnSpPr>
        <p:spPr bwMode="auto">
          <a:xfrm>
            <a:off x="6528425" y="4096919"/>
            <a:ext cx="365719" cy="41713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直接连接符 129"/>
          <p:cNvCxnSpPr>
            <a:stCxn id="120" idx="6"/>
            <a:endCxn id="124" idx="2"/>
          </p:cNvCxnSpPr>
          <p:nvPr/>
        </p:nvCxnSpPr>
        <p:spPr bwMode="auto">
          <a:xfrm flipV="1">
            <a:off x="6570606" y="3925701"/>
            <a:ext cx="377537" cy="693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直接箭头连接符 62"/>
          <p:cNvCxnSpPr>
            <a:stCxn id="14" idx="6"/>
            <a:endCxn id="119" idx="2"/>
          </p:cNvCxnSpPr>
          <p:nvPr/>
        </p:nvCxnSpPr>
        <p:spPr bwMode="auto">
          <a:xfrm>
            <a:off x="2826211" y="3205711"/>
            <a:ext cx="2910018" cy="2899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60" name="直接箭头连接符 159"/>
          <p:cNvCxnSpPr>
            <a:stCxn id="70" idx="7"/>
            <a:endCxn id="119" idx="2"/>
          </p:cNvCxnSpPr>
          <p:nvPr/>
        </p:nvCxnSpPr>
        <p:spPr bwMode="auto">
          <a:xfrm flipV="1">
            <a:off x="2923100" y="3495641"/>
            <a:ext cx="2813129" cy="4994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7" name="文本框 76"/>
          <p:cNvSpPr txBox="1"/>
          <p:nvPr/>
        </p:nvSpPr>
        <p:spPr>
          <a:xfrm>
            <a:off x="2538179" y="3039094"/>
            <a:ext cx="4310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0" i="1" dirty="0">
                <a:solidFill>
                  <a:srgbClr val="000000"/>
                </a:solidFill>
              </a:rPr>
              <a:t>v</a:t>
            </a:r>
            <a:r>
              <a:rPr lang="en-US" altLang="zh-CN" sz="1400" b="0" baseline="-25000" dirty="0">
                <a:solidFill>
                  <a:srgbClr val="000000"/>
                </a:solidFill>
              </a:rPr>
              <a:t>1</a:t>
            </a:r>
            <a:endParaRPr lang="zh-CN" altLang="en-US" sz="1400" b="0" baseline="-25000" dirty="0">
              <a:solidFill>
                <a:srgbClr val="000000"/>
              </a:solidFill>
            </a:endParaRPr>
          </a:p>
        </p:txBody>
      </p:sp>
      <p:sp>
        <p:nvSpPr>
          <p:cNvPr id="169" name="文本框 168"/>
          <p:cNvSpPr txBox="1"/>
          <p:nvPr/>
        </p:nvSpPr>
        <p:spPr>
          <a:xfrm>
            <a:off x="2130904" y="3419998"/>
            <a:ext cx="4310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0" i="1" dirty="0">
                <a:solidFill>
                  <a:srgbClr val="000000"/>
                </a:solidFill>
              </a:rPr>
              <a:t>v</a:t>
            </a:r>
            <a:r>
              <a:rPr lang="en-US" altLang="zh-CN" sz="1400" b="0" baseline="-25000" dirty="0">
                <a:solidFill>
                  <a:srgbClr val="000000"/>
                </a:solidFill>
              </a:rPr>
              <a:t>2</a:t>
            </a:r>
            <a:endParaRPr lang="zh-CN" altLang="en-US" sz="1400" b="0" baseline="-25000" dirty="0">
              <a:solidFill>
                <a:srgbClr val="000000"/>
              </a:solidFill>
            </a:endParaRPr>
          </a:p>
        </p:txBody>
      </p:sp>
      <p:sp>
        <p:nvSpPr>
          <p:cNvPr id="170" name="文本框 169"/>
          <p:cNvSpPr txBox="1"/>
          <p:nvPr/>
        </p:nvSpPr>
        <p:spPr>
          <a:xfrm>
            <a:off x="2665680" y="3914442"/>
            <a:ext cx="4310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0" i="1" dirty="0">
                <a:solidFill>
                  <a:srgbClr val="000000"/>
                </a:solidFill>
              </a:rPr>
              <a:t>v</a:t>
            </a:r>
            <a:r>
              <a:rPr lang="en-US" altLang="zh-CN" sz="1400" b="0" baseline="-25000" dirty="0">
                <a:solidFill>
                  <a:srgbClr val="000000"/>
                </a:solidFill>
              </a:rPr>
              <a:t>3</a:t>
            </a:r>
            <a:endParaRPr lang="zh-CN" altLang="en-US" sz="1400" b="0" baseline="-25000" dirty="0">
              <a:solidFill>
                <a:srgbClr val="000000"/>
              </a:solidFill>
            </a:endParaRPr>
          </a:p>
        </p:txBody>
      </p:sp>
      <p:sp>
        <p:nvSpPr>
          <p:cNvPr id="171" name="文本框 170"/>
          <p:cNvSpPr txBox="1"/>
          <p:nvPr/>
        </p:nvSpPr>
        <p:spPr>
          <a:xfrm>
            <a:off x="1995811" y="4360164"/>
            <a:ext cx="4310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0" i="1" dirty="0">
                <a:solidFill>
                  <a:srgbClr val="000000"/>
                </a:solidFill>
              </a:rPr>
              <a:t>v</a:t>
            </a:r>
            <a:r>
              <a:rPr lang="en-US" altLang="zh-CN" sz="1400" b="0" baseline="-25000" dirty="0">
                <a:solidFill>
                  <a:srgbClr val="000000"/>
                </a:solidFill>
              </a:rPr>
              <a:t>4</a:t>
            </a:r>
            <a:endParaRPr lang="zh-CN" altLang="en-US" sz="1400" b="0" baseline="-25000" dirty="0">
              <a:solidFill>
                <a:srgbClr val="000000"/>
              </a:solidFill>
            </a:endParaRPr>
          </a:p>
        </p:txBody>
      </p:sp>
      <p:sp>
        <p:nvSpPr>
          <p:cNvPr id="172" name="文本框 171"/>
          <p:cNvSpPr txBox="1"/>
          <p:nvPr/>
        </p:nvSpPr>
        <p:spPr>
          <a:xfrm>
            <a:off x="2674921" y="4828648"/>
            <a:ext cx="4310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0" i="1" dirty="0"/>
              <a:t>v</a:t>
            </a:r>
            <a:r>
              <a:rPr lang="en-US" altLang="zh-CN" sz="1400" b="0" baseline="-25000" dirty="0"/>
              <a:t>5</a:t>
            </a:r>
            <a:endParaRPr lang="zh-CN" altLang="en-US" sz="1400" b="0" baseline="-25000" dirty="0"/>
          </a:p>
        </p:txBody>
      </p:sp>
      <p:sp>
        <p:nvSpPr>
          <p:cNvPr id="173" name="文本框 172"/>
          <p:cNvSpPr txBox="1"/>
          <p:nvPr/>
        </p:nvSpPr>
        <p:spPr>
          <a:xfrm>
            <a:off x="3231115" y="4550958"/>
            <a:ext cx="4310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0" i="1" dirty="0">
                <a:solidFill>
                  <a:srgbClr val="000000"/>
                </a:solidFill>
              </a:rPr>
              <a:t>v</a:t>
            </a:r>
            <a:r>
              <a:rPr lang="en-US" altLang="zh-CN" sz="1400" b="0" baseline="-25000" dirty="0">
                <a:solidFill>
                  <a:srgbClr val="000000"/>
                </a:solidFill>
              </a:rPr>
              <a:t>6</a:t>
            </a:r>
            <a:endParaRPr lang="zh-CN" altLang="en-US" sz="1400" b="0" baseline="-25000" dirty="0">
              <a:solidFill>
                <a:srgbClr val="000000"/>
              </a:solidFill>
            </a:endParaRPr>
          </a:p>
        </p:txBody>
      </p:sp>
      <p:sp>
        <p:nvSpPr>
          <p:cNvPr id="174" name="文本框 173"/>
          <p:cNvSpPr txBox="1"/>
          <p:nvPr/>
        </p:nvSpPr>
        <p:spPr>
          <a:xfrm>
            <a:off x="3465420" y="3916589"/>
            <a:ext cx="4310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0" i="1" dirty="0">
                <a:solidFill>
                  <a:srgbClr val="000000"/>
                </a:solidFill>
              </a:rPr>
              <a:t>v</a:t>
            </a:r>
            <a:r>
              <a:rPr lang="en-US" altLang="zh-CN" sz="1400" b="0" baseline="-25000" dirty="0">
                <a:solidFill>
                  <a:srgbClr val="000000"/>
                </a:solidFill>
              </a:rPr>
              <a:t>7</a:t>
            </a:r>
            <a:endParaRPr lang="zh-CN" altLang="en-US" sz="1400" b="0" baseline="-25000" dirty="0">
              <a:solidFill>
                <a:srgbClr val="000000"/>
              </a:solidFill>
            </a:endParaRPr>
          </a:p>
        </p:txBody>
      </p:sp>
      <p:sp>
        <p:nvSpPr>
          <p:cNvPr id="175" name="文本框 174"/>
          <p:cNvSpPr txBox="1"/>
          <p:nvPr/>
        </p:nvSpPr>
        <p:spPr>
          <a:xfrm>
            <a:off x="6132443" y="2924944"/>
            <a:ext cx="4310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0" i="1" dirty="0">
                <a:solidFill>
                  <a:srgbClr val="000000"/>
                </a:solidFill>
              </a:rPr>
              <a:t>v</a:t>
            </a:r>
            <a:r>
              <a:rPr lang="en-US" altLang="zh-CN" sz="1400" b="0" baseline="-25000" dirty="0">
                <a:solidFill>
                  <a:srgbClr val="000000"/>
                </a:solidFill>
              </a:rPr>
              <a:t>1</a:t>
            </a:r>
            <a:endParaRPr lang="zh-CN" altLang="en-US" sz="1400" b="0" baseline="-25000" dirty="0">
              <a:solidFill>
                <a:srgbClr val="000000"/>
              </a:solidFill>
            </a:endParaRPr>
          </a:p>
        </p:txBody>
      </p:sp>
      <p:sp>
        <p:nvSpPr>
          <p:cNvPr id="176" name="文本框 175"/>
          <p:cNvSpPr txBox="1"/>
          <p:nvPr/>
        </p:nvSpPr>
        <p:spPr>
          <a:xfrm>
            <a:off x="5724380" y="3322634"/>
            <a:ext cx="4310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0" i="1" dirty="0"/>
              <a:t>¯</a:t>
            </a:r>
            <a:endParaRPr lang="zh-CN" altLang="en-US" sz="1400" b="0" baseline="-25000" dirty="0"/>
          </a:p>
        </p:txBody>
      </p:sp>
      <p:sp>
        <p:nvSpPr>
          <p:cNvPr id="177" name="文本框 176"/>
          <p:cNvSpPr txBox="1"/>
          <p:nvPr/>
        </p:nvSpPr>
        <p:spPr>
          <a:xfrm>
            <a:off x="6275994" y="3816210"/>
            <a:ext cx="4310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0" i="1" dirty="0">
                <a:solidFill>
                  <a:srgbClr val="000000"/>
                </a:solidFill>
              </a:rPr>
              <a:t>v</a:t>
            </a:r>
            <a:r>
              <a:rPr lang="en-US" altLang="zh-CN" sz="1400" b="0" baseline="-25000" dirty="0">
                <a:solidFill>
                  <a:srgbClr val="000000"/>
                </a:solidFill>
              </a:rPr>
              <a:t>3</a:t>
            </a:r>
            <a:endParaRPr lang="zh-CN" altLang="en-US" sz="1400" b="0" baseline="-25000" dirty="0">
              <a:solidFill>
                <a:srgbClr val="000000"/>
              </a:solidFill>
            </a:endParaRPr>
          </a:p>
        </p:txBody>
      </p:sp>
      <p:sp>
        <p:nvSpPr>
          <p:cNvPr id="178" name="文本框 177"/>
          <p:cNvSpPr txBox="1"/>
          <p:nvPr/>
        </p:nvSpPr>
        <p:spPr>
          <a:xfrm>
            <a:off x="5592439" y="4253432"/>
            <a:ext cx="4310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0" i="1" dirty="0">
                <a:solidFill>
                  <a:srgbClr val="000000"/>
                </a:solidFill>
              </a:rPr>
              <a:t>v</a:t>
            </a:r>
            <a:r>
              <a:rPr lang="en-US" altLang="zh-CN" sz="1400" b="0" baseline="-25000" dirty="0">
                <a:solidFill>
                  <a:srgbClr val="000000"/>
                </a:solidFill>
              </a:rPr>
              <a:t>4</a:t>
            </a:r>
            <a:endParaRPr lang="zh-CN" altLang="en-US" sz="1400" b="0" baseline="-25000" dirty="0">
              <a:solidFill>
                <a:srgbClr val="000000"/>
              </a:solidFill>
            </a:endParaRPr>
          </a:p>
        </p:txBody>
      </p:sp>
      <p:sp>
        <p:nvSpPr>
          <p:cNvPr id="179" name="文本框 178"/>
          <p:cNvSpPr txBox="1"/>
          <p:nvPr/>
        </p:nvSpPr>
        <p:spPr>
          <a:xfrm>
            <a:off x="6275994" y="4704846"/>
            <a:ext cx="4310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0" i="1" dirty="0">
                <a:solidFill>
                  <a:srgbClr val="000000"/>
                </a:solidFill>
              </a:rPr>
              <a:t>v</a:t>
            </a:r>
            <a:r>
              <a:rPr lang="en-US" altLang="zh-CN" sz="1400" b="0" baseline="-25000" dirty="0">
                <a:solidFill>
                  <a:srgbClr val="000000"/>
                </a:solidFill>
              </a:rPr>
              <a:t>5</a:t>
            </a:r>
            <a:endParaRPr lang="zh-CN" altLang="en-US" sz="1400" b="0" baseline="-25000" dirty="0">
              <a:solidFill>
                <a:srgbClr val="000000"/>
              </a:solidFill>
            </a:endParaRPr>
          </a:p>
        </p:txBody>
      </p:sp>
      <p:sp>
        <p:nvSpPr>
          <p:cNvPr id="180" name="文本框 179"/>
          <p:cNvSpPr txBox="1"/>
          <p:nvPr/>
        </p:nvSpPr>
        <p:spPr>
          <a:xfrm>
            <a:off x="6829399" y="4452127"/>
            <a:ext cx="4310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0" i="1" dirty="0">
                <a:solidFill>
                  <a:srgbClr val="000000"/>
                </a:solidFill>
              </a:rPr>
              <a:t>v</a:t>
            </a:r>
            <a:r>
              <a:rPr lang="en-US" altLang="zh-CN" sz="1400" b="0" baseline="-25000" dirty="0">
                <a:solidFill>
                  <a:srgbClr val="000000"/>
                </a:solidFill>
              </a:rPr>
              <a:t>6</a:t>
            </a:r>
            <a:endParaRPr lang="zh-CN" altLang="en-US" sz="1400" b="0" baseline="-25000" dirty="0">
              <a:solidFill>
                <a:srgbClr val="000000"/>
              </a:solidFill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6947797" y="3744690"/>
            <a:ext cx="4310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0" i="1" dirty="0">
                <a:solidFill>
                  <a:srgbClr val="000000"/>
                </a:solidFill>
              </a:rPr>
              <a:t>v</a:t>
            </a:r>
            <a:r>
              <a:rPr lang="en-US" altLang="zh-CN" sz="1400" b="0" baseline="-25000" dirty="0">
                <a:solidFill>
                  <a:srgbClr val="000000"/>
                </a:solidFill>
              </a:rPr>
              <a:t>7</a:t>
            </a:r>
            <a:endParaRPr lang="zh-CN" altLang="en-US" sz="1400" b="0" baseline="-25000" dirty="0">
              <a:solidFill>
                <a:srgbClr val="000000"/>
              </a:solidFill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736229" y="3328554"/>
            <a:ext cx="4310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0" i="1" dirty="0">
                <a:solidFill>
                  <a:srgbClr val="000000"/>
                </a:solidFill>
              </a:rPr>
              <a:t>v</a:t>
            </a:r>
            <a:r>
              <a:rPr lang="en-US" altLang="zh-CN" sz="1400" b="0" baseline="-25000" dirty="0">
                <a:solidFill>
                  <a:srgbClr val="000000"/>
                </a:solidFill>
              </a:rPr>
              <a:t>2</a:t>
            </a:r>
            <a:endParaRPr lang="zh-CN" altLang="en-US" sz="1400" b="0" baseline="-25000" dirty="0">
              <a:solidFill>
                <a:srgbClr val="0000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144000" y="2132856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2299693" y="2937858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i="1" dirty="0"/>
              <a:t>x</a:t>
            </a:r>
            <a:r>
              <a:rPr lang="en-US" altLang="zh-CN" sz="1400" baseline="-25000" dirty="0"/>
              <a:t>1</a:t>
            </a:r>
            <a:endParaRPr lang="zh-CN" altLang="en-US" sz="1400" dirty="0"/>
          </a:p>
        </p:txBody>
      </p:sp>
      <p:sp>
        <p:nvSpPr>
          <p:cNvPr id="57" name="文本框 56"/>
          <p:cNvSpPr txBox="1"/>
          <p:nvPr/>
        </p:nvSpPr>
        <p:spPr>
          <a:xfrm>
            <a:off x="1811389" y="3473908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i="1" dirty="0">
                <a:solidFill>
                  <a:srgbClr val="002060"/>
                </a:solidFill>
              </a:rPr>
              <a:t>x</a:t>
            </a:r>
            <a:r>
              <a:rPr lang="en-US" altLang="zh-CN" sz="1400" baseline="-25000" dirty="0">
                <a:solidFill>
                  <a:srgbClr val="002060"/>
                </a:solidFill>
              </a:rPr>
              <a:t>2</a:t>
            </a:r>
            <a:endParaRPr lang="zh-CN" altLang="en-US" sz="1400" dirty="0">
              <a:solidFill>
                <a:srgbClr val="002060"/>
              </a:solidFill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1710926" y="4642452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i="1" dirty="0"/>
              <a:t>x</a:t>
            </a:r>
            <a:r>
              <a:rPr lang="en-US" altLang="zh-CN" sz="1400" baseline="-25000" dirty="0"/>
              <a:t>4</a:t>
            </a:r>
            <a:endParaRPr lang="zh-CN" altLang="en-US" sz="1400" dirty="0"/>
          </a:p>
        </p:txBody>
      </p:sp>
      <p:sp>
        <p:nvSpPr>
          <p:cNvPr id="59" name="文本框 58"/>
          <p:cNvSpPr txBox="1"/>
          <p:nvPr/>
        </p:nvSpPr>
        <p:spPr>
          <a:xfrm>
            <a:off x="2376638" y="4870777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i="1" dirty="0">
                <a:solidFill>
                  <a:srgbClr val="000000"/>
                </a:solidFill>
              </a:rPr>
              <a:t>x</a:t>
            </a:r>
            <a:r>
              <a:rPr lang="en-US" altLang="zh-CN" sz="1400" baseline="-25000" dirty="0">
                <a:solidFill>
                  <a:srgbClr val="000000"/>
                </a:solidFill>
              </a:rPr>
              <a:t>5</a:t>
            </a:r>
            <a:endParaRPr lang="zh-CN" altLang="en-US" sz="1400" dirty="0">
              <a:solidFill>
                <a:srgbClr val="000000"/>
              </a:solidFill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2591365" y="3621991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i="1" dirty="0"/>
              <a:t>x</a:t>
            </a:r>
            <a:r>
              <a:rPr lang="en-US" altLang="zh-CN" sz="1400" baseline="-25000" dirty="0"/>
              <a:t>3</a:t>
            </a:r>
            <a:endParaRPr lang="zh-CN" altLang="en-US" sz="1400" dirty="0"/>
          </a:p>
        </p:txBody>
      </p:sp>
      <p:sp>
        <p:nvSpPr>
          <p:cNvPr id="61" name="文本框 60"/>
          <p:cNvSpPr txBox="1"/>
          <p:nvPr/>
        </p:nvSpPr>
        <p:spPr>
          <a:xfrm>
            <a:off x="3809591" y="4004491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i="1" dirty="0"/>
              <a:t>x</a:t>
            </a:r>
            <a:r>
              <a:rPr lang="en-US" altLang="zh-CN" sz="1400" baseline="-25000" dirty="0"/>
              <a:t>7</a:t>
            </a:r>
            <a:endParaRPr lang="zh-CN" altLang="en-US" sz="1400" dirty="0"/>
          </a:p>
        </p:txBody>
      </p:sp>
      <p:sp>
        <p:nvSpPr>
          <p:cNvPr id="62" name="文本框 61"/>
          <p:cNvSpPr txBox="1"/>
          <p:nvPr/>
        </p:nvSpPr>
        <p:spPr>
          <a:xfrm>
            <a:off x="3499929" y="4645314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i="1" dirty="0"/>
              <a:t>x</a:t>
            </a:r>
            <a:r>
              <a:rPr lang="en-US" altLang="zh-CN" sz="1400" baseline="-25000" dirty="0"/>
              <a:t>6</a:t>
            </a:r>
            <a:endParaRPr lang="zh-CN" altLang="en-US" sz="1400" dirty="0"/>
          </a:p>
        </p:txBody>
      </p:sp>
      <p:sp>
        <p:nvSpPr>
          <p:cNvPr id="64" name="文本框 63"/>
          <p:cNvSpPr txBox="1"/>
          <p:nvPr/>
        </p:nvSpPr>
        <p:spPr>
          <a:xfrm>
            <a:off x="5436096" y="3101360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i="1" dirty="0"/>
              <a:t>h</a:t>
            </a:r>
            <a:r>
              <a:rPr lang="en-US" altLang="zh-CN" sz="1400" baseline="-25000" dirty="0"/>
              <a:t>2</a:t>
            </a:r>
            <a:endParaRPr lang="zh-CN" altLang="en-US" sz="1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endParaRPr lang="zh-CN" altLang="en-US" sz="4400" b="0">
              <a:solidFill>
                <a:schemeClr val="tx2"/>
              </a:solidFill>
            </a:endParaRPr>
          </a:p>
        </p:txBody>
      </p:sp>
      <p:sp>
        <p:nvSpPr>
          <p:cNvPr id="16389" name="Rectangle 52"/>
          <p:cNvSpPr>
            <a:spLocks noGrp="1" noChangeArrowheads="1"/>
          </p:cNvSpPr>
          <p:nvPr>
            <p:ph type="title" idx="4294967295"/>
          </p:nvPr>
        </p:nvSpPr>
        <p:spPr>
          <a:xfrm>
            <a:off x="1295400" y="609600"/>
            <a:ext cx="7378700" cy="1143000"/>
          </a:xfrm>
        </p:spPr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图卷积神经网络 </a:t>
            </a:r>
            <a:r>
              <a:rPr lang="en-US" altLang="zh-CN" dirty="0">
                <a:ea typeface="黑体" pitchFamily="2" charset="-122"/>
              </a:rPr>
              <a:t>(3)</a:t>
            </a:r>
            <a:endParaRPr lang="zh-CN" altLang="en-US" dirty="0">
              <a:ea typeface="黑体" pitchFamily="2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3"/>
              <p:cNvSpPr txBox="1">
                <a:spLocks noChangeArrowheads="1"/>
              </p:cNvSpPr>
              <p:nvPr/>
            </p:nvSpPr>
            <p:spPr>
              <a:xfrm>
                <a:off x="685800" y="2057400"/>
                <a:ext cx="5666654" cy="4509001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w"/>
                  <a:defRPr kumimoji="1"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kumimoji="1"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kumimoji="1"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2288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6860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1432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6004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zh-CN" altLang="en-US" sz="2200" dirty="0">
                    <a:solidFill>
                      <a:srgbClr val="0000FF"/>
                    </a:solidFill>
                    <a:ea typeface="黑体" pitchFamily="2" charset="-122"/>
                  </a:rPr>
                  <a:t>消息传播</a:t>
                </a:r>
                <a:r>
                  <a:rPr lang="zh-CN" altLang="en-US" sz="2200" dirty="0">
                    <a:solidFill>
                      <a:srgbClr val="0000FF"/>
                    </a:solidFill>
                  </a:rPr>
                  <a:t>①</a:t>
                </a:r>
                <a:endParaRPr lang="en-US" altLang="zh-CN" sz="2200" dirty="0">
                  <a:solidFill>
                    <a:srgbClr val="0000FF"/>
                  </a:solidFill>
                  <a:ea typeface="黑体" pitchFamily="2" charset="-122"/>
                </a:endParaRPr>
              </a:p>
              <a:p>
                <a:pPr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FontTx/>
                  <a:buChar char="-"/>
                </a:pPr>
                <a:r>
                  <a:rPr lang="zh-CN" altLang="en-US" sz="1800" b="0" dirty="0">
                    <a:solidFill>
                      <a:srgbClr val="002060"/>
                    </a:solidFill>
                    <a:latin typeface="黑体" pitchFamily="2" charset="-122"/>
                    <a:ea typeface="黑体" pitchFamily="2" charset="-122"/>
                  </a:rPr>
                  <a:t>利用消息传播函数</a:t>
                </a:r>
                <a:r>
                  <a:rPr lang="en-US" altLang="zh-CN" sz="1800" b="0" i="1" dirty="0">
                    <a:solidFill>
                      <a:srgbClr val="002060"/>
                    </a:solidFill>
                    <a:ea typeface="黑体" pitchFamily="2" charset="-122"/>
                  </a:rPr>
                  <a:t>M </a:t>
                </a:r>
                <a:r>
                  <a:rPr lang="zh-CN" altLang="en-US" sz="1800" b="0" dirty="0">
                    <a:solidFill>
                      <a:srgbClr val="002060"/>
                    </a:solidFill>
                    <a:latin typeface="黑体" pitchFamily="2" charset="-122"/>
                    <a:ea typeface="黑体" pitchFamily="2" charset="-122"/>
                  </a:rPr>
                  <a:t>接收第</a:t>
                </a:r>
                <a:r>
                  <a:rPr lang="en-US" altLang="zh-CN" sz="1800" b="0" i="1" dirty="0">
                    <a:solidFill>
                      <a:srgbClr val="002060"/>
                    </a:solidFill>
                    <a:ea typeface="黑体" pitchFamily="2" charset="-122"/>
                  </a:rPr>
                  <a:t>l</a:t>
                </a:r>
                <a:r>
                  <a:rPr lang="zh-CN" altLang="en-US" sz="1800" b="0" dirty="0">
                    <a:solidFill>
                      <a:srgbClr val="002060"/>
                    </a:solidFill>
                    <a:ea typeface="黑体" pitchFamily="2" charset="-122"/>
                  </a:rPr>
                  <a:t>层</a:t>
                </a:r>
                <a:r>
                  <a:rPr lang="en-US" altLang="zh-CN" sz="1800" b="0" dirty="0">
                    <a:solidFill>
                      <a:srgbClr val="002060"/>
                    </a:solidFill>
                    <a:ea typeface="黑体" pitchFamily="2" charset="-122"/>
                  </a:rPr>
                  <a:t>GCN</a:t>
                </a:r>
                <a:r>
                  <a:rPr lang="zh-CN" altLang="en-US" sz="1800" b="0" dirty="0">
                    <a:solidFill>
                      <a:srgbClr val="002060"/>
                    </a:solidFill>
                    <a:ea typeface="黑体" pitchFamily="2" charset="-122"/>
                  </a:rPr>
                  <a:t>的</a:t>
                </a:r>
                <a:r>
                  <a:rPr lang="zh-CN" altLang="en-US" sz="1800" b="0" dirty="0">
                    <a:solidFill>
                      <a:srgbClr val="002060"/>
                    </a:solidFill>
                    <a:latin typeface="黑体" pitchFamily="2" charset="-122"/>
                    <a:ea typeface="黑体" pitchFamily="2" charset="-122"/>
                  </a:rPr>
                  <a:t>邻居的信息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zh-CN" sz="1800" dirty="0">
                            <a:solidFill>
                              <a:schemeClr val="accent6"/>
                            </a:solidFill>
                            <a:latin typeface="Times New Roman" panose="02020603050405020304" pitchFamily="18" charset="0"/>
                            <a:ea typeface="黑体" pitchFamily="2" charset="-122"/>
                            <a:cs typeface="Times New Roman" panose="02020603050405020304" pitchFamily="18" charset="0"/>
                          </a:rPr>
                          <m:t>o</m:t>
                        </m:r>
                      </m:e>
                      <m:sup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sup>
                    </m:sSup>
                  </m:oMath>
                </a14:m>
                <a:endParaRPr lang="en-US" altLang="zh-CN" sz="1800" b="0" dirty="0">
                  <a:solidFill>
                    <a:srgbClr val="002060"/>
                  </a:solidFill>
                  <a:latin typeface="黑体" pitchFamily="2" charset="-122"/>
                  <a:ea typeface="黑体" pitchFamily="2" charset="-122"/>
                </a:endParaRPr>
              </a:p>
              <a:p>
                <a:pPr marL="0" indent="0"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altLang="zh-CN" sz="1800" dirty="0">
                    <a:solidFill>
                      <a:srgbClr val="002060"/>
                    </a:solidFill>
                  </a:rPr>
                  <a:t>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𝐨</m:t>
                        </m:r>
                      </m:e>
                      <m:sub>
                        <m:r>
                          <a:rPr lang="en-US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US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bSup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zh-CN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zh-CN" altLang="zh-CN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zh-CN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zh-CN" altLang="zh-CN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zh-CN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zh-CN" altLang="zh-CN" sz="18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p>
                            <m:r>
                              <a:rPr lang="en-US" altLang="zh-CN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p>
                        </m:sSup>
                      </m:e>
                    </m:nary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altLang="zh-CN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𝐞</m:t>
                        </m:r>
                      </m:e>
                      <m:sub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8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&gt;</m:t>
                        </m:r>
                      </m:sub>
                      <m:sup>
                        <m:r>
                          <a:rPr lang="en-US" altLang="zh-CN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sup>
                    </m:sSubSup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Sup>
                      <m:sSubSupPr>
                        <m:ctrlPr>
                          <a:rPr lang="zh-CN" altLang="zh-CN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</m:e>
                      <m:sub>
                        <m:r>
                          <a:rPr lang="en-US" altLang="zh-CN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altLang="zh-CN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sup>
                    </m:sSubSup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Sup>
                      <m:sSubSupPr>
                        <m:ctrlPr>
                          <a:rPr lang="zh-CN" altLang="zh-CN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</m:e>
                      <m:sub>
                        <m:r>
                          <a:rPr lang="en-US" altLang="zh-CN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altLang="zh-CN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sup>
                    </m:sSubSup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sz="1800" b="0" i="1" dirty="0">
                    <a:solidFill>
                      <a:srgbClr val="002060"/>
                    </a:solidFill>
                    <a:ea typeface="黑体" pitchFamily="2" charset="-122"/>
                  </a:rPr>
                  <a:t>	</a:t>
                </a:r>
              </a:p>
              <a:p>
                <a:pPr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altLang="zh-CN" sz="1800" b="0" i="1" dirty="0">
                    <a:solidFill>
                      <a:srgbClr val="0070C0"/>
                    </a:solidFill>
                    <a:ea typeface="黑体" pitchFamily="2" charset="-122"/>
                  </a:rPr>
                  <a:t>	</a:t>
                </a:r>
                <a:r>
                  <a:rPr lang="zh-CN" altLang="en-US" sz="1800" b="0" dirty="0">
                    <a:solidFill>
                      <a:srgbClr val="00206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例如，图中</a:t>
                </a:r>
                <a:r>
                  <a:rPr lang="en-US" altLang="zh-CN" sz="1800" b="0" i="1" dirty="0">
                    <a:solidFill>
                      <a:srgbClr val="002060"/>
                    </a:solidFill>
                    <a:ea typeface="黑体" panose="02010609060101010101" pitchFamily="49" charset="-122"/>
                  </a:rPr>
                  <a:t>v</a:t>
                </a:r>
                <a:r>
                  <a:rPr lang="en-US" altLang="zh-CN" sz="1800" b="0" baseline="-25000" dirty="0">
                    <a:solidFill>
                      <a:srgbClr val="002060"/>
                    </a:solidFill>
                    <a:ea typeface="黑体" panose="02010609060101010101" pitchFamily="49" charset="-122"/>
                  </a:rPr>
                  <a:t>2</a:t>
                </a:r>
                <a:r>
                  <a:rPr lang="zh-CN" altLang="en-US" sz="1800" b="0" dirty="0">
                    <a:solidFill>
                      <a:srgbClr val="002060"/>
                    </a:solidFill>
                    <a:ea typeface="黑体" panose="02010609060101010101" pitchFamily="49" charset="-122"/>
                  </a:rPr>
                  <a:t>接收的邻居信息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𝐨</m:t>
                        </m:r>
                      </m:e>
                      <m:sub>
                        <m:r>
                          <a:rPr lang="en-US" altLang="zh-CN" sz="1800" b="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sz="1800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zh-CN" altLang="en-US" sz="1800" b="0" dirty="0">
                    <a:solidFill>
                      <a:srgbClr val="00206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为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zh-CN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zh-CN" altLang="zh-CN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zh-CN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altLang="zh-CN" sz="1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{</m:t>
                        </m:r>
                        <m:sSub>
                          <m:sSubPr>
                            <m:ctrlPr>
                              <a:rPr lang="zh-CN" altLang="zh-CN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zh-CN" sz="1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zh-CN" altLang="zh-CN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zh-CN" sz="1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altLang="zh-CN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}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zh-CN" altLang="zh-CN" sz="18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p>
                            <m:r>
                              <a:rPr lang="en-US" altLang="zh-CN" sz="18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</m:e>
                    </m:nary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altLang="zh-CN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𝐞</m:t>
                        </m:r>
                      </m:e>
                      <m:sub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altLang="zh-CN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8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&gt;</m:t>
                        </m:r>
                      </m:sub>
                      <m:sup>
                        <m:r>
                          <a:rPr lang="en-US" altLang="zh-CN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bSup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Sup>
                      <m:sSubSupPr>
                        <m:ctrlPr>
                          <a:rPr lang="zh-CN" altLang="zh-CN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</m:e>
                      <m:sub>
                        <m:r>
                          <a:rPr lang="en-US" altLang="zh-CN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bSup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Sup>
                      <m:sSubSupPr>
                        <m:ctrlPr>
                          <a:rPr lang="zh-CN" altLang="zh-CN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</m:e>
                      <m:sub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altLang="zh-CN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bSup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sz="1800" b="0" dirty="0">
                  <a:solidFill>
                    <a:srgbClr val="002060"/>
                  </a:solidFill>
                  <a:latin typeface="黑体" pitchFamily="2" charset="-122"/>
                  <a:ea typeface="黑体" pitchFamily="2" charset="-122"/>
                </a:endParaRPr>
              </a:p>
              <a:p>
                <a:pPr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zh-CN" altLang="en-US" sz="2200" dirty="0">
                    <a:solidFill>
                      <a:srgbClr val="0000FF"/>
                    </a:solidFill>
                    <a:ea typeface="黑体" pitchFamily="2" charset="-122"/>
                  </a:rPr>
                  <a:t>节点更新②</a:t>
                </a:r>
                <a:endParaRPr lang="en-US" altLang="zh-CN" sz="2200" dirty="0">
                  <a:solidFill>
                    <a:srgbClr val="0000FF"/>
                  </a:solidFill>
                  <a:ea typeface="黑体" pitchFamily="2" charset="-122"/>
                </a:endParaRPr>
              </a:p>
              <a:p>
                <a:pPr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FontTx/>
                  <a:buChar char="-"/>
                </a:pPr>
                <a:r>
                  <a:rPr lang="zh-CN" altLang="en-US" sz="1800" b="0" dirty="0">
                    <a:solidFill>
                      <a:srgbClr val="002060"/>
                    </a:solidFill>
                    <a:latin typeface="黑体" pitchFamily="2" charset="-122"/>
                    <a:ea typeface="黑体" pitchFamily="2" charset="-122"/>
                  </a:rPr>
                  <a:t>利用更新函数</a:t>
                </a:r>
                <a:r>
                  <a:rPr lang="en-US" altLang="zh-CN" sz="1800" b="0" i="1" dirty="0">
                    <a:solidFill>
                      <a:srgbClr val="002060"/>
                    </a:solidFill>
                    <a:ea typeface="黑体" pitchFamily="2" charset="-122"/>
                  </a:rPr>
                  <a:t>U</a:t>
                </a:r>
                <a:r>
                  <a:rPr lang="zh-CN" altLang="en-US" sz="1800" b="0" dirty="0">
                    <a:solidFill>
                      <a:srgbClr val="002060"/>
                    </a:solidFill>
                    <a:latin typeface="黑体" pitchFamily="2" charset="-122"/>
                    <a:ea typeface="黑体" pitchFamily="2" charset="-122"/>
                  </a:rPr>
                  <a:t>更新第</a:t>
                </a:r>
                <a:r>
                  <a:rPr lang="en-US" altLang="zh-CN" sz="1800" b="0" i="1" dirty="0">
                    <a:solidFill>
                      <a:srgbClr val="002060"/>
                    </a:solidFill>
                    <a:ea typeface="黑体" pitchFamily="2" charset="-122"/>
                  </a:rPr>
                  <a:t>l</a:t>
                </a:r>
                <a:r>
                  <a:rPr lang="zh-CN" altLang="en-US" sz="1800" b="0" dirty="0">
                    <a:solidFill>
                      <a:srgbClr val="002060"/>
                    </a:solidFill>
                    <a:ea typeface="黑体" pitchFamily="2" charset="-122"/>
                  </a:rPr>
                  <a:t>层节点特征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</m:e>
                      <m:sub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bSup>
                  </m:oMath>
                </a14:m>
                <a:endParaRPr lang="en-US" altLang="zh-CN" sz="1800" dirty="0">
                  <a:solidFill>
                    <a:srgbClr val="0000FF"/>
                  </a:solidFill>
                  <a:ea typeface="黑体" pitchFamily="2" charset="-122"/>
                </a:endParaRPr>
              </a:p>
              <a:p>
                <a:pPr marL="0" indent="0"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altLang="zh-CN" sz="1800" dirty="0">
                    <a:solidFill>
                      <a:srgbClr val="002060"/>
                    </a:solidFill>
                  </a:rPr>
                  <a:t>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</m:e>
                      <m:sub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bSup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zh-CN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p>
                        <m:r>
                          <a:rPr lang="en-US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sup>
                    </m:sSup>
                    <m:d>
                      <m:dPr>
                        <m:ctrlPr>
                          <a:rPr lang="en-US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zh-CN" altLang="zh-CN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𝐨</m:t>
                            </m:r>
                          </m:e>
                          <m:sub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bSup>
                        <m:r>
                          <a:rPr lang="en-US" altLang="zh-CN" sz="18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Sup>
                          <m:sSubSupPr>
                            <m:ctrlPr>
                              <a:rPr lang="zh-CN" altLang="zh-CN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𝐡</m:t>
                            </m:r>
                          </m:e>
                          <m:sub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p>
                        </m:sSubSup>
                      </m:e>
                    </m:d>
                  </m:oMath>
                </a14:m>
                <a:endParaRPr lang="en-US" altLang="zh-CN" sz="1800" i="1" dirty="0">
                  <a:solidFill>
                    <a:srgbClr val="002060"/>
                  </a:solidFill>
                  <a:latin typeface="Cambria Math" panose="02040503050406030204" pitchFamily="18" charset="0"/>
                </a:endParaRPr>
              </a:p>
              <a:p>
                <a:pPr marL="0" indent="0"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altLang="zh-CN" sz="1800" dirty="0">
                    <a:solidFill>
                      <a:srgbClr val="002060"/>
                    </a:solidFill>
                  </a:rPr>
                  <a:t>       </a:t>
                </a:r>
                <a:r>
                  <a:rPr lang="zh-CN" altLang="en-US" sz="1800" b="0" dirty="0">
                    <a:solidFill>
                      <a:srgbClr val="00206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例如，图中</a:t>
                </a:r>
                <a:r>
                  <a:rPr lang="en-US" altLang="zh-CN" sz="1800" b="0" i="1" dirty="0">
                    <a:solidFill>
                      <a:schemeClr val="accent6"/>
                    </a:solidFill>
                    <a:ea typeface="黑体" panose="02010609060101010101" pitchFamily="49" charset="-122"/>
                  </a:rPr>
                  <a:t>v</a:t>
                </a:r>
                <a:r>
                  <a:rPr lang="en-US" altLang="zh-CN" sz="1800" b="0" baseline="-25000" dirty="0">
                    <a:solidFill>
                      <a:schemeClr val="accent6"/>
                    </a:solidFill>
                    <a:ea typeface="黑体" panose="02010609060101010101" pitchFamily="49" charset="-122"/>
                  </a:rPr>
                  <a:t>2</a:t>
                </a:r>
                <a:r>
                  <a:rPr lang="zh-CN" altLang="en-US" sz="1800" b="0" dirty="0">
                    <a:solidFill>
                      <a:schemeClr val="accent6"/>
                    </a:solidFill>
                    <a:ea typeface="黑体" panose="02010609060101010101" pitchFamily="49" charset="-122"/>
                  </a:rPr>
                  <a:t>的节点特征</a:t>
                </a:r>
                <a:r>
                  <a:rPr lang="en-US" altLang="zh-CN" sz="1800" b="0" baseline="-25000" dirty="0">
                    <a:solidFill>
                      <a:schemeClr val="accent6"/>
                    </a:solidFill>
                    <a:ea typeface="黑体" panose="02010609060101010101" pitchFamily="49" charset="-122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</m:e>
                      <m:sub>
                        <m:r>
                          <a:rPr lang="en-US" altLang="zh-CN" sz="1800" b="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sz="1800" b="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zh-CN" altLang="en-US" sz="1800" b="0" dirty="0">
                    <a:solidFill>
                      <a:srgbClr val="00206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为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CN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p>
                        <m:r>
                          <a:rPr lang="en-US" altLang="zh-CN" sz="1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zh-CN" altLang="zh-CN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b="1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𝐨</m:t>
                        </m:r>
                      </m:e>
                      <m:sub>
                        <m:r>
                          <a:rPr lang="en-US" altLang="zh-CN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zh-CN" sz="180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Sup>
                      <m:sSubSupPr>
                        <m:ctrlPr>
                          <a:rPr lang="zh-CN" altLang="zh-CN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</m:e>
                      <m:sub>
                        <m:r>
                          <a:rPr lang="en-US" altLang="zh-CN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bSup>
                    <m:r>
                      <a:rPr lang="en-US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sz="2000" b="0" dirty="0">
                  <a:latin typeface="SimSun" panose="02010600030101010101" pitchFamily="2" charset="-122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3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057400"/>
                <a:ext cx="5666654" cy="4509001"/>
              </a:xfrm>
              <a:prstGeom prst="rect">
                <a:avLst/>
              </a:prstGeom>
              <a:blipFill>
                <a:blip r:embed="rId2"/>
                <a:stretch>
                  <a:fillRect l="-1184" t="-14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组合 2">
            <a:extLst>
              <a:ext uri="{FF2B5EF4-FFF2-40B4-BE49-F238E27FC236}">
                <a16:creationId xmlns:a16="http://schemas.microsoft.com/office/drawing/2014/main" id="{4DB3CE02-7495-4E6C-83B7-C158A9279022}"/>
              </a:ext>
            </a:extLst>
          </p:cNvPr>
          <p:cNvGrpSpPr/>
          <p:nvPr/>
        </p:nvGrpSpPr>
        <p:grpSpPr>
          <a:xfrm>
            <a:off x="5724128" y="2996952"/>
            <a:ext cx="3286769" cy="3384376"/>
            <a:chOff x="6228184" y="3789040"/>
            <a:chExt cx="2998737" cy="3025259"/>
          </a:xfrm>
        </p:grpSpPr>
        <p:grpSp>
          <p:nvGrpSpPr>
            <p:cNvPr id="2" name="组合 1">
              <a:extLst>
                <a:ext uri="{FF2B5EF4-FFF2-40B4-BE49-F238E27FC236}">
                  <a16:creationId xmlns:a16="http://schemas.microsoft.com/office/drawing/2014/main" id="{F3053694-D8BE-4140-90F3-56BC0CF80305}"/>
                </a:ext>
              </a:extLst>
            </p:cNvPr>
            <p:cNvGrpSpPr/>
            <p:nvPr/>
          </p:nvGrpSpPr>
          <p:grpSpPr>
            <a:xfrm>
              <a:off x="6228184" y="3789040"/>
              <a:ext cx="2998737" cy="3025259"/>
              <a:chOff x="6469807" y="3860125"/>
              <a:chExt cx="2998737" cy="302525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1" name="文本框 30"/>
                  <p:cNvSpPr txBox="1"/>
                  <p:nvPr/>
                </p:nvSpPr>
                <p:spPr>
                  <a:xfrm>
                    <a:off x="7164180" y="4428165"/>
                    <a:ext cx="1008112" cy="29944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altLang="zh-CN" sz="12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1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e>
                            <m:sub>
                              <m:r>
                                <a:rPr lang="en-US" altLang="zh-CN" sz="1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altLang="zh-CN" sz="12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CN" sz="1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CN" sz="12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sz="1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</m:sub>
                            <m:sup>
                              <m:r>
                                <a:rPr lang="en-US" altLang="zh-CN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oMath>
                      </m:oMathPara>
                    </a14:m>
                    <a:endParaRPr lang="zh-CN" altLang="en-US" sz="12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1" name="文本框 3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64180" y="4428165"/>
                    <a:ext cx="1008112" cy="299441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2" name="椭圆 31"/>
              <p:cNvSpPr/>
              <p:nvPr/>
            </p:nvSpPr>
            <p:spPr bwMode="auto">
              <a:xfrm>
                <a:off x="7608690" y="4082199"/>
                <a:ext cx="288032" cy="288032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Tx/>
                  <a:buFont typeface="Wingdings" pitchFamily="2" charset="2"/>
                  <a:buNone/>
                  <a:tabLst/>
                </a:pPr>
                <a:endParaRPr kumimoji="1" lang="zh-CN" altLang="en-US" sz="10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</a:endParaRPr>
              </a:p>
            </p:txBody>
          </p:sp>
          <p:sp>
            <p:nvSpPr>
              <p:cNvPr id="33" name="椭圆 32"/>
              <p:cNvSpPr/>
              <p:nvPr/>
            </p:nvSpPr>
            <p:spPr bwMode="auto">
              <a:xfrm>
                <a:off x="7020164" y="4643566"/>
                <a:ext cx="288032" cy="288032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 indent="-342900"/>
                <a:endParaRPr lang="zh-CN" altLang="en-US" sz="1200" b="0" i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4" name="椭圆 33"/>
              <p:cNvSpPr/>
              <p:nvPr/>
            </p:nvSpPr>
            <p:spPr bwMode="auto">
              <a:xfrm>
                <a:off x="7566509" y="5143009"/>
                <a:ext cx="288032" cy="288032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 indent="-342900"/>
                <a:endParaRPr lang="zh-CN" altLang="en-US" sz="1200" b="0" i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5" name="椭圆 34"/>
              <p:cNvSpPr/>
              <p:nvPr/>
            </p:nvSpPr>
            <p:spPr bwMode="auto">
              <a:xfrm>
                <a:off x="6867460" y="5809571"/>
                <a:ext cx="288032" cy="288032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 indent="-342900"/>
                <a:endParaRPr lang="zh-CN" altLang="en-US" sz="1200" b="0" i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6" name="椭圆 35"/>
              <p:cNvSpPr/>
              <p:nvPr/>
            </p:nvSpPr>
            <p:spPr bwMode="auto">
              <a:xfrm>
                <a:off x="7573687" y="6139784"/>
                <a:ext cx="288032" cy="288032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 indent="-342900"/>
                <a:endParaRPr lang="zh-CN" altLang="en-US" sz="1200" b="0" i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7" name="椭圆 36"/>
              <p:cNvSpPr/>
              <p:nvPr/>
            </p:nvSpPr>
            <p:spPr bwMode="auto">
              <a:xfrm>
                <a:off x="8272736" y="5953587"/>
                <a:ext cx="288032" cy="288032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 indent="-342900"/>
                <a:endParaRPr lang="zh-CN" altLang="en-US" sz="1200" b="0" i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8" name="椭圆 37"/>
              <p:cNvSpPr/>
              <p:nvPr/>
            </p:nvSpPr>
            <p:spPr bwMode="auto">
              <a:xfrm>
                <a:off x="8560768" y="5146295"/>
                <a:ext cx="288032" cy="288032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42900" indent="-342900"/>
                <a:endParaRPr lang="zh-CN" altLang="en-US" sz="1200" b="0" i="1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39" name="直接连接符 38"/>
              <p:cNvCxnSpPr>
                <a:stCxn id="32" idx="3"/>
                <a:endCxn id="33" idx="7"/>
              </p:cNvCxnSpPr>
              <p:nvPr/>
            </p:nvCxnSpPr>
            <p:spPr bwMode="auto">
              <a:xfrm flipH="1">
                <a:off x="7266015" y="4328050"/>
                <a:ext cx="384856" cy="357697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" name="直接连接符 39"/>
              <p:cNvCxnSpPr>
                <a:stCxn id="34" idx="3"/>
                <a:endCxn id="35" idx="7"/>
              </p:cNvCxnSpPr>
              <p:nvPr/>
            </p:nvCxnSpPr>
            <p:spPr bwMode="auto">
              <a:xfrm flipH="1">
                <a:off x="7113311" y="5388860"/>
                <a:ext cx="495379" cy="46289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" name="直接连接符 40"/>
              <p:cNvCxnSpPr>
                <a:stCxn id="33" idx="5"/>
                <a:endCxn id="34" idx="1"/>
              </p:cNvCxnSpPr>
              <p:nvPr/>
            </p:nvCxnSpPr>
            <p:spPr bwMode="auto">
              <a:xfrm>
                <a:off x="7266015" y="4889417"/>
                <a:ext cx="342675" cy="295773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" name="直接连接符 41"/>
              <p:cNvCxnSpPr>
                <a:stCxn id="34" idx="4"/>
                <a:endCxn id="36" idx="0"/>
              </p:cNvCxnSpPr>
              <p:nvPr/>
            </p:nvCxnSpPr>
            <p:spPr bwMode="auto">
              <a:xfrm>
                <a:off x="7710525" y="5431041"/>
                <a:ext cx="7178" cy="708743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3" name="直接连接符 42"/>
              <p:cNvCxnSpPr>
                <a:stCxn id="34" idx="5"/>
                <a:endCxn id="37" idx="1"/>
              </p:cNvCxnSpPr>
              <p:nvPr/>
            </p:nvCxnSpPr>
            <p:spPr bwMode="auto">
              <a:xfrm>
                <a:off x="7812360" y="5388860"/>
                <a:ext cx="502557" cy="60690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4" name="直接连接符 43"/>
              <p:cNvCxnSpPr>
                <a:stCxn id="34" idx="6"/>
                <a:endCxn id="38" idx="2"/>
              </p:cNvCxnSpPr>
              <p:nvPr/>
            </p:nvCxnSpPr>
            <p:spPr bwMode="auto">
              <a:xfrm>
                <a:off x="7854541" y="5287025"/>
                <a:ext cx="706227" cy="3286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5" name="文本框 44"/>
              <p:cNvSpPr txBox="1"/>
              <p:nvPr/>
            </p:nvSpPr>
            <p:spPr>
              <a:xfrm>
                <a:off x="7597088" y="4048380"/>
                <a:ext cx="43103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0" i="1" dirty="0">
                    <a:solidFill>
                      <a:srgbClr val="000000"/>
                    </a:solidFill>
                  </a:rPr>
                  <a:t>v</a:t>
                </a:r>
                <a:r>
                  <a:rPr lang="en-US" altLang="zh-CN" sz="1400" b="0" baseline="-25000" dirty="0">
                    <a:solidFill>
                      <a:srgbClr val="000000"/>
                    </a:solidFill>
                  </a:rPr>
                  <a:t>1</a:t>
                </a:r>
                <a:endParaRPr lang="zh-CN" altLang="en-US" sz="1400" b="0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6" name="文本框 45"/>
              <p:cNvSpPr txBox="1"/>
              <p:nvPr/>
            </p:nvSpPr>
            <p:spPr>
              <a:xfrm>
                <a:off x="7006314" y="4609264"/>
                <a:ext cx="43103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0" i="1" dirty="0">
                    <a:solidFill>
                      <a:srgbClr val="000000"/>
                    </a:solidFill>
                  </a:rPr>
                  <a:t>v</a:t>
                </a:r>
                <a:r>
                  <a:rPr lang="en-US" altLang="zh-CN" sz="1400" b="0" baseline="-25000" dirty="0">
                    <a:solidFill>
                      <a:srgbClr val="000000"/>
                    </a:solidFill>
                  </a:rPr>
                  <a:t>2</a:t>
                </a:r>
                <a:endParaRPr lang="zh-CN" altLang="en-US" sz="1400" b="0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7" name="文本框 46"/>
              <p:cNvSpPr txBox="1"/>
              <p:nvPr/>
            </p:nvSpPr>
            <p:spPr>
              <a:xfrm>
                <a:off x="7550425" y="5133137"/>
                <a:ext cx="43103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0" i="1" dirty="0">
                    <a:solidFill>
                      <a:srgbClr val="000000"/>
                    </a:solidFill>
                  </a:rPr>
                  <a:t>v</a:t>
                </a:r>
                <a:r>
                  <a:rPr lang="en-US" altLang="zh-CN" sz="1400" b="0" baseline="-25000" dirty="0">
                    <a:solidFill>
                      <a:srgbClr val="000000"/>
                    </a:solidFill>
                  </a:rPr>
                  <a:t>3</a:t>
                </a:r>
                <a:endParaRPr lang="zh-CN" altLang="en-US" sz="1400" b="0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3" name="文本框 62"/>
              <p:cNvSpPr txBox="1"/>
              <p:nvPr/>
            </p:nvSpPr>
            <p:spPr>
              <a:xfrm>
                <a:off x="6846875" y="5790166"/>
                <a:ext cx="43103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0" i="1" dirty="0">
                    <a:solidFill>
                      <a:srgbClr val="000000"/>
                    </a:solidFill>
                  </a:rPr>
                  <a:t>v</a:t>
                </a:r>
                <a:r>
                  <a:rPr lang="en-US" altLang="zh-CN" sz="1400" b="0" baseline="-25000" dirty="0">
                    <a:solidFill>
                      <a:srgbClr val="000000"/>
                    </a:solidFill>
                  </a:rPr>
                  <a:t>4</a:t>
                </a:r>
                <a:endParaRPr lang="zh-CN" altLang="en-US" sz="1400" b="0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9" name="文本框 68"/>
              <p:cNvSpPr txBox="1"/>
              <p:nvPr/>
            </p:nvSpPr>
            <p:spPr>
              <a:xfrm>
                <a:off x="7550425" y="6120039"/>
                <a:ext cx="43103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0" i="1" dirty="0">
                    <a:solidFill>
                      <a:srgbClr val="000000"/>
                    </a:solidFill>
                  </a:rPr>
                  <a:t>v</a:t>
                </a:r>
                <a:r>
                  <a:rPr lang="en-US" altLang="zh-CN" sz="1400" b="0" baseline="-25000" dirty="0">
                    <a:solidFill>
                      <a:srgbClr val="000000"/>
                    </a:solidFill>
                  </a:rPr>
                  <a:t>5</a:t>
                </a:r>
                <a:endParaRPr lang="zh-CN" altLang="en-US" sz="1400" b="0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0" name="文本框 69"/>
              <p:cNvSpPr txBox="1"/>
              <p:nvPr/>
            </p:nvSpPr>
            <p:spPr>
              <a:xfrm>
                <a:off x="8256139" y="5944054"/>
                <a:ext cx="43103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0" i="1" dirty="0">
                    <a:solidFill>
                      <a:srgbClr val="000000"/>
                    </a:solidFill>
                  </a:rPr>
                  <a:t>v</a:t>
                </a:r>
                <a:r>
                  <a:rPr lang="en-US" altLang="zh-CN" sz="1400" b="0" baseline="-25000" dirty="0">
                    <a:solidFill>
                      <a:srgbClr val="000000"/>
                    </a:solidFill>
                  </a:rPr>
                  <a:t>6</a:t>
                </a:r>
                <a:endParaRPr lang="zh-CN" altLang="en-US" sz="1400" b="0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1" name="文本框 70"/>
              <p:cNvSpPr txBox="1"/>
              <p:nvPr/>
            </p:nvSpPr>
            <p:spPr>
              <a:xfrm>
                <a:off x="8560768" y="5113145"/>
                <a:ext cx="43103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0" i="1" dirty="0">
                    <a:solidFill>
                      <a:srgbClr val="000000"/>
                    </a:solidFill>
                  </a:rPr>
                  <a:t>v</a:t>
                </a:r>
                <a:r>
                  <a:rPr lang="en-US" altLang="zh-CN" sz="1400" b="0" baseline="-25000" dirty="0">
                    <a:solidFill>
                      <a:srgbClr val="000000"/>
                    </a:solidFill>
                  </a:rPr>
                  <a:t>7</a:t>
                </a:r>
                <a:endParaRPr lang="zh-CN" altLang="en-US" sz="1400" b="0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2" name="文本框 71"/>
              <p:cNvSpPr txBox="1"/>
              <p:nvPr/>
            </p:nvSpPr>
            <p:spPr>
              <a:xfrm>
                <a:off x="8709998" y="6600178"/>
                <a:ext cx="253712" cy="2852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>
                    <a:solidFill>
                      <a:srgbClr val="FF0000"/>
                    </a:solidFill>
                  </a:rPr>
                  <a:t>u</a:t>
                </a:r>
                <a:endParaRPr lang="zh-CN" altLang="en-US" sz="1200" dirty="0">
                  <a:solidFill>
                    <a:srgbClr val="FF0000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3" name="文本框 72"/>
                  <p:cNvSpPr txBox="1"/>
                  <p:nvPr/>
                </p:nvSpPr>
                <p:spPr>
                  <a:xfrm>
                    <a:off x="7035131" y="4730989"/>
                    <a:ext cx="1008112" cy="29437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altLang="zh-CN" sz="12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1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e>
                            <m:sub>
                              <m:r>
                                <a:rPr lang="en-US" altLang="zh-CN" sz="1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altLang="zh-CN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zh-CN" sz="1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CN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altLang="zh-CN" sz="1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</m:sub>
                            <m:sup>
                              <m:r>
                                <a:rPr lang="en-US" altLang="zh-CN" sz="12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oMath>
                      </m:oMathPara>
                    </a14:m>
                    <a:endParaRPr lang="zh-CN" altLang="en-US" sz="12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3" name="文本框 7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035131" y="4730989"/>
                    <a:ext cx="1008112" cy="294376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4" name="文本框 73"/>
                  <p:cNvSpPr txBox="1"/>
                  <p:nvPr/>
                </p:nvSpPr>
                <p:spPr>
                  <a:xfrm>
                    <a:off x="6681323" y="5320467"/>
                    <a:ext cx="1008112" cy="29437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altLang="zh-CN" sz="12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1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e>
                            <m:sub>
                              <m:r>
                                <a:rPr lang="en-US" altLang="zh-CN" sz="1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altLang="zh-CN" sz="1200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altLang="zh-CN" sz="1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CN" sz="1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altLang="zh-CN" sz="1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</m:sub>
                            <m:sup>
                              <m:r>
                                <a:rPr lang="en-US" altLang="zh-CN" sz="1200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oMath>
                      </m:oMathPara>
                    </a14:m>
                    <a:endParaRPr lang="zh-CN" altLang="en-US" sz="1200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4" name="文本框 7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681323" y="5320467"/>
                    <a:ext cx="1008112" cy="294376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7" name="文本框 76"/>
                  <p:cNvSpPr txBox="1"/>
                  <p:nvPr/>
                </p:nvSpPr>
                <p:spPr>
                  <a:xfrm>
                    <a:off x="7005035" y="5728554"/>
                    <a:ext cx="1008112" cy="29437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altLang="zh-CN" sz="12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1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e>
                            <m:sub>
                              <m:r>
                                <a:rPr lang="en-US" altLang="zh-CN" sz="1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altLang="zh-CN" sz="1200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altLang="zh-CN" sz="1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CN" sz="1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altLang="zh-CN" sz="1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</m:sub>
                            <m:sup>
                              <m:r>
                                <a:rPr lang="en-US" altLang="zh-CN" sz="1200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oMath>
                      </m:oMathPara>
                    </a14:m>
                    <a:endParaRPr lang="zh-CN" altLang="en-US" sz="1200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7" name="文本框 7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005035" y="5728554"/>
                    <a:ext cx="1008112" cy="294376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3" name="文本框 82"/>
                  <p:cNvSpPr txBox="1"/>
                  <p:nvPr/>
                </p:nvSpPr>
                <p:spPr>
                  <a:xfrm>
                    <a:off x="7873139" y="5605709"/>
                    <a:ext cx="1008112" cy="29437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altLang="zh-CN" sz="12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1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e>
                            <m:sub>
                              <m:r>
                                <a:rPr lang="en-US" altLang="zh-CN" sz="1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altLang="zh-CN" sz="1200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altLang="zh-CN" sz="1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CN" sz="1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altLang="zh-CN" sz="1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</m:sub>
                            <m:sup>
                              <m:r>
                                <a:rPr lang="en-US" altLang="zh-CN" sz="1200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oMath>
                      </m:oMathPara>
                    </a14:m>
                    <a:endParaRPr lang="zh-CN" altLang="en-US" sz="1200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3" name="文本框 8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873139" y="5605709"/>
                    <a:ext cx="1008112" cy="294376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4" name="文本框 83"/>
                  <p:cNvSpPr txBox="1"/>
                  <p:nvPr/>
                </p:nvSpPr>
                <p:spPr>
                  <a:xfrm>
                    <a:off x="7710525" y="4970229"/>
                    <a:ext cx="1008112" cy="29437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altLang="zh-CN" sz="12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1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e>
                            <m:sub>
                              <m:r>
                                <a:rPr lang="en-US" altLang="zh-CN" sz="1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altLang="zh-CN" sz="1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altLang="zh-CN" sz="1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CN" sz="1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altLang="zh-CN" sz="1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</m:sub>
                            <m:sup>
                              <m:r>
                                <a:rPr lang="en-US" altLang="zh-CN" sz="1200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oMath>
                      </m:oMathPara>
                    </a14:m>
                    <a:endParaRPr lang="zh-CN" altLang="en-US" sz="1200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4" name="文本框 8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710525" y="4970229"/>
                    <a:ext cx="1008112" cy="294376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5" name="文本框 84"/>
                  <p:cNvSpPr txBox="1"/>
                  <p:nvPr/>
                </p:nvSpPr>
                <p:spPr>
                  <a:xfrm>
                    <a:off x="7093032" y="3860125"/>
                    <a:ext cx="1008112" cy="28386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altLang="zh-CN" sz="1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1200" b="1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𝐡</m:t>
                              </m:r>
                            </m:e>
                            <m:sub>
                              <m:r>
                                <a:rPr lang="en-US" altLang="zh-CN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altLang="zh-CN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oMath>
                      </m:oMathPara>
                    </a14:m>
                    <a:endParaRPr lang="zh-CN" altLang="en-US" sz="1200" b="0" i="1" baseline="-250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5" name="文本框 8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093032" y="3860125"/>
                    <a:ext cx="1008112" cy="283860"/>
                  </a:xfrm>
                  <a:prstGeom prst="rect">
                    <a:avLst/>
                  </a:prstGeom>
                  <a:blipFill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6" name="文本框 85"/>
                  <p:cNvSpPr txBox="1"/>
                  <p:nvPr/>
                </p:nvSpPr>
                <p:spPr>
                  <a:xfrm>
                    <a:off x="6616214" y="4599789"/>
                    <a:ext cx="593472" cy="27917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altLang="zh-CN" sz="12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12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𝐡</m:t>
                              </m:r>
                            </m:e>
                            <m:sub>
                              <m:r>
                                <a:rPr lang="en-US" altLang="zh-CN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altLang="zh-CN" sz="12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oMath>
                      </m:oMathPara>
                    </a14:m>
                    <a:endParaRPr lang="zh-CN" altLang="en-US" sz="1200" b="0" i="1" baseline="-250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6" name="文本框 8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616214" y="4599789"/>
                    <a:ext cx="593472" cy="279179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7" name="文本框 86"/>
                  <p:cNvSpPr txBox="1"/>
                  <p:nvPr/>
                </p:nvSpPr>
                <p:spPr>
                  <a:xfrm>
                    <a:off x="7293086" y="4932132"/>
                    <a:ext cx="1008112" cy="2800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altLang="zh-CN" sz="12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12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𝐡</m:t>
                              </m:r>
                            </m:e>
                            <m:sub>
                              <m:r>
                                <a:rPr lang="en-US" altLang="zh-CN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  <m:sup>
                              <m:r>
                                <a:rPr lang="en-US" altLang="zh-CN" sz="12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oMath>
                      </m:oMathPara>
                    </a14:m>
                    <a:endParaRPr lang="zh-CN" altLang="en-US" sz="1200" b="0" i="1" baseline="-250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7" name="文本框 8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293086" y="4932132"/>
                    <a:ext cx="1008112" cy="280077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" name="文本框 87"/>
                  <p:cNvSpPr txBox="1"/>
                  <p:nvPr/>
                </p:nvSpPr>
                <p:spPr>
                  <a:xfrm>
                    <a:off x="8460432" y="5114181"/>
                    <a:ext cx="1008112" cy="27879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altLang="zh-CN" sz="12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120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𝐡</m:t>
                              </m:r>
                            </m:e>
                            <m:sub>
                              <m:r>
                                <a:rPr lang="en-US" altLang="zh-CN" sz="1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b>
                            <m:sup>
                              <m:r>
                                <a:rPr lang="en-US" altLang="zh-CN" sz="1200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oMath>
                      </m:oMathPara>
                    </a14:m>
                    <a:endParaRPr lang="zh-CN" altLang="en-US" sz="1200" b="0" i="1" baseline="-25000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8" name="文本框 8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460432" y="5114181"/>
                    <a:ext cx="1008112" cy="278794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9" name="文本框 88"/>
                  <p:cNvSpPr txBox="1"/>
                  <p:nvPr/>
                </p:nvSpPr>
                <p:spPr>
                  <a:xfrm>
                    <a:off x="8157453" y="6096211"/>
                    <a:ext cx="1008112" cy="28033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altLang="zh-CN" sz="12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120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𝐡</m:t>
                              </m:r>
                            </m:e>
                            <m:sub>
                              <m:r>
                                <a:rPr lang="en-US" altLang="zh-CN" sz="1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  <m:sup>
                              <m:r>
                                <a:rPr lang="en-US" altLang="zh-CN" sz="1200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oMath>
                      </m:oMathPara>
                    </a14:m>
                    <a:endParaRPr lang="zh-CN" altLang="en-US" sz="1200" b="0" i="1" baseline="-25000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9" name="文本框 8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157453" y="6096211"/>
                    <a:ext cx="1008112" cy="280333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0" name="文本框 89"/>
                  <p:cNvSpPr txBox="1"/>
                  <p:nvPr/>
                </p:nvSpPr>
                <p:spPr>
                  <a:xfrm>
                    <a:off x="7007191" y="6283438"/>
                    <a:ext cx="1008112" cy="28296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altLang="zh-CN" sz="12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sz="120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𝐡</m:t>
                              </m:r>
                            </m:e>
                            <m:sub>
                              <m:r>
                                <a:rPr lang="en-US" altLang="zh-CN" sz="1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  <m:sup>
                              <m:r>
                                <a:rPr lang="en-US" altLang="zh-CN" sz="1200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oMath>
                      </m:oMathPara>
                    </a14:m>
                    <a:endParaRPr lang="zh-CN" altLang="en-US" sz="1200" b="0" i="1" baseline="-25000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90" name="文本框 8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007191" y="6283438"/>
                    <a:ext cx="1008112" cy="282963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91" name="直接箭头连接符 90"/>
              <p:cNvCxnSpPr>
                <a:cxnSpLocks/>
              </p:cNvCxnSpPr>
              <p:nvPr/>
            </p:nvCxnSpPr>
            <p:spPr bwMode="auto">
              <a:xfrm flipH="1">
                <a:off x="7240040" y="4260914"/>
                <a:ext cx="324689" cy="312526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Dot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92" name="直接箭头连接符 91"/>
              <p:cNvCxnSpPr>
                <a:cxnSpLocks/>
              </p:cNvCxnSpPr>
              <p:nvPr/>
            </p:nvCxnSpPr>
            <p:spPr bwMode="auto">
              <a:xfrm flipH="1" flipV="1">
                <a:off x="7235805" y="4944777"/>
                <a:ext cx="306578" cy="281667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Dot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93" name="文本框 92"/>
              <p:cNvSpPr txBox="1"/>
              <p:nvPr/>
            </p:nvSpPr>
            <p:spPr>
              <a:xfrm>
                <a:off x="7153854" y="4112574"/>
                <a:ext cx="5040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400" dirty="0">
                    <a:solidFill>
                      <a:srgbClr val="0000FF"/>
                    </a:solidFill>
                  </a:rPr>
                  <a:t>①</a:t>
                </a:r>
              </a:p>
            </p:txBody>
          </p:sp>
          <p:sp>
            <p:nvSpPr>
              <p:cNvPr id="94" name="文本框 93"/>
              <p:cNvSpPr txBox="1"/>
              <p:nvPr/>
            </p:nvSpPr>
            <p:spPr>
              <a:xfrm>
                <a:off x="7124975" y="5027943"/>
                <a:ext cx="5040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400" dirty="0">
                    <a:solidFill>
                      <a:srgbClr val="0000CC"/>
                    </a:solidFill>
                  </a:rPr>
                  <a:t>①</a:t>
                </a:r>
              </a:p>
            </p:txBody>
          </p:sp>
          <p:cxnSp>
            <p:nvCxnSpPr>
              <p:cNvPr id="95" name="曲线连接符 94"/>
              <p:cNvCxnSpPr/>
              <p:nvPr/>
            </p:nvCxnSpPr>
            <p:spPr bwMode="auto">
              <a:xfrm rot="5400000" flipH="1">
                <a:off x="7012681" y="4778317"/>
                <a:ext cx="288032" cy="12700"/>
              </a:xfrm>
              <a:prstGeom prst="curvedConnector5">
                <a:avLst>
                  <a:gd name="adj1" fmla="val -26455"/>
                  <a:gd name="adj2" fmla="val 2933984"/>
                  <a:gd name="adj3" fmla="val 141270"/>
                </a:avLst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Dot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96" name="文本框 95"/>
              <p:cNvSpPr txBox="1"/>
              <p:nvPr/>
            </p:nvSpPr>
            <p:spPr>
              <a:xfrm>
                <a:off x="6469807" y="4637518"/>
                <a:ext cx="5040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400" dirty="0">
                    <a:solidFill>
                      <a:srgbClr val="0000FF"/>
                    </a:solidFill>
                  </a:rPr>
                  <a:t>②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8" name="文本框 97"/>
                <p:cNvSpPr txBox="1"/>
                <p:nvPr/>
              </p:nvSpPr>
              <p:spPr>
                <a:xfrm>
                  <a:off x="6342819" y="6023949"/>
                  <a:ext cx="1008112" cy="2829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altLang="zh-CN" sz="12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12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𝐡</m:t>
                            </m:r>
                          </m:e>
                          <m:sub>
                            <m:r>
                              <a:rPr lang="en-US" altLang="zh-CN" sz="1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  <m:sup>
                            <m:r>
                              <a:rPr lang="en-US" altLang="zh-CN" sz="12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bSup>
                      </m:oMath>
                    </m:oMathPara>
                  </a14:m>
                  <a:endParaRPr lang="zh-CN" altLang="en-US" sz="1200" b="0" i="1" baseline="-25000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98" name="文本框 9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42819" y="6023949"/>
                  <a:ext cx="1008112" cy="282963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962602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提纲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2214563"/>
            <a:ext cx="6253163" cy="3881437"/>
          </a:xfrm>
        </p:spPr>
        <p:txBody>
          <a:bodyPr/>
          <a:lstStyle/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dirty="0">
                <a:solidFill>
                  <a:srgbClr val="FF0000"/>
                </a:solidFill>
                <a:ea typeface="黑体" pitchFamily="2" charset="-122"/>
              </a:rPr>
              <a:t>引例</a:t>
            </a:r>
            <a:endParaRPr lang="en-US" altLang="zh-CN" sz="2200" dirty="0">
              <a:solidFill>
                <a:srgbClr val="FF0000"/>
              </a:solidFill>
              <a:ea typeface="黑体" pitchFamily="2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图分析概述</a:t>
            </a:r>
            <a:endParaRPr lang="en-US" altLang="zh-CN" sz="2200" dirty="0">
              <a:ea typeface="黑体" pitchFamily="2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dirty="0">
                <a:solidFill>
                  <a:srgbClr val="002060"/>
                </a:solidFill>
                <a:ea typeface="黑体" pitchFamily="2" charset="-122"/>
              </a:rPr>
              <a:t>图神经网络</a:t>
            </a:r>
            <a:endParaRPr lang="en-US" altLang="zh-CN" sz="2200" dirty="0">
              <a:solidFill>
                <a:srgbClr val="002060"/>
              </a:solidFill>
              <a:ea typeface="黑体" pitchFamily="2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图卷积网络</a:t>
            </a:r>
            <a:endParaRPr lang="en-US" altLang="zh-CN" sz="2200" dirty="0">
              <a:ea typeface="黑体" pitchFamily="2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基于图卷积网络的图节点分类</a:t>
            </a:r>
            <a:endParaRPr lang="en-US" altLang="zh-CN" sz="2200" dirty="0">
              <a:ea typeface="黑体" pitchFamily="2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总结</a:t>
            </a:r>
          </a:p>
          <a:p>
            <a:pPr eaLnBrk="1" hangingPunct="1"/>
            <a:endParaRPr lang="en-US" altLang="zh-CN" sz="2200" dirty="0">
              <a:ea typeface="黑体" pitchFamily="2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提纲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14600" y="2214563"/>
            <a:ext cx="6253163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w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w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b="0" kern="0" dirty="0">
                <a:ea typeface="黑体" pitchFamily="2" charset="-122"/>
              </a:rPr>
              <a:t>引例</a:t>
            </a: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b="0" kern="0" dirty="0">
                <a:solidFill>
                  <a:srgbClr val="002060"/>
                </a:solidFill>
                <a:ea typeface="黑体" pitchFamily="2" charset="-122"/>
              </a:rPr>
              <a:t>图分析概述</a:t>
            </a:r>
            <a:endParaRPr lang="en-US" altLang="zh-CN" sz="2200" b="0" kern="0" dirty="0">
              <a:solidFill>
                <a:srgbClr val="002060"/>
              </a:solidFill>
              <a:ea typeface="黑体" pitchFamily="2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b="0" dirty="0">
                <a:solidFill>
                  <a:srgbClr val="002060"/>
                </a:solidFill>
                <a:ea typeface="黑体" pitchFamily="2" charset="-122"/>
              </a:rPr>
              <a:t>图神经网络</a:t>
            </a:r>
            <a:endParaRPr lang="zh-CN" altLang="en-US" sz="2200" b="0" kern="0" dirty="0">
              <a:solidFill>
                <a:srgbClr val="002060"/>
              </a:solidFill>
              <a:ea typeface="黑体" pitchFamily="2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b="0" kern="0" dirty="0">
                <a:solidFill>
                  <a:srgbClr val="002060"/>
                </a:solidFill>
                <a:ea typeface="黑体" pitchFamily="2" charset="-122"/>
              </a:rPr>
              <a:t>图卷积网络</a:t>
            </a:r>
            <a:endParaRPr lang="en-US" altLang="zh-CN" sz="2200" b="0" kern="0" dirty="0">
              <a:solidFill>
                <a:srgbClr val="002060"/>
              </a:solidFill>
              <a:ea typeface="黑体" pitchFamily="2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b="0" kern="0" dirty="0">
                <a:solidFill>
                  <a:srgbClr val="FF0000"/>
                </a:solidFill>
                <a:ea typeface="黑体" pitchFamily="2" charset="-122"/>
              </a:rPr>
              <a:t>基于图卷积网络的图节点分类</a:t>
            </a:r>
            <a:endParaRPr lang="en-US" altLang="zh-CN" sz="2200" b="0" kern="0" dirty="0">
              <a:solidFill>
                <a:srgbClr val="FF0000"/>
              </a:solidFill>
              <a:ea typeface="黑体" pitchFamily="2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b="0" kern="0" dirty="0">
                <a:ea typeface="黑体" pitchFamily="2" charset="-122"/>
              </a:rPr>
              <a:t>总结</a:t>
            </a:r>
            <a:endParaRPr lang="en-US" altLang="zh-CN" sz="2200" b="0" kern="0" dirty="0">
              <a:ea typeface="黑体" pitchFamily="2" charset="-12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85800" y="2057400"/>
            <a:ext cx="8494712" cy="475597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w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w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zh-CN" alt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问题描述</a:t>
            </a:r>
            <a:endParaRPr lang="en-US" altLang="zh-CN" sz="2200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18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给定图网络，其中包含部分已标注类别的节点，对未标注的节点进行标注</a:t>
            </a:r>
            <a:endParaRPr lang="en-US" altLang="zh-CN" sz="1800" b="0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endParaRPr lang="en-US" altLang="zh-CN" sz="1800" b="0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1800" b="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1800" b="0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1800" b="0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1800" b="0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1800" b="0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lnSpc>
                <a:spcPts val="600"/>
              </a:lnSpc>
              <a:buNone/>
            </a:pPr>
            <a:endParaRPr lang="en-US" altLang="zh-CN" sz="1800" b="0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形式化描述</a:t>
            </a:r>
            <a:endParaRPr lang="en-US" altLang="zh-CN" sz="2200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buFontTx/>
              <a:buChar char="-"/>
            </a:pPr>
            <a:r>
              <a:rPr lang="zh-CN" altLang="en-US" sz="2000" dirty="0">
                <a:solidFill>
                  <a:schemeClr val="accent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输入</a:t>
            </a:r>
            <a:endParaRPr lang="en-US" altLang="zh-CN" sz="2000" dirty="0">
              <a:solidFill>
                <a:schemeClr val="accent6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None/>
            </a:pPr>
            <a:r>
              <a:rPr lang="zh-CN" altLang="en-US" sz="1800" b="0" dirty="0">
                <a:solidFill>
                  <a:schemeClr val="accent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1800" b="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图网络</a:t>
            </a:r>
            <a:r>
              <a:rPr lang="pt-BR" altLang="zh-CN" sz="1800" b="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G=(</a:t>
            </a:r>
            <a:r>
              <a:rPr lang="pt-BR" altLang="zh-CN" sz="1800" b="0" i="1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V</a:t>
            </a:r>
            <a:r>
              <a:rPr lang="pt-BR" altLang="zh-CN" sz="1800" b="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pt-BR" altLang="zh-CN" sz="1800" b="0" i="1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E</a:t>
            </a:r>
            <a:r>
              <a:rPr lang="pt-BR" altLang="zh-CN" sz="1800" b="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pt-BR" altLang="zh-CN" sz="180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</a:t>
            </a:r>
            <a:r>
              <a:rPr lang="pt-BR" altLang="zh-CN" sz="1800" b="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pt-BR" altLang="zh-CN" sz="180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e</a:t>
            </a:r>
            <a:r>
              <a:rPr lang="pt-BR" altLang="zh-CN" sz="1800" b="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pt-BR" altLang="zh-CN" sz="180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u</a:t>
            </a:r>
            <a:r>
              <a:rPr lang="pt-BR" altLang="zh-CN" sz="1800" b="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 </a:t>
            </a:r>
            <a:r>
              <a:rPr lang="zh-CN" altLang="en-US" sz="1800" b="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；部分节点类别</a:t>
            </a:r>
            <a:r>
              <a:rPr lang="en-US" altLang="zh-CN" sz="180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Y</a:t>
            </a:r>
            <a:r>
              <a:rPr lang="en-US" altLang="zh-CN" sz="1800" b="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=(</a:t>
            </a:r>
            <a:r>
              <a:rPr lang="en-US" altLang="zh-CN" sz="1800" b="0" i="1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y</a:t>
            </a:r>
            <a:r>
              <a:rPr lang="en-US" altLang="zh-CN" sz="1800" b="0" baseline="-2500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1800" b="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sz="1800" b="0" i="1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y</a:t>
            </a:r>
            <a:r>
              <a:rPr lang="en-US" altLang="zh-CN" sz="1800" b="0" baseline="-2500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1800" b="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,…</a:t>
            </a:r>
            <a:r>
              <a:rPr lang="en-US" altLang="zh-CN" sz="1800" b="0" i="1" dirty="0" err="1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y</a:t>
            </a:r>
            <a:r>
              <a:rPr lang="en-US" altLang="zh-CN" sz="1800" b="0" i="1" baseline="-25000" dirty="0" err="1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en-US" altLang="zh-CN" sz="1800" b="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zh-CN" altLang="en-US" sz="1800" b="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；节点属性</a:t>
            </a:r>
            <a:r>
              <a:rPr lang="en-US" altLang="zh-CN" sz="180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1800" b="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=(</a:t>
            </a:r>
            <a:r>
              <a:rPr lang="en-US" altLang="zh-CN" sz="1800" i="1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1800" b="0" baseline="-2500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1800" b="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sz="1800" i="1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1800" b="0" baseline="-2500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1800" b="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,…</a:t>
            </a:r>
            <a:r>
              <a:rPr lang="en-US" altLang="zh-CN" sz="1800" i="1" dirty="0" err="1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1800" b="0" i="1" baseline="-25000" dirty="0" err="1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en-US" altLang="zh-CN" sz="1800" b="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endParaRPr lang="en-US" altLang="zh-CN" sz="2000" b="0" dirty="0">
              <a:solidFill>
                <a:schemeClr val="accent6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1" hangingPunct="1">
              <a:buFontTx/>
              <a:buChar char="-"/>
            </a:pPr>
            <a:r>
              <a:rPr lang="zh-CN" altLang="en-US" sz="2000" dirty="0">
                <a:solidFill>
                  <a:schemeClr val="accent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输出</a:t>
            </a:r>
            <a:endParaRPr lang="en-US" altLang="zh-CN" sz="2000" dirty="0">
              <a:solidFill>
                <a:schemeClr val="accent6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None/>
            </a:pPr>
            <a:r>
              <a:rPr lang="zh-CN" altLang="en-US" sz="1800" b="0" dirty="0">
                <a:solidFill>
                  <a:schemeClr val="accent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1800" b="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全部节点类别</a:t>
            </a:r>
            <a:r>
              <a:rPr lang="en-US" altLang="zh-CN" sz="180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  <a:r>
              <a:rPr lang="en-US" altLang="zh-CN" sz="1800" b="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=(</a:t>
            </a:r>
            <a:r>
              <a:rPr lang="en-US" altLang="zh-CN" sz="1800" b="0" i="1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  <a:r>
              <a:rPr lang="en-US" altLang="zh-CN" sz="1800" b="0" baseline="-2500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1800" b="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sz="1800" b="0" i="1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  <a:r>
              <a:rPr lang="en-US" altLang="zh-CN" sz="1800" b="0" baseline="-2500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1800" b="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,…</a:t>
            </a:r>
            <a:r>
              <a:rPr lang="en-US" altLang="zh-CN" sz="1800" b="0" i="1" dirty="0" err="1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  <a:r>
              <a:rPr lang="en-US" altLang="zh-CN" sz="1800" b="0" i="1" baseline="-25000" dirty="0" err="1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en-US" altLang="zh-CN" sz="1800" b="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</a:p>
          <a:p>
            <a:pPr marL="0" indent="0">
              <a:buNone/>
            </a:pPr>
            <a:endParaRPr lang="zh-CN" altLang="en-US" sz="2400" b="0" dirty="0">
              <a:solidFill>
                <a:srgbClr val="00206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609600"/>
            <a:ext cx="7884368" cy="1143000"/>
          </a:xfrm>
        </p:spPr>
        <p:txBody>
          <a:bodyPr lIns="0" rIns="0"/>
          <a:lstStyle/>
          <a:p>
            <a:pPr eaLnBrk="1" hangingPunct="1"/>
            <a:r>
              <a:rPr lang="zh-CN" altLang="en-US" sz="4200" dirty="0">
                <a:latin typeface="+mn-lt"/>
                <a:ea typeface="黑体" panose="02010609060101010101" pitchFamily="49" charset="-122"/>
              </a:rPr>
              <a:t>基于图卷积网络的图节点分类 </a:t>
            </a:r>
            <a:r>
              <a:rPr lang="en-US" altLang="zh-CN" sz="4200" dirty="0">
                <a:latin typeface="+mn-lt"/>
                <a:ea typeface="黑体" panose="02010609060101010101" pitchFamily="49" charset="-122"/>
              </a:rPr>
              <a:t>(1)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824" y="2924944"/>
            <a:ext cx="5292801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0716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269450" y="623625"/>
            <a:ext cx="7848872" cy="1143000"/>
          </a:xfrm>
        </p:spPr>
        <p:txBody>
          <a:bodyPr/>
          <a:lstStyle/>
          <a:p>
            <a:pPr eaLnBrk="1" hangingPunct="1"/>
            <a:r>
              <a:rPr lang="zh-CN" altLang="en-US" sz="4200" dirty="0">
                <a:ea typeface="黑体" panose="02010609060101010101" pitchFamily="49" charset="-122"/>
              </a:rPr>
              <a:t>基于图卷积网络的图节点分类 </a:t>
            </a:r>
            <a:r>
              <a:rPr lang="en-US" altLang="zh-CN" sz="4200" dirty="0">
                <a:ea typeface="黑体" panose="02010609060101010101" pitchFamily="49" charset="-122"/>
              </a:rPr>
              <a:t>(2)</a:t>
            </a:r>
            <a:endParaRPr lang="en-US" altLang="zh-CN" sz="4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55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755650" y="2060575"/>
                <a:ext cx="8137525" cy="3349625"/>
              </a:xfrm>
            </p:spPr>
            <p:txBody>
              <a:bodyPr/>
              <a:lstStyle/>
              <a:p>
                <a:pPr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zh-CN" altLang="en-US" sz="2200" b="1" dirty="0">
                    <a:solidFill>
                      <a:srgbClr val="0000FF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损失函数</a:t>
                </a:r>
                <a:endParaRPr lang="en-US" altLang="zh-CN" sz="2200" b="1" dirty="0">
                  <a:solidFill>
                    <a:srgbClr val="0000FF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  <a:p>
                <a:pPr algn="ctr"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altLang="zh-CN" sz="20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18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Euclid Math One" panose="05050601010101010101" pitchFamily="18" charset="2"/>
                      </a:rPr>
                      <m:t></m:t>
                    </m:r>
                    <m:d>
                      <m:dPr>
                        <m:ctrlPr>
                          <a:rPr lang="en-US" altLang="zh-CN" sz="18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8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𝐘</m:t>
                        </m:r>
                        <m:r>
                          <a:rPr lang="en-US" altLang="zh-CN" sz="18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8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𝐏</m:t>
                        </m:r>
                      </m:e>
                    </m:d>
                    <m:r>
                      <a:rPr lang="en-US" altLang="zh-CN" sz="18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zh-CN" altLang="zh-CN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altLang="zh-CN" sz="18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18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𝐘</m:t>
                            </m:r>
                          </m:e>
                        </m:d>
                      </m:den>
                    </m:f>
                    <m:nary>
                      <m:naryPr>
                        <m:chr m:val="∑"/>
                        <m:limLoc m:val="undOvr"/>
                        <m:ctrlPr>
                          <a:rPr lang="zh-CN" altLang="zh-CN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altLang="zh-CN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d>
                          <m:dPr>
                            <m:begChr m:val="|"/>
                            <m:endChr m:val="|"/>
                            <m:ctrlPr>
                              <a:rPr lang="en-US" altLang="zh-CN" sz="18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18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𝐘</m:t>
                            </m:r>
                          </m:e>
                        </m:d>
                      </m:sup>
                      <m:e>
                        <m:nary>
                          <m:naryPr>
                            <m:chr m:val="∑"/>
                            <m:limLoc m:val="undOvr"/>
                            <m:ctrlPr>
                              <a:rPr lang="zh-CN" altLang="zh-CN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altLang="zh-CN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altLang="zh-CN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altLang="zh-CN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p>
                          <m:e>
                            <m:sSub>
                              <m:sSubPr>
                                <m:ctrlPr>
                                  <a:rPr lang="zh-CN" altLang="zh-CN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8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𝐘</m:t>
                                </m:r>
                              </m:e>
                              <m:sub>
                                <m:r>
                                  <a:rPr lang="en-US" altLang="zh-CN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𝑖𝑗</m:t>
                                </m:r>
                              </m:sub>
                            </m:sSub>
                            <m:r>
                              <m:rPr>
                                <m:sty m:val="p"/>
                              </m:rPr>
                              <a:rPr lang="en-US" altLang="zh-CN" sz="18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  <m:sSub>
                              <m:sSubPr>
                                <m:ctrlPr>
                                  <a:rPr lang="zh-CN" altLang="zh-CN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800" b="1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𝐏</m:t>
                                </m:r>
                              </m:e>
                              <m:sub>
                                <m:r>
                                  <a:rPr lang="en-US" altLang="zh-CN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𝑖𝑗</m:t>
                                </m:r>
                              </m:sub>
                            </m:sSub>
                          </m:e>
                        </m:nary>
                      </m:e>
                    </m:nary>
                  </m:oMath>
                </a14:m>
                <a:endParaRPr lang="en-US" altLang="zh-CN" sz="1800" dirty="0">
                  <a:solidFill>
                    <a:srgbClr val="000000"/>
                  </a:solidFill>
                </a:endParaRPr>
              </a:p>
              <a:p>
                <a:pPr algn="ctr"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zh-CN" altLang="en-US" sz="1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其中，</a:t>
                </a:r>
                <a:r>
                  <a:rPr lang="en-US" altLang="zh-CN" sz="180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C</a:t>
                </a:r>
                <a:r>
                  <a:rPr lang="zh-CN" altLang="zh-CN" sz="1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  <a:cs typeface="Times New Roman" panose="02020603050405020304" pitchFamily="18" charset="0"/>
                  </a:rPr>
                  <a:t>为节点类别数，</a:t>
                </a:r>
                <a:r>
                  <a:rPr lang="en-US" altLang="zh-CN" sz="1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Y</a:t>
                </a:r>
                <a:r>
                  <a:rPr lang="zh-CN" altLang="zh-CN" sz="1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  <a:cs typeface="Times New Roman" panose="02020603050405020304" pitchFamily="18" charset="0"/>
                  </a:rPr>
                  <a:t>为节点类别矩阵，</a:t>
                </a:r>
                <a:r>
                  <a:rPr lang="en-US" altLang="zh-CN" sz="1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P</a:t>
                </a:r>
                <a:r>
                  <a:rPr lang="zh-CN" altLang="zh-CN" sz="1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  <a:cs typeface="Times New Roman" panose="02020603050405020304" pitchFamily="18" charset="0"/>
                  </a:rPr>
                  <a:t>为预测的节点类别矩阵，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8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𝐘</m:t>
                        </m:r>
                      </m:e>
                      <m:sub>
                        <m:r>
                          <a:rPr lang="en-US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zh-CN" altLang="zh-CN" sz="1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  <a:cs typeface="Times New Roman" panose="02020603050405020304" pitchFamily="18" charset="0"/>
                  </a:rPr>
                  <a:t>为节点</a:t>
                </a:r>
                <a:r>
                  <a:rPr lang="en-US" altLang="zh-CN" sz="1800" i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i</a:t>
                </a:r>
                <a:r>
                  <a:rPr lang="zh-CN" altLang="zh-CN" sz="1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  <a:cs typeface="Times New Roman" panose="02020603050405020304" pitchFamily="18" charset="0"/>
                  </a:rPr>
                  <a:t>属于类别</a:t>
                </a:r>
                <a:r>
                  <a:rPr lang="en-US" altLang="zh-CN" sz="180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j</a:t>
                </a:r>
                <a:r>
                  <a:rPr lang="zh-CN" altLang="zh-CN" sz="1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  <a:cs typeface="Times New Roman" panose="02020603050405020304" pitchFamily="18" charset="0"/>
                  </a:rPr>
                  <a:t>的情况，</a:t>
                </a:r>
                <a:r>
                  <a:rPr lang="en-US" altLang="zh-CN" sz="1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|Y|</a:t>
                </a:r>
                <a:r>
                  <a:rPr lang="zh-CN" altLang="zh-CN" sz="1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  <a:cs typeface="Times New Roman" panose="02020603050405020304" pitchFamily="18" charset="0"/>
                  </a:rPr>
                  <a:t>表示样本数，</a:t>
                </a:r>
                <a14:m>
                  <m:oMath xmlns:m="http://schemas.openxmlformats.org/officeDocument/2006/math">
                    <m:r>
                      <a:rPr lang="zh-CN" altLang="zh-CN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zh-CN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8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𝐏</m:t>
                        </m:r>
                      </m:e>
                      <m:sub>
                        <m:r>
                          <a:rPr lang="en-US" altLang="zh-CN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Times New Roman" panose="020206030504050203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zh-CN" altLang="zh-CN" sz="1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  <a:cs typeface="Times New Roman" panose="02020603050405020304" pitchFamily="18" charset="0"/>
                  </a:rPr>
                  <a:t>表示节点</a:t>
                </a:r>
                <a:r>
                  <a:rPr lang="en-US" altLang="zh-CN" sz="1800" i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i</a:t>
                </a:r>
                <a:r>
                  <a:rPr lang="zh-CN" altLang="zh-CN" sz="1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  <a:cs typeface="Times New Roman" panose="02020603050405020304" pitchFamily="18" charset="0"/>
                  </a:rPr>
                  <a:t>属于类别</a:t>
                </a:r>
                <a:r>
                  <a:rPr lang="en-US" altLang="zh-CN" sz="1800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j</a:t>
                </a:r>
                <a:r>
                  <a:rPr lang="zh-CN" altLang="zh-CN" sz="18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  <a:cs typeface="Times New Roman" panose="02020603050405020304" pitchFamily="18" charset="0"/>
                  </a:rPr>
                  <a:t>的概率</a:t>
                </a:r>
                <a:endParaRPr lang="en-US" altLang="zh-CN" sz="1800" dirty="0">
                  <a:solidFill>
                    <a:srgbClr val="00206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55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55650" y="2060575"/>
                <a:ext cx="8137525" cy="3349625"/>
              </a:xfrm>
              <a:blipFill>
                <a:blip r:embed="rId2"/>
                <a:stretch>
                  <a:fillRect l="-824" t="-2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5E710D8E-8615-8F4D-A682-91093F363D9C}"/>
                  </a:ext>
                </a:extLst>
              </p:cNvPr>
              <p:cNvSpPr/>
              <p:nvPr/>
            </p:nvSpPr>
            <p:spPr>
              <a:xfrm>
                <a:off x="3614194" y="3878794"/>
                <a:ext cx="513539" cy="7435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kumimoji="1"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sz="16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CN" sz="16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CN" sz="1600" b="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CN" sz="1600" b="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zh-CN" altLang="en-US" sz="1600" dirty="0"/>
                  <a:t> </a:t>
                </a:r>
              </a:p>
            </p:txBody>
          </p:sp>
        </mc:Choice>
        <mc:Fallback xmlns="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5E710D8E-8615-8F4D-A682-91093F363D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4194" y="3878794"/>
                <a:ext cx="513539" cy="7435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矩形 1"/>
          <p:cNvSpPr/>
          <p:nvPr/>
        </p:nvSpPr>
        <p:spPr>
          <a:xfrm>
            <a:off x="2446327" y="3929618"/>
            <a:ext cx="121591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600" dirty="0">
                <a:solidFill>
                  <a:srgbClr val="00B05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真实节点类别矩阵</a:t>
            </a:r>
            <a:r>
              <a:rPr lang="en-US" altLang="zh-CN" sz="1600" dirty="0" err="1">
                <a:solidFill>
                  <a:srgbClr val="00B050"/>
                </a:solidFill>
                <a:ea typeface="宋体" panose="02010600030101010101" pitchFamily="2" charset="-122"/>
              </a:rPr>
              <a:t>Y</a:t>
            </a:r>
            <a:r>
              <a:rPr lang="en-US" altLang="zh-CN" sz="1600" b="0" baseline="30000" dirty="0" err="1">
                <a:solidFill>
                  <a:srgbClr val="00B050"/>
                </a:solidFill>
                <a:ea typeface="宋体" panose="02010600030101010101" pitchFamily="2" charset="-122"/>
              </a:rPr>
              <a:t>tr</a:t>
            </a:r>
            <a:endParaRPr lang="zh-CN" altLang="en-US" sz="1600" b="0" baseline="30000" dirty="0">
              <a:solidFill>
                <a:srgbClr val="00B050"/>
              </a:solidFill>
              <a:ea typeface="宋体" panose="02010600030101010101" pitchFamily="2" charset="-122"/>
            </a:endParaRPr>
          </a:p>
        </p:txBody>
      </p:sp>
      <p:sp>
        <p:nvSpPr>
          <p:cNvPr id="3" name="右箭头 2"/>
          <p:cNvSpPr/>
          <p:nvPr/>
        </p:nvSpPr>
        <p:spPr bwMode="auto">
          <a:xfrm>
            <a:off x="4405354" y="4122045"/>
            <a:ext cx="563760" cy="27289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/>
            <a:endParaRPr kumimoji="1" lang="zh-CN" altLang="en-US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/>
              <p:cNvSpPr/>
              <p:nvPr/>
            </p:nvSpPr>
            <p:spPr>
              <a:xfrm>
                <a:off x="3131840" y="4596847"/>
                <a:ext cx="4336893" cy="9024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342900" indent="-3429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sym typeface="Euclid Math One" panose="05050601010101010101" pitchFamily="18" charset="2"/>
                        </a:rPr>
                        <m:t></m:t>
                      </m:r>
                      <m:d>
                        <m:dPr>
                          <m:ctrlPr>
                            <a:rPr lang="en-US" altLang="zh-CN" sz="1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1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𝐘</m:t>
                          </m:r>
                          <m:r>
                            <a:rPr lang="en-US" altLang="zh-CN" sz="18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sz="18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𝐏</m:t>
                          </m:r>
                        </m:e>
                      </m:d>
                      <m:r>
                        <a:rPr lang="en-US" altLang="zh-CN" sz="180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8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zh-CN" altLang="zh-CN" sz="1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18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nary>
                        <m:naryPr>
                          <m:chr m:val="∑"/>
                          <m:limLoc m:val="undOvr"/>
                          <m:ctrlPr>
                            <a:rPr lang="zh-CN" altLang="zh-CN" sz="1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sz="1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sz="1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CN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nary>
                            <m:naryPr>
                              <m:chr m:val="∑"/>
                              <m:limLoc m:val="undOvr"/>
                              <m:ctrlPr>
                                <a:rPr lang="zh-CN" altLang="zh-CN" sz="1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altLang="zh-CN" sz="1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altLang="zh-CN" sz="1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zh-CN" sz="1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zh-CN" altLang="zh-CN" sz="18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8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𝐘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𝑖𝑗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en-US" altLang="zh-CN" sz="180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  <m:sSub>
                                <m:sSubPr>
                                  <m:ctrlPr>
                                    <a:rPr lang="zh-CN" altLang="zh-CN" sz="18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8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𝐏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𝑖𝑗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  <m:r>
                        <a:rPr lang="en-US" altLang="zh-CN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≈0.12</m:t>
                      </m:r>
                    </m:oMath>
                  </m:oMathPara>
                </a14:m>
                <a:endParaRPr lang="zh-CN" altLang="en-US" sz="1800" b="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4596847"/>
                <a:ext cx="4336893" cy="9024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5E710D8E-8615-8F4D-A682-91093F363D9C}"/>
                  </a:ext>
                </a:extLst>
              </p:cNvPr>
              <p:cNvSpPr/>
              <p:nvPr/>
            </p:nvSpPr>
            <p:spPr>
              <a:xfrm>
                <a:off x="5070695" y="3874994"/>
                <a:ext cx="1151534" cy="7435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kumimoji="1" lang="en-US" altLang="zh-CN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6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CN" sz="16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600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zh-CN" sz="16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600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zh-CN" sz="16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6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6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6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600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CN" altLang="en-US" sz="1600" dirty="0"/>
              </a:p>
            </p:txBody>
          </p:sp>
        </mc:Choice>
        <mc:Fallback xmlns=""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5E710D8E-8615-8F4D-A682-91093F363D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0695" y="3874994"/>
                <a:ext cx="1151534" cy="7435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矩形 10"/>
          <p:cNvSpPr/>
          <p:nvPr/>
        </p:nvSpPr>
        <p:spPr>
          <a:xfrm>
            <a:off x="6084168" y="3962630"/>
            <a:ext cx="10810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600" dirty="0">
                <a:solidFill>
                  <a:srgbClr val="00B05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真实概率矩阵</a:t>
            </a:r>
            <a:r>
              <a:rPr lang="en-US" altLang="zh-CN" sz="1600" dirty="0" err="1">
                <a:solidFill>
                  <a:srgbClr val="00B050"/>
                </a:solidFill>
                <a:ea typeface="宋体" panose="02010600030101010101" pitchFamily="2" charset="-122"/>
              </a:rPr>
              <a:t>Y</a:t>
            </a:r>
            <a:r>
              <a:rPr lang="en-US" altLang="zh-CN" sz="1600" b="0" baseline="30000" dirty="0" err="1">
                <a:solidFill>
                  <a:srgbClr val="00B050"/>
                </a:solidFill>
                <a:ea typeface="宋体" panose="02010600030101010101" pitchFamily="2" charset="-122"/>
              </a:rPr>
              <a:t>tr</a:t>
            </a:r>
            <a:endParaRPr lang="zh-CN" altLang="en-US" sz="1600" b="0" baseline="30000" dirty="0">
              <a:solidFill>
                <a:srgbClr val="00B050"/>
              </a:solidFill>
              <a:ea typeface="宋体" panose="02010600030101010101" pitchFamily="2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5E710D8E-8615-8F4D-A682-91093F363D9C}"/>
                  </a:ext>
                </a:extLst>
              </p:cNvPr>
              <p:cNvSpPr/>
              <p:nvPr/>
            </p:nvSpPr>
            <p:spPr>
              <a:xfrm>
                <a:off x="5275164" y="5410989"/>
                <a:ext cx="1618007" cy="7435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altLang="zh-CN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6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CN" sz="16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altLang="zh-CN" sz="1600" b="0" i="1">
                                    <a:latin typeface="Cambria Math" panose="02040503050406030204" pitchFamily="18" charset="0"/>
                                  </a:rPr>
                                  <m:t>.1</m:t>
                                </m:r>
                              </m:e>
                              <m:e>
                                <m:r>
                                  <a:rPr lang="en-US" altLang="zh-CN" sz="1600" b="0" i="1">
                                    <a:latin typeface="Cambria Math" panose="02040503050406030204" pitchFamily="18" charset="0"/>
                                  </a:rPr>
                                  <m:t>0.7</m:t>
                                </m:r>
                              </m:e>
                              <m:e>
                                <m:r>
                                  <a:rPr lang="en-US" altLang="zh-CN" sz="1600" b="0" i="1">
                                    <a:latin typeface="Cambria Math" panose="02040503050406030204" pitchFamily="18" charset="0"/>
                                  </a:rPr>
                                  <m:t>0.2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600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zh-CN" sz="16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6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600" b="0" i="1">
                                    <a:latin typeface="Cambria Math" panose="02040503050406030204" pitchFamily="18" charset="0"/>
                                  </a:rPr>
                                  <m:t>0.6</m:t>
                                </m:r>
                              </m:e>
                              <m:e>
                                <m:r>
                                  <a:rPr lang="en-US" altLang="zh-CN" sz="16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600" b="0" i="1">
                                    <a:latin typeface="Cambria Math" panose="02040503050406030204" pitchFamily="18" charset="0"/>
                                  </a:rPr>
                                  <m:t>0.4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CN" altLang="en-US" sz="1600" dirty="0"/>
              </a:p>
            </p:txBody>
          </p:sp>
        </mc:Choice>
        <mc:Fallback xmlns=""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5E710D8E-8615-8F4D-A682-91093F363D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164" y="5410989"/>
                <a:ext cx="1618007" cy="74353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矩形 12"/>
          <p:cNvSpPr/>
          <p:nvPr/>
        </p:nvSpPr>
        <p:spPr>
          <a:xfrm>
            <a:off x="6776136" y="5490369"/>
            <a:ext cx="9426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600" dirty="0">
                <a:solidFill>
                  <a:srgbClr val="00B05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预测概率矩阵</a:t>
            </a:r>
            <a:r>
              <a:rPr lang="en-US" altLang="zh-CN" sz="1600" dirty="0">
                <a:solidFill>
                  <a:srgbClr val="00B050"/>
                </a:solidFill>
                <a:ea typeface="宋体" panose="02010600030101010101" pitchFamily="2" charset="-122"/>
              </a:rPr>
              <a:t>P</a:t>
            </a:r>
            <a:endParaRPr lang="zh-CN" altLang="en-US" sz="1600" b="0" baseline="30000" dirty="0">
              <a:solidFill>
                <a:srgbClr val="00B050"/>
              </a:solidFill>
              <a:ea typeface="宋体" panose="02010600030101010101" pitchFamily="2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5E710D8E-8615-8F4D-A682-91093F363D9C}"/>
                  </a:ext>
                </a:extLst>
              </p:cNvPr>
              <p:cNvSpPr/>
              <p:nvPr/>
            </p:nvSpPr>
            <p:spPr>
              <a:xfrm>
                <a:off x="3907935" y="5370618"/>
                <a:ext cx="513538" cy="7419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altLang="zh-CN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6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CN" sz="1600" b="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600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600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CN" altLang="en-US" sz="1600" dirty="0"/>
              </a:p>
            </p:txBody>
          </p:sp>
        </mc:Choice>
        <mc:Fallback xmlns=""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5E710D8E-8615-8F4D-A682-91093F363D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7935" y="5370618"/>
                <a:ext cx="513538" cy="74193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矩形 14"/>
          <p:cNvSpPr/>
          <p:nvPr/>
        </p:nvSpPr>
        <p:spPr>
          <a:xfrm>
            <a:off x="2751459" y="5497396"/>
            <a:ext cx="13624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600" dirty="0">
                <a:solidFill>
                  <a:srgbClr val="00B05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预测节点类别矩阵</a:t>
            </a:r>
            <a:r>
              <a:rPr lang="en-US" altLang="zh-CN" sz="1600" dirty="0" err="1">
                <a:solidFill>
                  <a:srgbClr val="00B050"/>
                </a:solidFill>
                <a:ea typeface="宋体" panose="02010600030101010101" pitchFamily="2" charset="-122"/>
              </a:rPr>
              <a:t>P</a:t>
            </a:r>
            <a:r>
              <a:rPr lang="en-US" altLang="zh-CN" sz="1600" b="0" baseline="30000" dirty="0" err="1">
                <a:solidFill>
                  <a:srgbClr val="00B050"/>
                </a:solidFill>
                <a:ea typeface="宋体" panose="02010600030101010101" pitchFamily="2" charset="-122"/>
              </a:rPr>
              <a:t>tr</a:t>
            </a:r>
            <a:endParaRPr lang="zh-CN" altLang="en-US" sz="1600" b="0" baseline="30000" dirty="0">
              <a:solidFill>
                <a:srgbClr val="00B050"/>
              </a:solidFill>
              <a:ea typeface="宋体" panose="02010600030101010101" pitchFamily="2" charset="-122"/>
            </a:endParaRPr>
          </a:p>
        </p:txBody>
      </p:sp>
      <p:sp>
        <p:nvSpPr>
          <p:cNvPr id="16" name="右箭头 15"/>
          <p:cNvSpPr/>
          <p:nvPr/>
        </p:nvSpPr>
        <p:spPr bwMode="auto">
          <a:xfrm rot="10800000">
            <a:off x="4524283" y="5581728"/>
            <a:ext cx="648072" cy="27453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/>
            <a:endParaRPr kumimoji="1" lang="zh-CN" altLang="en-US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7" name="右箭头 16"/>
          <p:cNvSpPr/>
          <p:nvPr/>
        </p:nvSpPr>
        <p:spPr bwMode="auto">
          <a:xfrm>
            <a:off x="2484479" y="4932425"/>
            <a:ext cx="648072" cy="27289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/>
            <a:endParaRPr kumimoji="1" lang="zh-CN" altLang="en-US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763070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609600"/>
            <a:ext cx="7736904" cy="1143000"/>
          </a:xfrm>
        </p:spPr>
        <p:txBody>
          <a:bodyPr/>
          <a:lstStyle/>
          <a:p>
            <a:pPr eaLnBrk="1" hangingPunct="1"/>
            <a:r>
              <a:rPr lang="zh-CN" altLang="en-US" sz="4200" dirty="0">
                <a:ea typeface="黑体" panose="02010609060101010101" pitchFamily="49" charset="-122"/>
              </a:rPr>
              <a:t>基于图卷积网络的图节点分类 </a:t>
            </a:r>
            <a:r>
              <a:rPr lang="en-US" altLang="zh-CN" sz="4200" dirty="0">
                <a:ea typeface="黑体" panose="02010609060101010101" pitchFamily="49" charset="-122"/>
              </a:rPr>
              <a:t>(3)</a:t>
            </a:r>
            <a:endParaRPr lang="en-US" altLang="zh-CN" sz="4200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988840"/>
            <a:ext cx="8137525" cy="4464769"/>
          </a:xfrm>
        </p:spPr>
        <p:txBody>
          <a:bodyPr/>
          <a:lstStyle/>
          <a:p>
            <a:pPr eaLnBrk="1" hangingPunct="1"/>
            <a:r>
              <a:rPr lang="zh-CN" altLang="en-US" sz="22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模型结构搭建</a:t>
            </a:r>
            <a:endParaRPr lang="en-US" altLang="zh-CN" sz="22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None/>
            </a:pPr>
            <a:endParaRPr lang="en-US" altLang="zh-CN" sz="1800" dirty="0"/>
          </a:p>
          <a:p>
            <a:pPr eaLnBrk="1" hangingPunct="1">
              <a:buNone/>
            </a:pPr>
            <a:endParaRPr lang="en-US" altLang="zh-CN" sz="1800" dirty="0"/>
          </a:p>
          <a:p>
            <a:pPr eaLnBrk="1" hangingPunct="1">
              <a:buNone/>
            </a:pPr>
            <a:endParaRPr lang="en-US" altLang="zh-CN" sz="1800" dirty="0"/>
          </a:p>
          <a:p>
            <a:pPr eaLnBrk="1" hangingPunct="1">
              <a:buNone/>
            </a:pPr>
            <a:endParaRPr lang="en-US" altLang="zh-CN" sz="1800" dirty="0"/>
          </a:p>
          <a:p>
            <a:pPr eaLnBrk="1" hangingPunct="1">
              <a:buNone/>
            </a:pPr>
            <a:endParaRPr lang="en-US" altLang="zh-CN" sz="1800" dirty="0"/>
          </a:p>
          <a:p>
            <a:pPr eaLnBrk="1" hangingPunct="1">
              <a:buNone/>
            </a:pPr>
            <a:endParaRPr lang="en-US" altLang="zh-CN" sz="1800" dirty="0"/>
          </a:p>
          <a:p>
            <a:pPr eaLnBrk="1" hangingPunct="1">
              <a:buNone/>
            </a:pPr>
            <a:endParaRPr lang="en-US" altLang="zh-CN" sz="1800" dirty="0"/>
          </a:p>
          <a:p>
            <a:pPr lvl="0" algn="just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zh-CN" altLang="zh-CN" sz="2000" b="1" kern="1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输入层</a:t>
            </a:r>
            <a:endParaRPr lang="en-US" altLang="zh-CN" sz="2000" b="1" kern="100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altLang="zh-CN" sz="18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  </a:t>
            </a:r>
            <a:r>
              <a:rPr lang="zh-CN" altLang="zh-CN" sz="18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接收图的邻接矩阵</a:t>
            </a:r>
            <a:r>
              <a:rPr lang="en-US" altLang="zh-CN" sz="1800" dirty="0"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zh-CN" altLang="zh-CN" sz="18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和节点特征矩阵</a:t>
            </a:r>
            <a:r>
              <a:rPr lang="en-US" altLang="zh-CN" sz="1800" dirty="0">
                <a:ea typeface="黑体" panose="02010609060101010101" pitchFamily="49" charset="-122"/>
              </a:rPr>
              <a:t>X</a:t>
            </a:r>
            <a:endParaRPr lang="en-US" altLang="zh-CN" sz="1800" kern="100" dirty="0"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lang="zh-CN" altLang="en-US" sz="18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564904"/>
            <a:ext cx="7675020" cy="2133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2723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609600"/>
            <a:ext cx="7704856" cy="1143000"/>
          </a:xfrm>
        </p:spPr>
        <p:txBody>
          <a:bodyPr/>
          <a:lstStyle/>
          <a:p>
            <a:pPr eaLnBrk="1" hangingPunct="1"/>
            <a:r>
              <a:rPr lang="zh-CN" altLang="en-US" sz="4200" dirty="0">
                <a:ea typeface="黑体" panose="02010609060101010101" pitchFamily="49" charset="-122"/>
              </a:rPr>
              <a:t>基于图卷积网络的图节点分类 </a:t>
            </a:r>
            <a:r>
              <a:rPr lang="en-US" altLang="zh-CN" sz="4200" dirty="0">
                <a:ea typeface="黑体" panose="02010609060101010101" pitchFamily="49" charset="-122"/>
              </a:rPr>
              <a:t>(4)</a:t>
            </a:r>
            <a:endParaRPr lang="en-US" altLang="zh-CN" sz="4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55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758405" y="1961183"/>
                <a:ext cx="8352853" cy="4896817"/>
              </a:xfrm>
            </p:spPr>
            <p:txBody>
              <a:bodyPr/>
              <a:lstStyle/>
              <a:p>
                <a:pPr lvl="0"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0"/>
                  </a:spcAft>
                  <a:buFontTx/>
                  <a:buChar char="-"/>
                </a:pPr>
                <a:r>
                  <a:rPr lang="zh-CN" altLang="en-US" sz="2000" b="1" kern="100" dirty="0">
                    <a:solidFill>
                      <a:srgbClr val="0000FF"/>
                    </a:solidFill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图卷积层</a:t>
                </a:r>
                <a:endParaRPr lang="en-US" altLang="zh-CN" sz="2000" b="1" dirty="0">
                  <a:solidFill>
                    <a:srgbClr val="0000FF"/>
                  </a:solidFill>
                </a:endParaRPr>
              </a:p>
              <a:p>
                <a:pPr marL="0" indent="0"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0"/>
                  </a:spcAft>
                  <a:buNone/>
                </a:pPr>
                <a:r>
                  <a:rPr lang="zh-CN" altLang="en-US" sz="2000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   </a:t>
                </a:r>
                <a:r>
                  <a:rPr lang="zh-CN" altLang="en-US" sz="1800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根据消息传播和节点更新操作</a:t>
                </a:r>
                <a:r>
                  <a:rPr lang="zh-CN" altLang="zh-CN" sz="1800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更新节点特征</a:t>
                </a:r>
                <a:r>
                  <a:rPr lang="zh-CN" altLang="en-US" sz="1800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，这里以矩阵的形式进行更新</a:t>
                </a:r>
                <a:endParaRPr lang="en-US" altLang="zh-CN" sz="1800" b="1" dirty="0">
                  <a:solidFill>
                    <a:srgbClr val="002060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  <a:p>
                <a:pPr marL="0" indent="0" eaLnBrk="1" hangingPunct="1">
                  <a:lnSpc>
                    <a:spcPts val="28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CN" sz="1800" b="1" dirty="0">
                    <a:solidFill>
                      <a:srgbClr val="00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CN" altLang="zh-CN" sz="1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p>
                        <m:r>
                          <a:rPr lang="en-US" altLang="zh-CN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US" altLang="zh-CN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US" altLang="zh-CN" sz="1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altLang="zh-CN" sz="1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18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𝐀</m:t>
                    </m:r>
                    <m:sSup>
                      <m:sSupPr>
                        <m:ctrlPr>
                          <a:rPr lang="zh-CN" altLang="zh-CN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p>
                        <m:r>
                          <a:rPr lang="en-US" altLang="zh-CN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sup>
                    </m:sSup>
                    <m:sSup>
                      <m:sSupPr>
                        <m:ctrlPr>
                          <a:rPr lang="zh-CN" altLang="zh-CN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𝐖</m:t>
                        </m:r>
                      </m:e>
                      <m:sup>
                        <m:r>
                          <a:rPr lang="en-US" altLang="zh-CN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sup>
                    </m:sSup>
                    <m:r>
                      <a:rPr lang="en-US" altLang="zh-CN" sz="18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sz="1800" dirty="0">
                  <a:solidFill>
                    <a:srgbClr val="000000"/>
                  </a:solidFill>
                </a:endParaRPr>
              </a:p>
              <a:p>
                <a:pPr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0"/>
                  </a:spcAft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b="1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p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</m:oMath>
                </a14:m>
                <a:r>
                  <a:rPr lang="zh-CN" altLang="zh-CN" sz="1800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表示第</a:t>
                </a:r>
                <a:r>
                  <a:rPr lang="en-US" altLang="zh-CN" sz="1800" i="1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l</a:t>
                </a:r>
                <a:r>
                  <a:rPr lang="zh-CN" altLang="zh-CN" sz="1800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个图卷积层输出的节点特征矩阵</a:t>
                </a:r>
                <a:endParaRPr lang="en-US" altLang="zh-CN" sz="1800" dirty="0">
                  <a:solidFill>
                    <a:schemeClr val="accent6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  <a:p>
                <a:pPr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0"/>
                  </a:spcAft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zh-CN" altLang="zh-CN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b="1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𝐖</m:t>
                        </m:r>
                      </m:e>
                      <m:sup>
                        <m:r>
                          <a:rPr lang="en-US" altLang="zh-CN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sup>
                    </m:sSup>
                  </m:oMath>
                </a14:m>
                <a:r>
                  <a:rPr lang="zh-CN" altLang="zh-CN" sz="1800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表示第</a:t>
                </a:r>
                <a:r>
                  <a:rPr lang="en-US" altLang="zh-CN" sz="1800" i="1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l</a:t>
                </a:r>
                <a:r>
                  <a:rPr lang="zh-CN" altLang="zh-CN" sz="1800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个图卷积层待学习的权重矩阵</a:t>
                </a:r>
                <a:endParaRPr lang="en-US" altLang="zh-CN" sz="1800" i="1" dirty="0">
                  <a:solidFill>
                    <a:schemeClr val="accent6"/>
                  </a:solidFill>
                </a:endParaRPr>
              </a:p>
              <a:p>
                <a:pPr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0"/>
                  </a:spcAft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r>
                      <a:rPr lang="en-US" altLang="zh-CN" sz="180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zh-CN" altLang="zh-CN" sz="1800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表示形如</a:t>
                </a:r>
                <a:r>
                  <a:rPr lang="en-US" altLang="zh-CN" sz="1800" dirty="0" err="1">
                    <a:solidFill>
                      <a:schemeClr val="accent6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ReLU</a:t>
                </a:r>
                <a:r>
                  <a:rPr lang="zh-CN" altLang="zh-CN" sz="1800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的非线性激活函数</a:t>
                </a:r>
                <a:endParaRPr lang="en-US" altLang="zh-CN" sz="1800" dirty="0">
                  <a:solidFill>
                    <a:schemeClr val="accent6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  <a:p>
                <a:pPr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0"/>
                  </a:spcAft>
                  <a:buFont typeface="Wingdings" panose="05000000000000000000" pitchFamily="2" charset="2"/>
                  <a:buChar char="ü"/>
                </a:pPr>
                <a:r>
                  <a:rPr lang="en-US" altLang="zh-CN" sz="1800" b="1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A</a:t>
                </a:r>
                <a:r>
                  <a:rPr lang="zh-CN" altLang="en-US" sz="1800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表示邻接矩阵，通常用归一化操作防止</a:t>
                </a:r>
                <a:endParaRPr lang="en-US" altLang="zh-CN" sz="1800" dirty="0">
                  <a:solidFill>
                    <a:schemeClr val="accent6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  <a:p>
                <a:pPr marL="0" indent="0" eaLnBrk="1" hangingPunct="1">
                  <a:lnSpc>
                    <a:spcPts val="28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CN" sz="1800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     </a:t>
                </a:r>
                <a:r>
                  <a:rPr lang="zh-CN" altLang="en-US" sz="1800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梯度爆炸或者梯度消失，归一化包括随机</a:t>
                </a:r>
                <a:endParaRPr lang="en-US" altLang="zh-CN" sz="1800" dirty="0">
                  <a:solidFill>
                    <a:schemeClr val="accent6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  <a:p>
                <a:pPr marL="0" indent="0" eaLnBrk="1" hangingPunct="1">
                  <a:lnSpc>
                    <a:spcPts val="28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CN" sz="1800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     </a:t>
                </a:r>
                <a:r>
                  <a:rPr lang="zh-CN" altLang="en-US" sz="1800" dirty="0">
                    <a:solidFill>
                      <a:schemeClr val="accent6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游走归一化、对称归一化、自循环归一化</a:t>
                </a:r>
                <a:endParaRPr lang="zh-CN" altLang="en-US" sz="18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2355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58405" y="1961183"/>
                <a:ext cx="8352853" cy="4896817"/>
              </a:xfrm>
              <a:blipFill>
                <a:blip r:embed="rId2"/>
                <a:stretch>
                  <a:fillRect l="-438" t="-62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675" y="3717032"/>
            <a:ext cx="3834755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4335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609600"/>
            <a:ext cx="7704856" cy="1143000"/>
          </a:xfrm>
        </p:spPr>
        <p:txBody>
          <a:bodyPr/>
          <a:lstStyle/>
          <a:p>
            <a:pPr eaLnBrk="1" hangingPunct="1"/>
            <a:r>
              <a:rPr lang="zh-CN" altLang="en-US" sz="4200" dirty="0">
                <a:ea typeface="黑体" panose="02010609060101010101" pitchFamily="49" charset="-122"/>
              </a:rPr>
              <a:t>基于图卷积网络的图节点分类 </a:t>
            </a:r>
            <a:r>
              <a:rPr lang="en-US" altLang="zh-CN" sz="4200" dirty="0">
                <a:ea typeface="黑体" panose="02010609060101010101" pitchFamily="49" charset="-122"/>
              </a:rPr>
              <a:t>(5)</a:t>
            </a:r>
            <a:endParaRPr lang="en-US" altLang="zh-CN" sz="4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55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755650" y="2060575"/>
                <a:ext cx="8137525" cy="4248745"/>
              </a:xfrm>
            </p:spPr>
            <p:txBody>
              <a:bodyPr/>
              <a:lstStyle/>
              <a:p>
                <a:pPr eaLnBrk="1" hangingPunct="1">
                  <a:buNone/>
                </a:pPr>
                <a:endParaRPr lang="en-US" altLang="zh-CN" sz="1800" dirty="0"/>
              </a:p>
              <a:p>
                <a:pPr eaLnBrk="1" hangingPunct="1">
                  <a:buNone/>
                </a:pPr>
                <a:endParaRPr lang="en-US" altLang="zh-CN" sz="1800" dirty="0"/>
              </a:p>
              <a:p>
                <a:pPr eaLnBrk="1" hangingPunct="1">
                  <a:buNone/>
                </a:pPr>
                <a:endParaRPr lang="en-US" altLang="zh-CN" sz="1800" dirty="0"/>
              </a:p>
              <a:p>
                <a:pPr eaLnBrk="1" hangingPunct="1">
                  <a:buNone/>
                </a:pPr>
                <a:endParaRPr lang="en-US" altLang="zh-CN" sz="1800" dirty="0"/>
              </a:p>
              <a:p>
                <a:pPr eaLnBrk="1" hangingPunct="1">
                  <a:buNone/>
                </a:pPr>
                <a:endParaRPr lang="en-US" altLang="zh-CN" sz="1800" dirty="0"/>
              </a:p>
              <a:p>
                <a:pPr eaLnBrk="1" hangingPunct="1">
                  <a:buNone/>
                </a:pPr>
                <a:endParaRPr lang="en-US" altLang="zh-CN" sz="1800" dirty="0"/>
              </a:p>
              <a:p>
                <a:pPr eaLnBrk="1" hangingPunct="1">
                  <a:buNone/>
                </a:pPr>
                <a:endParaRPr lang="en-US" altLang="zh-CN" sz="1800" dirty="0"/>
              </a:p>
              <a:p>
                <a:pPr lvl="0" algn="just">
                  <a:lnSpc>
                    <a:spcPct val="150000"/>
                  </a:lnSpc>
                  <a:spcAft>
                    <a:spcPts val="0"/>
                  </a:spcAft>
                  <a:buFontTx/>
                  <a:buChar char="-"/>
                </a:pPr>
                <a:r>
                  <a:rPr lang="zh-CN" altLang="en-US" sz="2000" b="1" kern="100" dirty="0">
                    <a:solidFill>
                      <a:srgbClr val="0000FF"/>
                    </a:solidFill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输出</a:t>
                </a:r>
                <a:r>
                  <a:rPr lang="zh-CN" altLang="zh-CN" sz="2000" b="1" kern="100" dirty="0">
                    <a:solidFill>
                      <a:srgbClr val="0000FF"/>
                    </a:solidFill>
                    <a:latin typeface="黑体" panose="02010609060101010101" pitchFamily="49" charset="-122"/>
                    <a:ea typeface="黑体" panose="02010609060101010101" pitchFamily="49" charset="-122"/>
                    <a:cs typeface="Times New Roman" panose="02020603050405020304" pitchFamily="18" charset="0"/>
                  </a:rPr>
                  <a:t>层</a:t>
                </a:r>
                <a:endParaRPr lang="en-US" altLang="zh-CN" sz="2000" b="1" kern="100" dirty="0">
                  <a:solidFill>
                    <a:srgbClr val="0000FF"/>
                  </a:solidFill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50000"/>
                  </a:lnSpc>
                  <a:spcAft>
                    <a:spcPts val="0"/>
                  </a:spcAft>
                  <a:buNone/>
                </a:pPr>
                <a:r>
                  <a:rPr lang="zh-CN" altLang="zh-CN" sz="1800" dirty="0">
                    <a:latin typeface="Times New Roman" panose="02020603050405020304" pitchFamily="18" charset="0"/>
                    <a:ea typeface="黑体" panose="02010609060101010101" pitchFamily="49" charset="-122"/>
                  </a:rPr>
                  <a:t>利用</a:t>
                </a:r>
                <a:r>
                  <a:rPr lang="en-US" altLang="zh-CN" sz="1800" dirty="0" err="1">
                    <a:latin typeface="Times New Roman" panose="02020603050405020304" pitchFamily="18" charset="0"/>
                    <a:ea typeface="黑体" panose="02010609060101010101" pitchFamily="49" charset="-122"/>
                  </a:rPr>
                  <a:t>Softmax</a:t>
                </a:r>
                <a:r>
                  <a:rPr lang="zh-CN" altLang="zh-CN" sz="1800" dirty="0">
                    <a:latin typeface="Times New Roman" panose="02020603050405020304" pitchFamily="18" charset="0"/>
                    <a:ea typeface="黑体" panose="02010609060101010101" pitchFamily="49" charset="-122"/>
                  </a:rPr>
                  <a:t>函数将卷积层</a:t>
                </a:r>
                <a:r>
                  <a:rPr lang="en-US" altLang="zh-CN" sz="1800" i="1" dirty="0">
                    <a:latin typeface="Times New Roman" panose="02020603050405020304" pitchFamily="18" charset="0"/>
                    <a:ea typeface="黑体" panose="02010609060101010101" pitchFamily="49" charset="-122"/>
                  </a:rPr>
                  <a:t>L</a:t>
                </a:r>
                <a:r>
                  <a:rPr lang="zh-CN" altLang="zh-CN" sz="1800" dirty="0">
                    <a:latin typeface="Times New Roman" panose="02020603050405020304" pitchFamily="18" charset="0"/>
                    <a:ea typeface="黑体" panose="02010609060101010101" pitchFamily="49" charset="-122"/>
                  </a:rPr>
                  <a:t>输出的节点特征矩阵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CN" altLang="zh-CN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b="1"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</m:oMath>
                </a14:m>
                <a:r>
                  <a:rPr lang="zh-CN" altLang="zh-CN" sz="1800" dirty="0">
                    <a:latin typeface="Times New Roman" panose="02020603050405020304" pitchFamily="18" charset="0"/>
                    <a:ea typeface="黑体" panose="02010609060101010101" pitchFamily="49" charset="-122"/>
                  </a:rPr>
                  <a:t>映射为节点类别矩阵</a:t>
                </a:r>
                <a:r>
                  <a:rPr lang="en-US" altLang="zh-CN" sz="1800" dirty="0" err="1">
                    <a:latin typeface="Times New Roman" panose="02020603050405020304" pitchFamily="18" charset="0"/>
                    <a:ea typeface="黑体" panose="02010609060101010101" pitchFamily="49" charset="-122"/>
                  </a:rPr>
                  <a:t>P</a:t>
                </a:r>
                <a:r>
                  <a:rPr lang="en-US" altLang="zh-CN" sz="1800" baseline="30000" dirty="0" err="1">
                    <a:latin typeface="Times New Roman" panose="02020603050405020304" pitchFamily="18" charset="0"/>
                    <a:ea typeface="黑体" panose="02010609060101010101" pitchFamily="49" charset="-122"/>
                  </a:rPr>
                  <a:t>tr</a:t>
                </a:r>
                <a:endParaRPr lang="zh-CN" altLang="zh-CN" sz="1800" kern="100" baseline="30000" dirty="0">
                  <a:latin typeface="Times New Roman" panose="02020603050405020304" pitchFamily="18" charset="0"/>
                  <a:ea typeface="黑体" panose="02010609060101010101" pitchFamily="49" charset="-122"/>
                  <a:cs typeface="宋体" panose="02010600030101010101" pitchFamily="2" charset="-122"/>
                </a:endParaRPr>
              </a:p>
              <a:p>
                <a:pPr eaLnBrk="1" hangingPunct="1">
                  <a:buNone/>
                </a:pPr>
                <a:endParaRPr lang="zh-CN" altLang="en-US" sz="1800" dirty="0"/>
              </a:p>
            </p:txBody>
          </p:sp>
        </mc:Choice>
        <mc:Fallback xmlns="">
          <p:sp>
            <p:nvSpPr>
              <p:cNvPr id="2355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55650" y="2060575"/>
                <a:ext cx="8137525" cy="4248745"/>
              </a:xfrm>
              <a:blipFill>
                <a:blip r:embed="rId2"/>
                <a:stretch>
                  <a:fillRect l="-67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902" y="2362099"/>
            <a:ext cx="7675020" cy="2133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7981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827584" y="2095142"/>
            <a:ext cx="8137525" cy="334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w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w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zh-CN" altLang="en-US" sz="2200" kern="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模型训练</a:t>
            </a:r>
            <a:endParaRPr lang="en-US" altLang="zh-CN" sz="2200" kern="0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eaLnBrk="1" hangingPunct="1">
              <a:buNone/>
            </a:pPr>
            <a:r>
              <a:rPr lang="zh-CN" altLang="en-US" sz="1800" b="0" kern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endParaRPr lang="en-US" altLang="zh-CN" sz="1800" b="1" kern="0" dirty="0">
              <a:solidFill>
                <a:srgbClr val="000000"/>
              </a:solidFill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6062" y="640686"/>
            <a:ext cx="7732442" cy="1143000"/>
          </a:xfrm>
        </p:spPr>
        <p:txBody>
          <a:bodyPr/>
          <a:lstStyle/>
          <a:p>
            <a:pPr eaLnBrk="1" hangingPunct="1"/>
            <a:r>
              <a:rPr lang="zh-CN" altLang="en-US" sz="4200" dirty="0">
                <a:ea typeface="黑体" panose="02010609060101010101" pitchFamily="49" charset="-122"/>
              </a:rPr>
              <a:t>基于图卷积网络的图节点分类 </a:t>
            </a:r>
            <a:r>
              <a:rPr lang="en-US" altLang="zh-CN" sz="4200" dirty="0">
                <a:ea typeface="黑体" panose="02010609060101010101" pitchFamily="49" charset="-122"/>
              </a:rPr>
              <a:t>(6)</a:t>
            </a:r>
            <a:endParaRPr lang="en-US" altLang="zh-CN" sz="4200" dirty="0"/>
          </a:p>
        </p:txBody>
      </p:sp>
      <p:cxnSp>
        <p:nvCxnSpPr>
          <p:cNvPr id="10" name="直接箭头连接符 9"/>
          <p:cNvCxnSpPr>
            <a:cxnSpLocks/>
          </p:cNvCxnSpPr>
          <p:nvPr/>
        </p:nvCxnSpPr>
        <p:spPr>
          <a:xfrm>
            <a:off x="2195736" y="3289483"/>
            <a:ext cx="4956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5E710D8E-8615-8F4D-A682-91093F363D9C}"/>
                  </a:ext>
                </a:extLst>
              </p:cNvPr>
              <p:cNvSpPr/>
              <p:nvPr/>
            </p:nvSpPr>
            <p:spPr>
              <a:xfrm>
                <a:off x="3203848" y="2646796"/>
                <a:ext cx="2124621" cy="13062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kumimoji="1" lang="en-US" altLang="zh-CN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2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zh-CN" sz="1200" b="0" i="1" smtClean="0">
                                    <a:latin typeface="Cambria Math" panose="02040503050406030204" pitchFamily="18" charset="0"/>
                                  </a:rPr>
                                  <m:t>0.25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0.25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0.25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200" b="0" i="1" smtClean="0">
                                    <a:latin typeface="Cambria Math" panose="02040503050406030204" pitchFamily="18" charset="0"/>
                                  </a:rPr>
                                  <m:t>0.5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0.5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0.5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0.5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0.5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CN" altLang="en-US" sz="1200" dirty="0"/>
              </a:p>
            </p:txBody>
          </p:sp>
        </mc:Choice>
        <mc:Fallback xmlns=""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5E710D8E-8615-8F4D-A682-91093F363D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2646796"/>
                <a:ext cx="2124621" cy="130625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/>
              <p:cNvSpPr txBox="1"/>
              <p:nvPr/>
            </p:nvSpPr>
            <p:spPr>
              <a:xfrm>
                <a:off x="3530013" y="3878202"/>
                <a:ext cx="1528596" cy="2821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200" b="0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归一化邻接矩阵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zh-CN" altLang="en-US" sz="120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accPr>
                      <m:e>
                        <m:r>
                          <a:rPr lang="en-US" altLang="zh-CN" sz="1200" b="1" i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𝐀</m:t>
                        </m:r>
                      </m:e>
                    </m:acc>
                  </m:oMath>
                </a14:m>
                <a:endParaRPr lang="zh-CN" altLang="en-US" sz="1200" b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mc:Choice>
        <mc:Fallback xmlns="">
          <p:sp>
            <p:nvSpPr>
              <p:cNvPr id="13" name="文本框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0013" y="3878202"/>
                <a:ext cx="1528596" cy="282129"/>
              </a:xfrm>
              <a:prstGeom prst="rect">
                <a:avLst/>
              </a:prstGeom>
              <a:blipFill>
                <a:blip r:embed="rId3"/>
                <a:stretch>
                  <a:fillRect t="-2174" r="-3984"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5E710D8E-8615-8F4D-A682-91093F363D9C}"/>
                  </a:ext>
                </a:extLst>
              </p:cNvPr>
              <p:cNvSpPr/>
              <p:nvPr/>
            </p:nvSpPr>
            <p:spPr>
              <a:xfrm>
                <a:off x="5270468" y="2675610"/>
                <a:ext cx="1401666" cy="13024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kumimoji="1" lang="en-US" altLang="zh-CN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2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CN" altLang="en-US" sz="1200" dirty="0"/>
              </a:p>
            </p:txBody>
          </p:sp>
        </mc:Choice>
        <mc:Fallback xmlns=""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5E710D8E-8615-8F4D-A682-91093F363D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0468" y="2675610"/>
                <a:ext cx="1401666" cy="13024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矩形 14"/>
          <p:cNvSpPr/>
          <p:nvPr/>
        </p:nvSpPr>
        <p:spPr>
          <a:xfrm>
            <a:off x="5522873" y="3874331"/>
            <a:ext cx="9108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0" dirty="0">
                <a:latin typeface="黑体" panose="02010609060101010101" pitchFamily="49" charset="-122"/>
                <a:ea typeface="黑体" panose="02010609060101010101" pitchFamily="49" charset="-122"/>
              </a:rPr>
              <a:t>特征矩阵</a:t>
            </a:r>
            <a:r>
              <a:rPr lang="en-US" altLang="zh-CN" sz="1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endParaRPr lang="zh-CN" altLang="en-US" sz="1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6" name="直接箭头连接符 15"/>
          <p:cNvCxnSpPr>
            <a:cxnSpLocks/>
          </p:cNvCxnSpPr>
          <p:nvPr/>
        </p:nvCxnSpPr>
        <p:spPr>
          <a:xfrm>
            <a:off x="6588224" y="3289483"/>
            <a:ext cx="30974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8212635" y="3140968"/>
            <a:ext cx="967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0" dirty="0">
                <a:latin typeface="黑体" panose="02010609060101010101" pitchFamily="49" charset="-122"/>
                <a:ea typeface="黑体" panose="02010609060101010101" pitchFamily="49" charset="-122"/>
              </a:rPr>
              <a:t>图卷积层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23" name="直接箭头连接符 22"/>
          <p:cNvCxnSpPr/>
          <p:nvPr/>
        </p:nvCxnSpPr>
        <p:spPr>
          <a:xfrm flipH="1">
            <a:off x="7595066" y="3554128"/>
            <a:ext cx="1270" cy="2035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文本框 23"/>
              <p:cNvSpPr txBox="1"/>
              <p:nvPr/>
            </p:nvSpPr>
            <p:spPr>
              <a:xfrm>
                <a:off x="6945027" y="3140968"/>
                <a:ext cx="1312609" cy="282129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12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𝐇</m:t>
                          </m:r>
                        </m:e>
                        <m:sup>
                          <m:r>
                            <a:rPr lang="en-US" altLang="zh-CN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sz="1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zh-CN" altLang="en-US" sz="1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𝜎</m:t>
                      </m:r>
                      <m:r>
                        <a:rPr lang="en-US" altLang="zh-CN" sz="1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acc>
                        <m:accPr>
                          <m:chr m:val="̃"/>
                          <m:ctrlPr>
                            <a:rPr lang="en-US" altLang="zh-CN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altLang="zh-CN" sz="12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𝐀</m:t>
                          </m:r>
                        </m:e>
                      </m:acc>
                      <m:r>
                        <a:rPr lang="en-US" altLang="zh-CN" sz="1200" b="1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𝐗</m:t>
                      </m:r>
                      <m:sSup>
                        <m:sSupPr>
                          <m:ctrlPr>
                            <a:rPr lang="en-US" altLang="zh-CN" sz="12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1200" b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𝐖</m:t>
                          </m:r>
                        </m:e>
                        <m:sup>
                          <m:r>
                            <a:rPr lang="en-US" altLang="zh-CN" sz="12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altLang="zh-CN" sz="1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文本框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5027" y="3140968"/>
                <a:ext cx="1312609" cy="282129"/>
              </a:xfrm>
              <a:prstGeom prst="rect">
                <a:avLst/>
              </a:prstGeom>
              <a:blipFill>
                <a:blip r:embed="rId5"/>
                <a:stretch>
                  <a:fillRect b="-392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直接箭头连接符 24"/>
          <p:cNvCxnSpPr>
            <a:cxnSpLocks/>
          </p:cNvCxnSpPr>
          <p:nvPr/>
        </p:nvCxnSpPr>
        <p:spPr>
          <a:xfrm>
            <a:off x="5967759" y="5794522"/>
            <a:ext cx="850745" cy="0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文本框 28"/>
          <p:cNvSpPr txBox="1"/>
          <p:nvPr/>
        </p:nvSpPr>
        <p:spPr>
          <a:xfrm>
            <a:off x="4847564" y="5949950"/>
            <a:ext cx="8438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0" dirty="0">
                <a:latin typeface="黑体" panose="02010609060101010101" pitchFamily="49" charset="-122"/>
                <a:ea typeface="黑体" panose="02010609060101010101" pitchFamily="49" charset="-122"/>
              </a:rPr>
              <a:t>输出层</a:t>
            </a:r>
          </a:p>
        </p:txBody>
      </p:sp>
      <p:cxnSp>
        <p:nvCxnSpPr>
          <p:cNvPr id="30" name="直接箭头连接符 29"/>
          <p:cNvCxnSpPr>
            <a:cxnSpLocks/>
          </p:cNvCxnSpPr>
          <p:nvPr/>
        </p:nvCxnSpPr>
        <p:spPr>
          <a:xfrm>
            <a:off x="3275856" y="5805264"/>
            <a:ext cx="1068571" cy="3134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文本框 31"/>
              <p:cNvSpPr txBox="1"/>
              <p:nvPr/>
            </p:nvSpPr>
            <p:spPr>
              <a:xfrm>
                <a:off x="4499992" y="5674072"/>
                <a:ext cx="1312099" cy="276999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𝐏</m:t>
                      </m:r>
                      <m:r>
                        <m:rPr>
                          <m:nor/>
                        </m:rPr>
                        <a:rPr lang="en-US" altLang="zh-CN" sz="120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altLang="zh-CN" sz="120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Softmax</m:t>
                      </m:r>
                      <m:r>
                        <m:rPr>
                          <m:nor/>
                        </m:rPr>
                        <a:rPr lang="en-US" altLang="zh-CN" sz="120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altLang="zh-CN" sz="1200" b="1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H</m:t>
                      </m:r>
                      <m:r>
                        <m:rPr>
                          <m:nor/>
                        </m:rPr>
                        <a:rPr lang="en-US" altLang="zh-CN" sz="1200" baseline="3000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n-US" altLang="zh-CN" sz="120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1200" dirty="0">
                  <a:latin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5674072"/>
                <a:ext cx="1312099" cy="276999"/>
              </a:xfrm>
              <a:prstGeom prst="rect">
                <a:avLst/>
              </a:prstGeom>
              <a:blipFill>
                <a:blip r:embed="rId6"/>
                <a:stretch>
                  <a:fillRect b="-20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文本框 32"/>
          <p:cNvSpPr txBox="1"/>
          <p:nvPr/>
        </p:nvSpPr>
        <p:spPr>
          <a:xfrm>
            <a:off x="8212635" y="5672281"/>
            <a:ext cx="967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0" dirty="0">
                <a:latin typeface="黑体" panose="02010609060101010101" pitchFamily="49" charset="-122"/>
                <a:ea typeface="黑体" panose="02010609060101010101" pitchFamily="49" charset="-122"/>
              </a:rPr>
              <a:t>图卷积层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endParaRPr lang="zh-CN" altLang="en-US" sz="1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文本框 33"/>
              <p:cNvSpPr txBox="1"/>
              <p:nvPr/>
            </p:nvSpPr>
            <p:spPr>
              <a:xfrm>
                <a:off x="6945027" y="5667151"/>
                <a:ext cx="1312609" cy="282129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12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𝐇</m:t>
                          </m:r>
                        </m:e>
                        <m:sup>
                          <m:r>
                            <a:rPr lang="en-US" altLang="zh-CN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altLang="zh-CN" sz="1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zh-CN" altLang="en-US" sz="1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𝜎</m:t>
                      </m:r>
                      <m:r>
                        <a:rPr lang="en-US" altLang="zh-CN" sz="1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acc>
                        <m:accPr>
                          <m:chr m:val="̃"/>
                          <m:ctrlPr>
                            <a:rPr lang="en-US" altLang="zh-CN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altLang="zh-CN" sz="12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𝐀</m:t>
                          </m:r>
                        </m:e>
                      </m:acc>
                      <m:sSup>
                        <m:sSupPr>
                          <m:ctrlPr>
                            <a:rPr lang="en-US" altLang="zh-CN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1200" b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𝐇</m:t>
                          </m:r>
                        </m:e>
                        <m:sup>
                          <m:r>
                            <a:rPr lang="en-US" altLang="zh-CN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altLang="zh-CN" sz="12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1200" b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𝐖</m:t>
                          </m:r>
                        </m:e>
                        <m:sup>
                          <m:r>
                            <a:rPr lang="en-US" altLang="zh-CN" sz="12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altLang="zh-CN" sz="1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5027" y="5667151"/>
                <a:ext cx="1312609" cy="282129"/>
              </a:xfrm>
              <a:prstGeom prst="rect">
                <a:avLst/>
              </a:prstGeom>
              <a:blipFill>
                <a:blip r:embed="rId7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文本框 36"/>
          <p:cNvSpPr txBox="1"/>
          <p:nvPr/>
        </p:nvSpPr>
        <p:spPr>
          <a:xfrm>
            <a:off x="3851920" y="4727622"/>
            <a:ext cx="7532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0" dirty="0">
                <a:latin typeface="黑体" panose="02010609060101010101" pitchFamily="49" charset="-122"/>
                <a:ea typeface="黑体" panose="02010609060101010101" pitchFamily="49" charset="-122"/>
              </a:rPr>
              <a:t>损失值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/>
              <p:cNvSpPr/>
              <p:nvPr/>
            </p:nvSpPr>
            <p:spPr>
              <a:xfrm>
                <a:off x="3866358" y="4509120"/>
                <a:ext cx="705642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20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sym typeface="Euclid Math One" panose="05050601010101010101" pitchFamily="18" charset="2"/>
                        </a:rPr>
                        <m:t></m:t>
                      </m:r>
                      <m:r>
                        <a:rPr lang="en-US" altLang="zh-CN" sz="120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CN" sz="12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𝐘</m:t>
                      </m:r>
                      <m:r>
                        <a:rPr lang="en-US" altLang="zh-CN" sz="120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zh-CN" sz="12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𝐏</m:t>
                      </m:r>
                      <m:r>
                        <a:rPr lang="en-US" altLang="zh-CN" sz="120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12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6358" y="4509120"/>
                <a:ext cx="705642" cy="276999"/>
              </a:xfrm>
              <a:prstGeom prst="rect">
                <a:avLst/>
              </a:prstGeom>
              <a:blipFill>
                <a:blip r:embed="rId8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矩形 37">
                <a:extLst>
                  <a:ext uri="{FF2B5EF4-FFF2-40B4-BE49-F238E27FC236}">
                    <a16:creationId xmlns:a16="http://schemas.microsoft.com/office/drawing/2014/main" id="{5E710D8E-8615-8F4D-A682-91093F363D9C}"/>
                  </a:ext>
                </a:extLst>
              </p:cNvPr>
              <p:cNvSpPr/>
              <p:nvPr/>
            </p:nvSpPr>
            <p:spPr>
              <a:xfrm>
                <a:off x="2645045" y="2644169"/>
                <a:ext cx="415819" cy="13024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kumimoji="1" lang="en-US" altLang="zh-CN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2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200" b="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CN" altLang="en-US" sz="1200" dirty="0"/>
              </a:p>
            </p:txBody>
          </p:sp>
        </mc:Choice>
        <mc:Fallback xmlns="">
          <p:sp>
            <p:nvSpPr>
              <p:cNvPr id="38" name="矩形 37">
                <a:extLst>
                  <a:ext uri="{FF2B5EF4-FFF2-40B4-BE49-F238E27FC236}">
                    <a16:creationId xmlns:a16="http://schemas.microsoft.com/office/drawing/2014/main" id="{5E710D8E-8615-8F4D-A682-91093F363D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5045" y="2644169"/>
                <a:ext cx="415819" cy="130247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矩形 38"/>
          <p:cNvSpPr/>
          <p:nvPr/>
        </p:nvSpPr>
        <p:spPr>
          <a:xfrm>
            <a:off x="2169963" y="3870971"/>
            <a:ext cx="12811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0" dirty="0">
                <a:latin typeface="黑体" panose="02010609060101010101" pitchFamily="49" charset="-122"/>
                <a:ea typeface="黑体" panose="02010609060101010101" pitchFamily="49" charset="-122"/>
              </a:rPr>
              <a:t>节点类别矩阵</a:t>
            </a:r>
            <a:r>
              <a:rPr lang="en-US" altLang="zh-CN" sz="1200" dirty="0" err="1">
                <a:ea typeface="宋体" panose="02010600030101010101" pitchFamily="2" charset="-122"/>
              </a:rPr>
              <a:t>Y</a:t>
            </a:r>
            <a:r>
              <a:rPr lang="en-US" altLang="zh-CN" sz="1200" b="0" baseline="30000" dirty="0" err="1">
                <a:ea typeface="宋体" panose="02010600030101010101" pitchFamily="2" charset="-122"/>
              </a:rPr>
              <a:t>tr</a:t>
            </a:r>
            <a:endParaRPr lang="zh-CN" altLang="en-US" sz="1200" b="0" baseline="30000" dirty="0">
              <a:ea typeface="宋体" panose="02010600030101010101" pitchFamily="2" charset="-122"/>
            </a:endParaRPr>
          </a:p>
        </p:txBody>
      </p:sp>
      <p:cxnSp>
        <p:nvCxnSpPr>
          <p:cNvPr id="35" name="直接箭头连接符 34">
            <a:extLst>
              <a:ext uri="{FF2B5EF4-FFF2-40B4-BE49-F238E27FC236}">
                <a16:creationId xmlns:a16="http://schemas.microsoft.com/office/drawing/2014/main" id="{83AE3582-B140-DE37-CC14-2638E4EA2CCE}"/>
              </a:ext>
            </a:extLst>
          </p:cNvPr>
          <p:cNvCxnSpPr>
            <a:cxnSpLocks/>
          </p:cNvCxnSpPr>
          <p:nvPr/>
        </p:nvCxnSpPr>
        <p:spPr bwMode="auto">
          <a:xfrm flipV="1">
            <a:off x="6588224" y="3498819"/>
            <a:ext cx="936104" cy="9650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文本框 39">
                <a:extLst>
                  <a:ext uri="{FF2B5EF4-FFF2-40B4-BE49-F238E27FC236}">
                    <a16:creationId xmlns:a16="http://schemas.microsoft.com/office/drawing/2014/main" id="{0EFFDD46-B82C-D442-2492-B7482DD43B5D}"/>
                  </a:ext>
                </a:extLst>
              </p:cNvPr>
              <p:cNvSpPr txBox="1"/>
              <p:nvPr/>
            </p:nvSpPr>
            <p:spPr>
              <a:xfrm>
                <a:off x="5055497" y="4463850"/>
                <a:ext cx="2324815" cy="3675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sz="1200" b="0" kern="0" dirty="0">
                    <a:solidFill>
                      <a:srgbClr val="00206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更新权重：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CN" altLang="en-US" sz="1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 sz="12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𝐖</m:t>
                        </m:r>
                      </m:e>
                      <m:sup>
                        <m:r>
                          <a:rPr lang="zh-CN" altLang="en-US" sz="12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sup>
                    </m:sSup>
                    <m:r>
                      <a:rPr lang="zh-CN" altLang="en-US" sz="1200" b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←</m:t>
                    </m:r>
                    <m:sSup>
                      <m:sSupPr>
                        <m:ctrlPr>
                          <a:rPr lang="zh-CN" altLang="en-US" sz="12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 sz="12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𝐖</m:t>
                        </m:r>
                      </m:e>
                      <m:sup>
                        <m:r>
                          <a:rPr lang="zh-CN" altLang="en-US" sz="12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sup>
                    </m:sSup>
                    <m:r>
                      <a:rPr lang="zh-CN" altLang="en-US" sz="1200" b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zh-CN" altLang="en-US" sz="1200" b="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𝜂</m:t>
                    </m:r>
                    <m:f>
                      <m:fPr>
                        <m:ctrlPr>
                          <a:rPr lang="zh-CN" altLang="en-US" sz="12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"/>
                            <m:ctrlPr>
                              <a:rPr lang="zh-CN" altLang="en-US" sz="12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CN" altLang="en-US" sz="1200" b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zh-CN" altLang="en-US" sz="1200" b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zh-CN" altLang="en-US" sz="12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𝐘</m:t>
                            </m:r>
                            <m:r>
                              <a:rPr lang="zh-CN" altLang="en-US" sz="1200" b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zh-CN" altLang="en-US" sz="12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𝐏</m:t>
                            </m:r>
                          </m:e>
                        </m:d>
                      </m:num>
                      <m:den>
                        <m:r>
                          <a:rPr lang="zh-CN" altLang="en-US" sz="1200" b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zh-CN" altLang="en-US" sz="12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CN" altLang="en-US" sz="12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𝐖</m:t>
                            </m:r>
                          </m:e>
                          <m:sup>
                            <m:r>
                              <a:rPr lang="zh-CN" altLang="en-US" sz="12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p>
                        </m:sSup>
                      </m:den>
                    </m:f>
                  </m:oMath>
                </a14:m>
                <a:endParaRPr lang="zh-CN" altLang="en-US" sz="12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0" name="文本框 39">
                <a:extLst>
                  <a:ext uri="{FF2B5EF4-FFF2-40B4-BE49-F238E27FC236}">
                    <a16:creationId xmlns:a16="http://schemas.microsoft.com/office/drawing/2014/main" id="{0EFFDD46-B82C-D442-2492-B7482DD43B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5497" y="4463850"/>
                <a:ext cx="2324815" cy="367537"/>
              </a:xfrm>
              <a:prstGeom prst="rect">
                <a:avLst/>
              </a:prstGeom>
              <a:blipFill>
                <a:blip r:embed="rId10"/>
                <a:stretch>
                  <a:fillRect t="-52459" r="-2618" b="-4426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图片 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50376" y="2582625"/>
            <a:ext cx="1368518" cy="172420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1" name="矩形 40">
                <a:extLst>
                  <a:ext uri="{FF2B5EF4-FFF2-40B4-BE49-F238E27FC236}">
                    <a16:creationId xmlns:a16="http://schemas.microsoft.com/office/drawing/2014/main" id="{5E710D8E-8615-8F4D-A682-91093F363D9C}"/>
                  </a:ext>
                </a:extLst>
              </p:cNvPr>
              <p:cNvSpPr/>
              <p:nvPr/>
            </p:nvSpPr>
            <p:spPr>
              <a:xfrm>
                <a:off x="2364107" y="5111111"/>
                <a:ext cx="893514" cy="13024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kumimoji="1" lang="en-US" altLang="zh-CN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200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sz="1200" b="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200" b="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200" b="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200" b="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200" b="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200" b="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200" b="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200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sz="1200" b="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200" b="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200" b="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200" b="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200" b="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200" b="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200" b="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zh-CN" sz="1200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altLang="zh-CN" sz="1200" b="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200" b="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200" b="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200" b="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200" b="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200" b="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altLang="zh-CN" sz="1200" b="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CN" altLang="en-US" sz="1200" dirty="0"/>
              </a:p>
            </p:txBody>
          </p:sp>
        </mc:Choice>
        <mc:Fallback xmlns="">
          <p:sp>
            <p:nvSpPr>
              <p:cNvPr id="41" name="矩形 40">
                <a:extLst>
                  <a:ext uri="{FF2B5EF4-FFF2-40B4-BE49-F238E27FC236}">
                    <a16:creationId xmlns:a16="http://schemas.microsoft.com/office/drawing/2014/main" id="{5E710D8E-8615-8F4D-A682-91093F363D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4107" y="5111111"/>
                <a:ext cx="893514" cy="130247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矩形 42"/>
          <p:cNvSpPr/>
          <p:nvPr/>
        </p:nvSpPr>
        <p:spPr>
          <a:xfrm>
            <a:off x="2075055" y="6392361"/>
            <a:ext cx="15263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0" dirty="0">
                <a:latin typeface="黑体" panose="02010609060101010101" pitchFamily="49" charset="-122"/>
                <a:ea typeface="黑体" panose="02010609060101010101" pitchFamily="49" charset="-122"/>
              </a:rPr>
              <a:t>节点类别概率矩阵</a:t>
            </a:r>
            <a:r>
              <a:rPr lang="en-US" altLang="zh-CN" sz="1200" dirty="0">
                <a:ea typeface="宋体" panose="02010600030101010101" pitchFamily="2" charset="-122"/>
              </a:rPr>
              <a:t>Y</a:t>
            </a:r>
            <a:endParaRPr lang="zh-CN" altLang="en-US" sz="1200" b="0" baseline="30000" dirty="0">
              <a:ea typeface="宋体" panose="02010600030101010101" pitchFamily="2" charset="-122"/>
            </a:endParaRPr>
          </a:p>
        </p:txBody>
      </p:sp>
      <p:cxnSp>
        <p:nvCxnSpPr>
          <p:cNvPr id="54" name="连接符: 肘形 53">
            <a:extLst>
              <a:ext uri="{FF2B5EF4-FFF2-40B4-BE49-F238E27FC236}">
                <a16:creationId xmlns:a16="http://schemas.microsoft.com/office/drawing/2014/main" id="{FF04E139-39FC-7EF6-2BEC-FC379A437BF8}"/>
              </a:ext>
            </a:extLst>
          </p:cNvPr>
          <p:cNvCxnSpPr>
            <a:cxnSpLocks/>
            <a:stCxn id="39" idx="2"/>
          </p:cNvCxnSpPr>
          <p:nvPr/>
        </p:nvCxnSpPr>
        <p:spPr bwMode="auto">
          <a:xfrm rot="16200000" flipH="1">
            <a:off x="3102088" y="3856405"/>
            <a:ext cx="504532" cy="1087662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8" name="连接符: 肘形 57">
            <a:extLst>
              <a:ext uri="{FF2B5EF4-FFF2-40B4-BE49-F238E27FC236}">
                <a16:creationId xmlns:a16="http://schemas.microsoft.com/office/drawing/2014/main" id="{DC712112-986B-A261-B63B-798EE3608C01}"/>
              </a:ext>
            </a:extLst>
          </p:cNvPr>
          <p:cNvCxnSpPr>
            <a:cxnSpLocks/>
            <a:stCxn id="41" idx="0"/>
          </p:cNvCxnSpPr>
          <p:nvPr/>
        </p:nvCxnSpPr>
        <p:spPr bwMode="auto">
          <a:xfrm rot="5400000" flipH="1" flipV="1">
            <a:off x="3122777" y="4335706"/>
            <a:ext cx="463493" cy="1087319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9" name="直接箭头连接符 68">
            <a:extLst>
              <a:ext uri="{FF2B5EF4-FFF2-40B4-BE49-F238E27FC236}">
                <a16:creationId xmlns:a16="http://schemas.microsoft.com/office/drawing/2014/main" id="{80FFE3A4-242E-0B2B-0E44-E7E4A480D246}"/>
              </a:ext>
            </a:extLst>
          </p:cNvPr>
          <p:cNvCxnSpPr>
            <a:cxnSpLocks/>
          </p:cNvCxnSpPr>
          <p:nvPr/>
        </p:nvCxnSpPr>
        <p:spPr>
          <a:xfrm flipH="1">
            <a:off x="4572000" y="4653136"/>
            <a:ext cx="432048" cy="0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62989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609600"/>
            <a:ext cx="7704856" cy="1143000"/>
          </a:xfrm>
        </p:spPr>
        <p:txBody>
          <a:bodyPr/>
          <a:lstStyle/>
          <a:p>
            <a:pPr eaLnBrk="1" hangingPunct="1"/>
            <a:r>
              <a:rPr lang="zh-CN" altLang="en-US" sz="4200" dirty="0">
                <a:ea typeface="黑体" panose="02010609060101010101" pitchFamily="49" charset="-122"/>
              </a:rPr>
              <a:t>基于图卷积网络的图节点分类 </a:t>
            </a:r>
            <a:r>
              <a:rPr lang="en-US" altLang="zh-CN" sz="4200" dirty="0">
                <a:ea typeface="黑体" panose="02010609060101010101" pitchFamily="49" charset="-122"/>
              </a:rPr>
              <a:t>(7)</a:t>
            </a:r>
            <a:endParaRPr lang="en-US" altLang="zh-CN" sz="4200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755650" y="2060575"/>
            <a:ext cx="8137525" cy="334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w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w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zh-CN" altLang="en-US" sz="2200" kern="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模型预测</a:t>
            </a:r>
            <a:endParaRPr lang="en-US" altLang="zh-CN" sz="2200" kern="0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eaLnBrk="1" hangingPunct="1">
              <a:buNone/>
            </a:pPr>
            <a:r>
              <a:rPr lang="zh-CN" altLang="en-US" sz="1800" b="0" kern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endParaRPr lang="en-US" altLang="zh-CN" sz="1800" b="1" kern="0" dirty="0">
              <a:solidFill>
                <a:srgbClr val="0000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708920"/>
            <a:ext cx="7535490" cy="25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1032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提纲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14600" y="2214563"/>
            <a:ext cx="6253163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w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w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b="0" kern="0" dirty="0">
                <a:ea typeface="黑体" pitchFamily="2" charset="-122"/>
              </a:rPr>
              <a:t>引例</a:t>
            </a: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b="0" kern="0" dirty="0">
                <a:solidFill>
                  <a:srgbClr val="002060"/>
                </a:solidFill>
                <a:ea typeface="黑体" pitchFamily="2" charset="-122"/>
              </a:rPr>
              <a:t>图分析概述</a:t>
            </a:r>
            <a:endParaRPr lang="en-US" altLang="zh-CN" sz="2200" b="0" kern="0" dirty="0">
              <a:solidFill>
                <a:srgbClr val="002060"/>
              </a:solidFill>
              <a:ea typeface="黑体" pitchFamily="2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b="0" dirty="0">
                <a:solidFill>
                  <a:srgbClr val="002060"/>
                </a:solidFill>
                <a:ea typeface="黑体" pitchFamily="2" charset="-122"/>
              </a:rPr>
              <a:t>图神经网络</a:t>
            </a:r>
            <a:endParaRPr lang="zh-CN" altLang="en-US" sz="2200" b="0" kern="0" dirty="0">
              <a:solidFill>
                <a:srgbClr val="002060"/>
              </a:solidFill>
              <a:ea typeface="黑体" pitchFamily="2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b="0" kern="0" dirty="0">
                <a:solidFill>
                  <a:srgbClr val="002060"/>
                </a:solidFill>
                <a:ea typeface="黑体" pitchFamily="2" charset="-122"/>
              </a:rPr>
              <a:t>图卷积网络</a:t>
            </a:r>
            <a:endParaRPr lang="en-US" altLang="zh-CN" sz="2200" b="0" kern="0" dirty="0">
              <a:solidFill>
                <a:srgbClr val="002060"/>
              </a:solidFill>
              <a:ea typeface="黑体" pitchFamily="2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b="0" kern="0" dirty="0">
                <a:solidFill>
                  <a:srgbClr val="002060"/>
                </a:solidFill>
                <a:ea typeface="黑体" pitchFamily="2" charset="-122"/>
              </a:rPr>
              <a:t>基于图卷积网络的图节点分类</a:t>
            </a:r>
            <a:endParaRPr lang="en-US" altLang="zh-CN" sz="2200" b="0" kern="0" dirty="0">
              <a:solidFill>
                <a:srgbClr val="002060"/>
              </a:solidFill>
              <a:ea typeface="黑体" pitchFamily="2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b="0" kern="0" dirty="0">
                <a:solidFill>
                  <a:srgbClr val="FF0000"/>
                </a:solidFill>
                <a:ea typeface="黑体" pitchFamily="2" charset="-122"/>
              </a:rPr>
              <a:t>总结</a:t>
            </a:r>
            <a:endParaRPr lang="en-US" altLang="zh-CN" sz="2200" b="0" kern="0" dirty="0">
              <a:solidFill>
                <a:srgbClr val="FF0000"/>
              </a:solidFill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497576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总结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371600" y="2133600"/>
            <a:ext cx="7772400" cy="388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w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w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000" b="0" kern="0" dirty="0">
                <a:ea typeface="黑体" pitchFamily="2" charset="-122"/>
              </a:rPr>
              <a:t>图分析目的、任务和方法</a:t>
            </a: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000" b="0" kern="0" dirty="0">
                <a:ea typeface="黑体" pitchFamily="2" charset="-122"/>
              </a:rPr>
              <a:t>图神经网络的分类，节点级、边级和图级的更新操作</a:t>
            </a:r>
            <a:endParaRPr lang="en-US" altLang="zh-CN" sz="2000" b="0" kern="0" dirty="0">
              <a:ea typeface="黑体" pitchFamily="2" charset="-122"/>
            </a:endParaRP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000" b="0" kern="0" dirty="0">
                <a:ea typeface="黑体" pitchFamily="2" charset="-122"/>
              </a:rPr>
              <a:t>使用图神经网络进行图分析的基本步骤</a:t>
            </a: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000" b="0" kern="0" dirty="0">
                <a:ea typeface="黑体" pitchFamily="2" charset="-122"/>
              </a:rPr>
              <a:t>图分析的经典实例：</a:t>
            </a: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zh-CN" altLang="en-US" sz="2000" b="0" kern="0" dirty="0">
                <a:ea typeface="黑体" pitchFamily="2" charset="-122"/>
              </a:rPr>
              <a:t>     - 标签传播</a:t>
            </a:r>
            <a:endParaRPr lang="en-US" altLang="zh-CN" sz="2000" b="0" kern="0" dirty="0">
              <a:ea typeface="黑体" pitchFamily="2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altLang="zh-CN" sz="2000" b="0" kern="0" dirty="0">
                <a:ea typeface="黑体" pitchFamily="2" charset="-122"/>
              </a:rPr>
              <a:t>    </a:t>
            </a:r>
            <a:r>
              <a:rPr lang="zh-CN" altLang="en-US" sz="2000" b="0" kern="0" dirty="0">
                <a:ea typeface="黑体" pitchFamily="2" charset="-122"/>
              </a:rPr>
              <a:t> - 基于图卷积网络的图节点分类</a:t>
            </a:r>
          </a:p>
        </p:txBody>
      </p:sp>
    </p:spTree>
    <p:extLst>
      <p:ext uri="{BB962C8B-B14F-4D97-AF65-F5344CB8AC3E}">
        <p14:creationId xmlns:p14="http://schemas.microsoft.com/office/powerpoint/2010/main" val="3386253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引例 </a:t>
            </a:r>
            <a:r>
              <a:rPr lang="en-US" altLang="zh-CN" dirty="0">
                <a:ea typeface="黑体" pitchFamily="2" charset="-122"/>
              </a:rPr>
              <a:t>(1)</a:t>
            </a:r>
            <a:endParaRPr lang="zh-CN" altLang="en-US" dirty="0">
              <a:ea typeface="黑体" pitchFamily="2" charset="-122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85800" y="2057400"/>
            <a:ext cx="8278688" cy="1587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w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w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zh-CN" altLang="zh-CN" sz="22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论文分类</a:t>
            </a:r>
            <a:endParaRPr lang="zh-CN" altLang="en-US" sz="2200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just"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zh-CN" altLang="zh-CN" sz="18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以机器学习领域论文为例，论文可基于</a:t>
            </a:r>
            <a:r>
              <a:rPr lang="en-US" altLang="zh-CN" sz="18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lang="zh-CN" altLang="zh-CN" sz="18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遗传算法</a:t>
            </a:r>
            <a:r>
              <a:rPr lang="en-US" altLang="zh-CN" sz="18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r>
              <a:rPr lang="zh-CN" altLang="zh-CN" sz="18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18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lang="zh-CN" altLang="zh-CN" sz="18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神经网络</a:t>
            </a:r>
            <a:r>
              <a:rPr lang="en-US" altLang="zh-CN" sz="18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r>
              <a:rPr lang="zh-CN" altLang="zh-CN" sz="18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18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lang="zh-CN" altLang="zh-CN" sz="18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理论研究</a:t>
            </a:r>
            <a:r>
              <a:rPr lang="en-US" altLang="zh-CN" sz="18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r>
              <a:rPr lang="zh-CN" altLang="zh-CN" sz="18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等主题划分为多类。</a:t>
            </a:r>
            <a:endParaRPr lang="en-US" altLang="zh-CN" sz="1800" b="0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just"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zh-CN" altLang="zh-CN" sz="18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面对大量论文时，</a:t>
            </a:r>
            <a:r>
              <a:rPr lang="zh-CN" altLang="en-US" sz="18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人工</a:t>
            </a:r>
            <a:r>
              <a:rPr lang="zh-CN" altLang="zh-CN" sz="18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标注所有论文的类别变得</a:t>
            </a:r>
            <a:r>
              <a:rPr lang="zh-CN" altLang="zh-CN" sz="1800" b="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非常困难</a:t>
            </a:r>
            <a:r>
              <a:rPr lang="zh-CN" altLang="zh-CN" sz="18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en-US" altLang="zh-CN" sz="1800" b="0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745" y="3818352"/>
            <a:ext cx="642353" cy="642353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018" y="4748360"/>
            <a:ext cx="642282" cy="642282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6618" y="4699217"/>
            <a:ext cx="642282" cy="642282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026" y="5580264"/>
            <a:ext cx="642282" cy="642282"/>
          </a:xfrm>
          <a:prstGeom prst="rect">
            <a:avLst/>
          </a:prstGeom>
        </p:spPr>
      </p:pic>
      <p:sp>
        <p:nvSpPr>
          <p:cNvPr id="17" name="云形标注 16"/>
          <p:cNvSpPr/>
          <p:nvPr/>
        </p:nvSpPr>
        <p:spPr bwMode="auto">
          <a:xfrm>
            <a:off x="2195736" y="3818352"/>
            <a:ext cx="1993670" cy="829774"/>
          </a:xfrm>
          <a:prstGeom prst="cloudCallout">
            <a:avLst>
              <a:gd name="adj1" fmla="val 8788"/>
              <a:gd name="adj2" fmla="val 8029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2571132" y="3915458"/>
            <a:ext cx="1346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800" b="0" dirty="0"/>
              <a:t>我们应该去哪儿？</a:t>
            </a:r>
          </a:p>
        </p:txBody>
      </p:sp>
      <p:cxnSp>
        <p:nvCxnSpPr>
          <p:cNvPr id="23" name="直接箭头连接符 22"/>
          <p:cNvCxnSpPr>
            <a:stCxn id="13" idx="3"/>
            <a:endCxn id="11" idx="1"/>
          </p:cNvCxnSpPr>
          <p:nvPr/>
        </p:nvCxnSpPr>
        <p:spPr bwMode="auto">
          <a:xfrm flipV="1">
            <a:off x="3669300" y="4139529"/>
            <a:ext cx="1323445" cy="9299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26" name="直接箭头连接符 25"/>
          <p:cNvCxnSpPr>
            <a:stCxn id="13" idx="3"/>
            <a:endCxn id="20" idx="1"/>
          </p:cNvCxnSpPr>
          <p:nvPr/>
        </p:nvCxnSpPr>
        <p:spPr bwMode="auto">
          <a:xfrm flipV="1">
            <a:off x="3669300" y="5020358"/>
            <a:ext cx="1327318" cy="4914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29" name="直接箭头连接符 28"/>
          <p:cNvCxnSpPr>
            <a:stCxn id="13" idx="3"/>
            <a:endCxn id="15" idx="1"/>
          </p:cNvCxnSpPr>
          <p:nvPr/>
        </p:nvCxnSpPr>
        <p:spPr bwMode="auto">
          <a:xfrm>
            <a:off x="3669300" y="5069501"/>
            <a:ext cx="1407726" cy="8319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34" name="文本框 33"/>
          <p:cNvSpPr txBox="1"/>
          <p:nvPr/>
        </p:nvSpPr>
        <p:spPr>
          <a:xfrm>
            <a:off x="5719308" y="3988481"/>
            <a:ext cx="1346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800" b="0" dirty="0"/>
              <a:t>神经网络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5719308" y="4781682"/>
            <a:ext cx="1346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800" b="0" dirty="0"/>
              <a:t>理论研究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5719308" y="5716739"/>
            <a:ext cx="1346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800" b="0" dirty="0"/>
              <a:t>遗传算法</a:t>
            </a:r>
          </a:p>
        </p:txBody>
      </p:sp>
      <p:cxnSp>
        <p:nvCxnSpPr>
          <p:cNvPr id="37" name="直接箭头连接符 36"/>
          <p:cNvCxnSpPr>
            <a:cxnSpLocks/>
            <a:stCxn id="13" idx="3"/>
            <a:endCxn id="40" idx="1"/>
          </p:cNvCxnSpPr>
          <p:nvPr/>
        </p:nvCxnSpPr>
        <p:spPr bwMode="auto">
          <a:xfrm>
            <a:off x="3669300" y="5069501"/>
            <a:ext cx="1478764" cy="14378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40" name="文本框 39"/>
          <p:cNvSpPr txBox="1"/>
          <p:nvPr/>
        </p:nvSpPr>
        <p:spPr>
          <a:xfrm>
            <a:off x="5148064" y="6322656"/>
            <a:ext cx="1346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0" dirty="0"/>
              <a:t>……</a:t>
            </a:r>
            <a:endParaRPr lang="zh-CN" alt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35618816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结语</a:t>
            </a:r>
            <a:endParaRPr lang="en-US" altLang="zh-CN" dirty="0">
              <a:effectLst>
                <a:outerShdw blurRad="38100" dist="38100" dir="2700000" algn="tl">
                  <a:srgbClr val="C0C0C0"/>
                </a:outerShdw>
              </a:effectLst>
              <a:ea typeface="黑体" pitchFamily="2" charset="-122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2214563"/>
            <a:ext cx="7580313" cy="388143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altLang="zh-CN" sz="4400" b="1" dirty="0"/>
          </a:p>
          <a:p>
            <a:pPr algn="ctr" eaLnBrk="1" hangingPunct="1">
              <a:buFont typeface="Wingdings" pitchFamily="2" charset="2"/>
              <a:buNone/>
            </a:pPr>
            <a:endParaRPr lang="en-US" altLang="zh-CN" sz="4400" b="1" dirty="0"/>
          </a:p>
          <a:p>
            <a:pPr algn="ctr" eaLnBrk="1" hangingPunct="1">
              <a:buFont typeface="Wingdings" pitchFamily="2" charset="2"/>
              <a:buNone/>
            </a:pPr>
            <a:r>
              <a:rPr lang="zh-CN" altLang="en-US" sz="4400" b="1" dirty="0">
                <a:latin typeface="黑体" pitchFamily="2" charset="-122"/>
                <a:ea typeface="黑体" pitchFamily="2" charset="-122"/>
              </a:rPr>
              <a:t>谢谢</a:t>
            </a:r>
            <a:r>
              <a:rPr lang="zh-CN" altLang="en-US" sz="4400" b="1" dirty="0"/>
              <a:t>！</a:t>
            </a:r>
            <a:endParaRPr lang="en-US" altLang="zh-CN" sz="4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引例 </a:t>
            </a:r>
            <a:r>
              <a:rPr lang="en-US" altLang="zh-CN" dirty="0">
                <a:ea typeface="黑体" pitchFamily="2" charset="-122"/>
              </a:rPr>
              <a:t>(2)</a:t>
            </a:r>
            <a:endParaRPr lang="zh-CN" altLang="en-US" dirty="0">
              <a:ea typeface="黑体" pitchFamily="2" charset="-122"/>
            </a:endParaRP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685800" y="2057400"/>
            <a:ext cx="8566720" cy="1587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w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w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zh-CN" altLang="en-US" sz="22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图分析方法</a:t>
            </a:r>
            <a:endParaRPr lang="en-US" altLang="zh-CN" sz="2200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zh-CN" altLang="zh-CN" sz="18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通过收集论文中各词出现的情况、论文之间的引用关系以及部分论文的类别</a:t>
            </a:r>
            <a:endParaRPr lang="en-US" altLang="zh-CN" sz="1800" b="0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zh-CN" altLang="zh-CN" sz="18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以论文为节点，以词出现情况为节点特征、以引用关系为边构建图节点分类模型</a:t>
            </a:r>
            <a:endParaRPr lang="en-US" altLang="zh-CN" sz="1800" b="0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zh-CN" altLang="zh-CN" sz="18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预测其他论文的类别</a:t>
            </a:r>
            <a:endParaRPr lang="en-US" altLang="zh-CN" sz="1800" b="0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35" name="图片 34">
            <a:extLst>
              <a:ext uri="{FF2B5EF4-FFF2-40B4-BE49-F238E27FC236}">
                <a16:creationId xmlns:a16="http://schemas.microsoft.com/office/drawing/2014/main" id="{5F5F35C7-3CC9-B991-F227-84B56EAA39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343" y="4659275"/>
            <a:ext cx="648072" cy="715858"/>
          </a:xfrm>
          <a:prstGeom prst="rect">
            <a:avLst/>
          </a:prstGeom>
        </p:spPr>
      </p:pic>
      <p:pic>
        <p:nvPicPr>
          <p:cNvPr id="36" name="图片 35">
            <a:extLst>
              <a:ext uri="{FF2B5EF4-FFF2-40B4-BE49-F238E27FC236}">
                <a16:creationId xmlns:a16="http://schemas.microsoft.com/office/drawing/2014/main" id="{5F5F35C7-3CC9-B991-F227-84B56EAA39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327" y="3782711"/>
            <a:ext cx="648072" cy="715858"/>
          </a:xfrm>
          <a:prstGeom prst="rect">
            <a:avLst/>
          </a:prstGeom>
        </p:spPr>
      </p:pic>
      <p:pic>
        <p:nvPicPr>
          <p:cNvPr id="37" name="图片 36">
            <a:extLst>
              <a:ext uri="{FF2B5EF4-FFF2-40B4-BE49-F238E27FC236}">
                <a16:creationId xmlns:a16="http://schemas.microsoft.com/office/drawing/2014/main" id="{5F5F35C7-3CC9-B991-F227-84B56EAA39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629" y="5569689"/>
            <a:ext cx="648072" cy="715858"/>
          </a:xfrm>
          <a:prstGeom prst="rect">
            <a:avLst/>
          </a:prstGeom>
        </p:spPr>
      </p:pic>
      <p:pic>
        <p:nvPicPr>
          <p:cNvPr id="38" name="图片 37">
            <a:extLst>
              <a:ext uri="{FF2B5EF4-FFF2-40B4-BE49-F238E27FC236}">
                <a16:creationId xmlns:a16="http://schemas.microsoft.com/office/drawing/2014/main" id="{5F5F35C7-3CC9-B991-F227-84B56EAA39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389" y="4660008"/>
            <a:ext cx="648072" cy="715858"/>
          </a:xfrm>
          <a:prstGeom prst="rect">
            <a:avLst/>
          </a:prstGeom>
        </p:spPr>
      </p:pic>
      <p:cxnSp>
        <p:nvCxnSpPr>
          <p:cNvPr id="5" name="直接箭头连接符 4"/>
          <p:cNvCxnSpPr>
            <a:stCxn id="38" idx="0"/>
            <a:endCxn id="36" idx="1"/>
          </p:cNvCxnSpPr>
          <p:nvPr/>
        </p:nvCxnSpPr>
        <p:spPr bwMode="auto">
          <a:xfrm flipV="1">
            <a:off x="1700425" y="4140640"/>
            <a:ext cx="589902" cy="5193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直接箭头连接符 38"/>
          <p:cNvCxnSpPr/>
          <p:nvPr/>
        </p:nvCxnSpPr>
        <p:spPr bwMode="auto">
          <a:xfrm>
            <a:off x="1878223" y="5037314"/>
            <a:ext cx="1321164" cy="49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直接箭头连接符 39"/>
          <p:cNvCxnSpPr/>
          <p:nvPr/>
        </p:nvCxnSpPr>
        <p:spPr bwMode="auto">
          <a:xfrm flipH="1">
            <a:off x="2527329" y="4497377"/>
            <a:ext cx="17698" cy="10711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直接箭头连接符 40"/>
          <p:cNvCxnSpPr/>
          <p:nvPr/>
        </p:nvCxnSpPr>
        <p:spPr bwMode="auto">
          <a:xfrm flipH="1">
            <a:off x="2769350" y="5372108"/>
            <a:ext cx="617994" cy="59871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文本框 18"/>
          <p:cNvSpPr txBox="1"/>
          <p:nvPr/>
        </p:nvSpPr>
        <p:spPr>
          <a:xfrm>
            <a:off x="1328735" y="4797330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0" dirty="0"/>
              <a:t>paper1</a:t>
            </a:r>
            <a:endParaRPr lang="zh-CN" altLang="en-US" sz="1200" b="0" dirty="0"/>
          </a:p>
        </p:txBody>
      </p:sp>
      <p:sp>
        <p:nvSpPr>
          <p:cNvPr id="44" name="文本框 43"/>
          <p:cNvSpPr txBox="1"/>
          <p:nvPr/>
        </p:nvSpPr>
        <p:spPr>
          <a:xfrm>
            <a:off x="2244923" y="389905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0" dirty="0"/>
              <a:t>paper2</a:t>
            </a:r>
            <a:endParaRPr lang="zh-CN" altLang="en-US" sz="1200" b="0" dirty="0"/>
          </a:p>
        </p:txBody>
      </p:sp>
      <p:sp>
        <p:nvSpPr>
          <p:cNvPr id="45" name="文本框 44"/>
          <p:cNvSpPr txBox="1"/>
          <p:nvPr/>
        </p:nvSpPr>
        <p:spPr>
          <a:xfrm>
            <a:off x="2217216" y="570132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0" dirty="0"/>
              <a:t>paper4</a:t>
            </a:r>
            <a:endParaRPr lang="zh-CN" altLang="en-US" sz="1200" b="0" dirty="0"/>
          </a:p>
        </p:txBody>
      </p:sp>
      <p:sp>
        <p:nvSpPr>
          <p:cNvPr id="46" name="文本框 45"/>
          <p:cNvSpPr txBox="1"/>
          <p:nvPr/>
        </p:nvSpPr>
        <p:spPr>
          <a:xfrm>
            <a:off x="3179650" y="4776418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0" dirty="0"/>
              <a:t>paper3</a:t>
            </a:r>
            <a:endParaRPr lang="zh-CN" altLang="en-US" sz="1200" b="0" dirty="0"/>
          </a:p>
        </p:txBody>
      </p:sp>
      <p:pic>
        <p:nvPicPr>
          <p:cNvPr id="49" name="图片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6721" y="4136969"/>
            <a:ext cx="321216" cy="321216"/>
          </a:xfrm>
          <a:prstGeom prst="rect">
            <a:avLst/>
          </a:prstGeom>
        </p:spPr>
      </p:pic>
      <p:pic>
        <p:nvPicPr>
          <p:cNvPr id="50" name="图片 4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735" y="5021171"/>
            <a:ext cx="320400" cy="320400"/>
          </a:xfrm>
          <a:prstGeom prst="rect">
            <a:avLst/>
          </a:prstGeom>
        </p:spPr>
      </p:pic>
      <p:pic>
        <p:nvPicPr>
          <p:cNvPr id="51" name="图片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8353" y="5017204"/>
            <a:ext cx="321216" cy="321216"/>
          </a:xfrm>
          <a:prstGeom prst="rect">
            <a:avLst/>
          </a:prstGeom>
        </p:spPr>
      </p:pic>
      <p:sp>
        <p:nvSpPr>
          <p:cNvPr id="42" name="文本框 41"/>
          <p:cNvSpPr txBox="1"/>
          <p:nvPr/>
        </p:nvSpPr>
        <p:spPr>
          <a:xfrm>
            <a:off x="2316931" y="5944374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???</a:t>
            </a:r>
            <a:endParaRPr lang="zh-CN" altLang="en-US" sz="1200" dirty="0"/>
          </a:p>
        </p:txBody>
      </p:sp>
      <p:sp>
        <p:nvSpPr>
          <p:cNvPr id="43" name="椭圆 42"/>
          <p:cNvSpPr/>
          <p:nvPr/>
        </p:nvSpPr>
        <p:spPr bwMode="auto">
          <a:xfrm>
            <a:off x="5009601" y="4840154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54" name="椭圆 53"/>
          <p:cNvSpPr/>
          <p:nvPr/>
        </p:nvSpPr>
        <p:spPr bwMode="auto">
          <a:xfrm>
            <a:off x="6364515" y="4840154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55" name="椭圆 54"/>
          <p:cNvSpPr/>
          <p:nvPr/>
        </p:nvSpPr>
        <p:spPr bwMode="auto">
          <a:xfrm>
            <a:off x="5638362" y="4219811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56" name="椭圆 55"/>
          <p:cNvSpPr/>
          <p:nvPr/>
        </p:nvSpPr>
        <p:spPr bwMode="auto">
          <a:xfrm>
            <a:off x="5648021" y="555730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cxnSp>
        <p:nvCxnSpPr>
          <p:cNvPr id="53" name="直接箭头连接符 52"/>
          <p:cNvCxnSpPr>
            <a:stCxn id="43" idx="6"/>
            <a:endCxn id="54" idx="2"/>
          </p:cNvCxnSpPr>
          <p:nvPr/>
        </p:nvCxnSpPr>
        <p:spPr bwMode="auto">
          <a:xfrm>
            <a:off x="5297633" y="4984170"/>
            <a:ext cx="106688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8" name="直接箭头连接符 57"/>
          <p:cNvCxnSpPr>
            <a:stCxn id="43" idx="7"/>
            <a:endCxn id="55" idx="3"/>
          </p:cNvCxnSpPr>
          <p:nvPr/>
        </p:nvCxnSpPr>
        <p:spPr bwMode="auto">
          <a:xfrm flipV="1">
            <a:off x="5255452" y="4465662"/>
            <a:ext cx="425091" cy="41667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直接箭头连接符 59"/>
          <p:cNvCxnSpPr>
            <a:stCxn id="55" idx="4"/>
            <a:endCxn id="56" idx="0"/>
          </p:cNvCxnSpPr>
          <p:nvPr/>
        </p:nvCxnSpPr>
        <p:spPr bwMode="auto">
          <a:xfrm>
            <a:off x="5782378" y="4507843"/>
            <a:ext cx="9659" cy="10494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2" name="直接箭头连接符 61"/>
          <p:cNvCxnSpPr>
            <a:stCxn id="54" idx="3"/>
            <a:endCxn id="56" idx="7"/>
          </p:cNvCxnSpPr>
          <p:nvPr/>
        </p:nvCxnSpPr>
        <p:spPr bwMode="auto">
          <a:xfrm flipH="1">
            <a:off x="5893872" y="5086005"/>
            <a:ext cx="512824" cy="51348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3" name="文本框 62"/>
          <p:cNvSpPr txBox="1"/>
          <p:nvPr/>
        </p:nvSpPr>
        <p:spPr>
          <a:xfrm>
            <a:off x="4986248" y="4791238"/>
            <a:ext cx="505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0" i="1" dirty="0"/>
              <a:t>v</a:t>
            </a:r>
            <a:r>
              <a:rPr lang="en-US" altLang="zh-CN" sz="1600" b="0" baseline="-25000" dirty="0"/>
              <a:t>1</a:t>
            </a:r>
            <a:endParaRPr lang="zh-CN" altLang="en-US" sz="1600" b="0" baseline="-25000" dirty="0"/>
          </a:p>
        </p:txBody>
      </p:sp>
      <p:sp>
        <p:nvSpPr>
          <p:cNvPr id="66" name="文本框 65"/>
          <p:cNvSpPr txBox="1"/>
          <p:nvPr/>
        </p:nvSpPr>
        <p:spPr>
          <a:xfrm>
            <a:off x="5608538" y="4161656"/>
            <a:ext cx="505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0" i="1" dirty="0"/>
              <a:t>v</a:t>
            </a:r>
            <a:r>
              <a:rPr lang="en-US" altLang="zh-CN" sz="1600" b="0" baseline="-25000" dirty="0"/>
              <a:t>2</a:t>
            </a:r>
            <a:endParaRPr lang="zh-CN" altLang="en-US" sz="1600" b="0" baseline="-25000" dirty="0"/>
          </a:p>
        </p:txBody>
      </p:sp>
      <p:sp>
        <p:nvSpPr>
          <p:cNvPr id="67" name="文本框 66"/>
          <p:cNvSpPr txBox="1"/>
          <p:nvPr/>
        </p:nvSpPr>
        <p:spPr>
          <a:xfrm>
            <a:off x="6357752" y="4780920"/>
            <a:ext cx="505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0" i="1" dirty="0"/>
              <a:t>v</a:t>
            </a:r>
            <a:r>
              <a:rPr lang="en-US" altLang="zh-CN" sz="1600" b="0" baseline="-25000" dirty="0"/>
              <a:t>3</a:t>
            </a:r>
            <a:endParaRPr lang="zh-CN" altLang="en-US" sz="1600" b="0" baseline="-25000" dirty="0"/>
          </a:p>
        </p:txBody>
      </p:sp>
      <p:sp>
        <p:nvSpPr>
          <p:cNvPr id="68" name="文本框 67"/>
          <p:cNvSpPr txBox="1"/>
          <p:nvPr/>
        </p:nvSpPr>
        <p:spPr>
          <a:xfrm>
            <a:off x="5629943" y="5508750"/>
            <a:ext cx="505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0" i="1" dirty="0"/>
              <a:t>v</a:t>
            </a:r>
            <a:r>
              <a:rPr lang="en-US" altLang="zh-CN" sz="1600" b="0" baseline="-25000" dirty="0"/>
              <a:t>4</a:t>
            </a:r>
            <a:endParaRPr lang="zh-CN" altLang="en-US" sz="1600" b="0" baseline="-25000" dirty="0"/>
          </a:p>
        </p:txBody>
      </p:sp>
      <p:sp>
        <p:nvSpPr>
          <p:cNvPr id="64" name="右箭头 63"/>
          <p:cNvSpPr/>
          <p:nvPr/>
        </p:nvSpPr>
        <p:spPr bwMode="auto">
          <a:xfrm>
            <a:off x="3995936" y="4797152"/>
            <a:ext cx="720080" cy="480319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70" name="右箭头 69"/>
          <p:cNvSpPr/>
          <p:nvPr/>
        </p:nvSpPr>
        <p:spPr bwMode="auto">
          <a:xfrm>
            <a:off x="6984517" y="4787814"/>
            <a:ext cx="720080" cy="480319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69" name="文本框 68"/>
          <p:cNvSpPr txBox="1"/>
          <p:nvPr/>
        </p:nvSpPr>
        <p:spPr>
          <a:xfrm>
            <a:off x="1726563" y="6309474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0" dirty="0">
                <a:solidFill>
                  <a:srgbClr val="00B050"/>
                </a:solidFill>
              </a:rPr>
              <a:t>论文分类问题</a:t>
            </a:r>
          </a:p>
        </p:txBody>
      </p:sp>
      <p:sp>
        <p:nvSpPr>
          <p:cNvPr id="73" name="文本框 72"/>
          <p:cNvSpPr txBox="1"/>
          <p:nvPr/>
        </p:nvSpPr>
        <p:spPr>
          <a:xfrm>
            <a:off x="6031732" y="6309474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0" dirty="0">
                <a:solidFill>
                  <a:srgbClr val="00B050"/>
                </a:solidFill>
              </a:rPr>
              <a:t>图节点分类问题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362626" y="4014205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0" dirty="0">
                <a:solidFill>
                  <a:srgbClr val="000000"/>
                </a:solidFill>
              </a:rPr>
              <a:t>c</a:t>
            </a:r>
            <a:r>
              <a:rPr lang="en-US" altLang="zh-CN" sz="1600" b="0" baseline="-25000" dirty="0">
                <a:solidFill>
                  <a:srgbClr val="000000"/>
                </a:solidFill>
              </a:rPr>
              <a:t>2</a:t>
            </a:r>
            <a:endParaRPr lang="zh-CN" altLang="en-US" sz="1600" b="0" baseline="-25000" dirty="0">
              <a:solidFill>
                <a:srgbClr val="000000"/>
              </a:solidFill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5125887" y="5037312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0" dirty="0">
                <a:solidFill>
                  <a:srgbClr val="000000"/>
                </a:solidFill>
              </a:rPr>
              <a:t>c</a:t>
            </a:r>
            <a:r>
              <a:rPr lang="en-US" altLang="zh-CN" sz="1600" b="0" baseline="-25000" dirty="0">
                <a:solidFill>
                  <a:srgbClr val="000000"/>
                </a:solidFill>
              </a:rPr>
              <a:t>1</a:t>
            </a:r>
            <a:endParaRPr lang="zh-CN" altLang="en-US" sz="1600" b="0" baseline="-25000" dirty="0">
              <a:solidFill>
                <a:srgbClr val="000000"/>
              </a:solidFill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6380373" y="5043252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0" dirty="0">
                <a:solidFill>
                  <a:srgbClr val="000000"/>
                </a:solidFill>
              </a:rPr>
              <a:t>c</a:t>
            </a:r>
            <a:r>
              <a:rPr lang="en-US" altLang="zh-CN" sz="1600" b="0" baseline="-25000" dirty="0">
                <a:solidFill>
                  <a:srgbClr val="000000"/>
                </a:solidFill>
              </a:rPr>
              <a:t>2</a:t>
            </a:r>
            <a:endParaRPr lang="zh-CN" altLang="en-US" sz="1600" b="0" baseline="-25000" dirty="0">
              <a:solidFill>
                <a:srgbClr val="000000"/>
              </a:solidFill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5566354" y="5927268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0" dirty="0">
                <a:solidFill>
                  <a:srgbClr val="000000"/>
                </a:solidFill>
                <a:cs typeface="Times New Roman" panose="02020603050405020304" pitchFamily="18" charset="0"/>
              </a:rPr>
              <a:t>???</a:t>
            </a:r>
            <a:endParaRPr lang="zh-CN" altLang="en-US" sz="1600" b="0" baseline="-250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2" name="椭圆 71"/>
          <p:cNvSpPr/>
          <p:nvPr/>
        </p:nvSpPr>
        <p:spPr bwMode="auto">
          <a:xfrm>
            <a:off x="8030818" y="4816499"/>
            <a:ext cx="288032" cy="313293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74" name="文本框 73"/>
          <p:cNvSpPr txBox="1"/>
          <p:nvPr/>
        </p:nvSpPr>
        <p:spPr>
          <a:xfrm>
            <a:off x="8024077" y="4791238"/>
            <a:ext cx="505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0" i="1" dirty="0"/>
              <a:t>v</a:t>
            </a:r>
            <a:r>
              <a:rPr lang="en-US" altLang="zh-CN" sz="1600" b="0" baseline="-25000" dirty="0"/>
              <a:t>4</a:t>
            </a:r>
            <a:endParaRPr lang="zh-CN" altLang="en-US" sz="1600" b="0" baseline="-25000" dirty="0"/>
          </a:p>
        </p:txBody>
      </p:sp>
      <p:sp>
        <p:nvSpPr>
          <p:cNvPr id="75" name="文本框 74"/>
          <p:cNvSpPr txBox="1"/>
          <p:nvPr/>
        </p:nvSpPr>
        <p:spPr>
          <a:xfrm>
            <a:off x="8066822" y="5067655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0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US" altLang="zh-CN" sz="1600" b="0" baseline="-25000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endParaRPr lang="zh-CN" altLang="en-US" sz="1600" b="0" baseline="-250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提纲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97137" y="2132856"/>
            <a:ext cx="6253163" cy="3881437"/>
          </a:xfrm>
        </p:spPr>
        <p:txBody>
          <a:bodyPr/>
          <a:lstStyle/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引例</a:t>
            </a: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dirty="0">
                <a:solidFill>
                  <a:srgbClr val="FF0000"/>
                </a:solidFill>
                <a:ea typeface="黑体" pitchFamily="2" charset="-122"/>
              </a:rPr>
              <a:t>图分析概述</a:t>
            </a: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dirty="0">
                <a:solidFill>
                  <a:srgbClr val="002060"/>
                </a:solidFill>
                <a:ea typeface="黑体" pitchFamily="2" charset="-122"/>
              </a:rPr>
              <a:t>图神经网络</a:t>
            </a:r>
            <a:endParaRPr lang="en-US" altLang="zh-CN" sz="2200" dirty="0">
              <a:ea typeface="黑体" pitchFamily="2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图卷积网络</a:t>
            </a:r>
            <a:endParaRPr lang="en-US" altLang="zh-CN" sz="2200" dirty="0">
              <a:ea typeface="黑体" pitchFamily="2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基于图卷积网络的图节点分类</a:t>
            </a:r>
            <a:endParaRPr lang="en-US" altLang="zh-CN" sz="2200" dirty="0">
              <a:ea typeface="黑体" pitchFamily="2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总结</a:t>
            </a:r>
            <a:endParaRPr lang="en-US" altLang="zh-CN" sz="2200" dirty="0">
              <a:ea typeface="黑体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755576" y="2057400"/>
            <a:ext cx="8278688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w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w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zh-CN" altLang="en-US" sz="2200" kern="0" dirty="0">
                <a:solidFill>
                  <a:srgbClr val="0000FF"/>
                </a:solidFill>
                <a:ea typeface="黑体" pitchFamily="2" charset="-122"/>
              </a:rPr>
              <a:t>图分析目的</a:t>
            </a:r>
            <a:endParaRPr lang="en-US" altLang="zh-CN" sz="2200" kern="0" dirty="0">
              <a:solidFill>
                <a:srgbClr val="0000FF"/>
              </a:solidFill>
              <a:ea typeface="黑体" pitchFamily="2" charset="-122"/>
            </a:endParaRPr>
          </a:p>
          <a:p>
            <a:pPr marL="0" indent="0" eaLnBrk="1" hangingPunct="1">
              <a:lnSpc>
                <a:spcPts val="28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zh-CN" altLang="en-US" sz="2000" b="0" dirty="0">
                <a:latin typeface="黑体" panose="02010609060101010101" pitchFamily="49" charset="-122"/>
                <a:ea typeface="黑体" panose="02010609060101010101" pitchFamily="49" charset="-122"/>
              </a:rPr>
              <a:t>  挖掘图数据中的知识，为基于图数据的分析应用提供支撑</a:t>
            </a:r>
            <a:endParaRPr lang="en-US" altLang="zh-CN" sz="2000" b="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/>
            <a:r>
              <a:rPr lang="zh-CN" altLang="en-US" sz="2200" kern="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图分析任务</a:t>
            </a:r>
            <a:endParaRPr lang="en-US" altLang="zh-CN" sz="2200" kern="0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zh-CN" altLang="en-US" sz="2000" b="0" kern="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节点级</a:t>
            </a:r>
            <a:endParaRPr lang="en-US" altLang="zh-CN" sz="2000" b="0" kern="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2000" b="0" kern="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1800" b="0" kern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节点分类：论文分类</a:t>
            </a:r>
            <a:endParaRPr lang="en-US" altLang="zh-CN" sz="1800" b="0" kern="0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zh-CN" altLang="en-US" sz="2000" b="0" kern="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边级</a:t>
            </a:r>
            <a:endParaRPr lang="en-US" altLang="zh-CN" sz="2000" b="0" kern="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1800" b="0" kern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链接分类：社区发现、社交关系预测</a:t>
            </a:r>
            <a:endParaRPr lang="en-US" altLang="zh-CN" sz="1800" b="0" kern="0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zh-CN" altLang="en-US" sz="2000" b="0" kern="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图级</a:t>
            </a:r>
          </a:p>
          <a:p>
            <a:pPr marL="0" indent="0"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1800" b="0" kern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图生成：蛋白质生成</a:t>
            </a:r>
            <a:endParaRPr lang="en-US" altLang="zh-CN" sz="1800" b="0" kern="0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1800" b="0" kern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	   </a:t>
            </a:r>
            <a:r>
              <a:rPr lang="zh-CN" altLang="en-US" sz="1800" b="0" kern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交通路线规划</a:t>
            </a:r>
            <a:endParaRPr lang="en-US" altLang="zh-CN" sz="1800" b="0" kern="0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Font typeface="Wingdings" pitchFamily="2" charset="2"/>
              <a:buNone/>
            </a:pPr>
            <a:endParaRPr lang="zh-CN" altLang="en-US" sz="2400" b="0" kern="0" dirty="0">
              <a:ea typeface="黑体" pitchFamily="2" charset="-122"/>
            </a:endParaRPr>
          </a:p>
        </p:txBody>
      </p:sp>
      <p:sp>
        <p:nvSpPr>
          <p:cNvPr id="50" name="圆角矩形 49"/>
          <p:cNvSpPr/>
          <p:nvPr/>
        </p:nvSpPr>
        <p:spPr bwMode="auto">
          <a:xfrm>
            <a:off x="3633192" y="2906075"/>
            <a:ext cx="2333982" cy="1920217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934222" y="2105800"/>
            <a:ext cx="8208962" cy="368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2600"/>
              </a:lnSpc>
            </a:pPr>
            <a:endParaRPr lang="zh-CN" altLang="en-US" sz="2200" b="0" dirty="0">
              <a:solidFill>
                <a:srgbClr val="FF0000"/>
              </a:solidFill>
              <a:latin typeface="黑体" pitchFamily="2" charset="-122"/>
            </a:endParaRPr>
          </a:p>
        </p:txBody>
      </p:sp>
      <p:sp>
        <p:nvSpPr>
          <p:cNvPr id="15364" name="Rectangle 1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图分析概述 </a:t>
            </a:r>
            <a:r>
              <a:rPr lang="en-US" altLang="zh-CN" dirty="0">
                <a:latin typeface="+mn-lt"/>
                <a:ea typeface="黑体" pitchFamily="2" charset="-122"/>
              </a:rPr>
              <a:t>(1)</a:t>
            </a:r>
            <a:endParaRPr lang="zh-CN" altLang="en-US" dirty="0">
              <a:latin typeface="+mn-lt"/>
              <a:ea typeface="黑体" pitchFamily="2" charset="-122"/>
            </a:endParaRPr>
          </a:p>
        </p:txBody>
      </p:sp>
      <p:sp>
        <p:nvSpPr>
          <p:cNvPr id="21" name="圆角矩形 20"/>
          <p:cNvSpPr/>
          <p:nvPr/>
        </p:nvSpPr>
        <p:spPr bwMode="auto">
          <a:xfrm>
            <a:off x="6076094" y="2871795"/>
            <a:ext cx="3024336" cy="191320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354" y="3867516"/>
            <a:ext cx="360000" cy="36000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312" y="3444417"/>
            <a:ext cx="360000" cy="360000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896" y="3561318"/>
            <a:ext cx="360000" cy="360000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594" y="3017233"/>
            <a:ext cx="360000" cy="360000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5353" y="4130153"/>
            <a:ext cx="360000" cy="360000"/>
          </a:xfrm>
          <a:prstGeom prst="rect">
            <a:avLst/>
          </a:prstGeom>
        </p:spPr>
      </p:pic>
      <p:cxnSp>
        <p:nvCxnSpPr>
          <p:cNvPr id="29" name="直接连接符 28"/>
          <p:cNvCxnSpPr>
            <a:cxnSpLocks/>
            <a:stCxn id="25" idx="3"/>
            <a:endCxn id="27" idx="2"/>
          </p:cNvCxnSpPr>
          <p:nvPr/>
        </p:nvCxnSpPr>
        <p:spPr bwMode="auto">
          <a:xfrm flipV="1">
            <a:off x="6520896" y="3377233"/>
            <a:ext cx="784698" cy="36408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接连接符 30"/>
          <p:cNvCxnSpPr>
            <a:cxnSpLocks/>
            <a:stCxn id="28" idx="3"/>
            <a:endCxn id="22" idx="1"/>
          </p:cNvCxnSpPr>
          <p:nvPr/>
        </p:nvCxnSpPr>
        <p:spPr bwMode="auto">
          <a:xfrm flipV="1">
            <a:off x="7325353" y="4047516"/>
            <a:ext cx="1383001" cy="26263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接连接符 31"/>
          <p:cNvCxnSpPr>
            <a:cxnSpLocks/>
            <a:stCxn id="27" idx="2"/>
            <a:endCxn id="24" idx="1"/>
          </p:cNvCxnSpPr>
          <p:nvPr/>
        </p:nvCxnSpPr>
        <p:spPr bwMode="auto">
          <a:xfrm>
            <a:off x="7305594" y="3377233"/>
            <a:ext cx="580718" cy="2471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直接连接符 32"/>
          <p:cNvCxnSpPr>
            <a:cxnSpLocks/>
            <a:stCxn id="25" idx="3"/>
            <a:endCxn id="28" idx="1"/>
          </p:cNvCxnSpPr>
          <p:nvPr/>
        </p:nvCxnSpPr>
        <p:spPr bwMode="auto">
          <a:xfrm>
            <a:off x="6520896" y="3741318"/>
            <a:ext cx="444457" cy="5688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接连接符 33"/>
          <p:cNvCxnSpPr>
            <a:cxnSpLocks/>
            <a:stCxn id="36" idx="0"/>
            <a:endCxn id="27" idx="2"/>
          </p:cNvCxnSpPr>
          <p:nvPr/>
        </p:nvCxnSpPr>
        <p:spPr bwMode="auto">
          <a:xfrm flipH="1" flipV="1">
            <a:off x="7305594" y="3377233"/>
            <a:ext cx="115760" cy="3102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pic>
        <p:nvPicPr>
          <p:cNvPr id="36" name="图片 3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354" y="3687516"/>
            <a:ext cx="360000" cy="360000"/>
          </a:xfrm>
          <a:prstGeom prst="rect">
            <a:avLst/>
          </a:prstGeom>
        </p:spPr>
      </p:pic>
      <p:cxnSp>
        <p:nvCxnSpPr>
          <p:cNvPr id="37" name="直接连接符 36"/>
          <p:cNvCxnSpPr>
            <a:cxnSpLocks/>
            <a:stCxn id="36" idx="3"/>
            <a:endCxn id="24" idx="1"/>
          </p:cNvCxnSpPr>
          <p:nvPr/>
        </p:nvCxnSpPr>
        <p:spPr bwMode="auto">
          <a:xfrm flipV="1">
            <a:off x="7601354" y="3624417"/>
            <a:ext cx="284958" cy="24309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直接连接符 37"/>
          <p:cNvCxnSpPr>
            <a:cxnSpLocks/>
            <a:stCxn id="36" idx="3"/>
            <a:endCxn id="22" idx="1"/>
          </p:cNvCxnSpPr>
          <p:nvPr/>
        </p:nvCxnSpPr>
        <p:spPr bwMode="auto">
          <a:xfrm>
            <a:off x="7601354" y="3867516"/>
            <a:ext cx="1107000" cy="180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pic>
        <p:nvPicPr>
          <p:cNvPr id="39" name="图片 3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6052" y="3084559"/>
            <a:ext cx="360000" cy="360000"/>
          </a:xfrm>
          <a:prstGeom prst="rect">
            <a:avLst/>
          </a:prstGeom>
        </p:spPr>
      </p:pic>
      <p:cxnSp>
        <p:nvCxnSpPr>
          <p:cNvPr id="40" name="直接连接符 39"/>
          <p:cNvCxnSpPr>
            <a:cxnSpLocks/>
            <a:stCxn id="24" idx="3"/>
            <a:endCxn id="39" idx="2"/>
          </p:cNvCxnSpPr>
          <p:nvPr/>
        </p:nvCxnSpPr>
        <p:spPr bwMode="auto">
          <a:xfrm flipV="1">
            <a:off x="8246312" y="3444559"/>
            <a:ext cx="139740" cy="1798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接连接符 40"/>
          <p:cNvCxnSpPr>
            <a:cxnSpLocks/>
            <a:stCxn id="22" idx="1"/>
            <a:endCxn id="39" idx="2"/>
          </p:cNvCxnSpPr>
          <p:nvPr/>
        </p:nvCxnSpPr>
        <p:spPr bwMode="auto">
          <a:xfrm flipH="1" flipV="1">
            <a:off x="8386052" y="3444559"/>
            <a:ext cx="322302" cy="60295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文本框 41"/>
          <p:cNvSpPr txBox="1"/>
          <p:nvPr/>
        </p:nvSpPr>
        <p:spPr>
          <a:xfrm>
            <a:off x="6709400" y="3326577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b="0" dirty="0" err="1"/>
              <a:t>fri</a:t>
            </a:r>
            <a:endParaRPr lang="zh-CN" altLang="en-US" sz="1000" b="0" dirty="0"/>
          </a:p>
        </p:txBody>
      </p:sp>
      <p:sp>
        <p:nvSpPr>
          <p:cNvPr id="43" name="文本框 42"/>
          <p:cNvSpPr txBox="1"/>
          <p:nvPr/>
        </p:nvSpPr>
        <p:spPr>
          <a:xfrm>
            <a:off x="7493322" y="3531295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b="0" dirty="0"/>
              <a:t>tea</a:t>
            </a:r>
            <a:endParaRPr lang="zh-CN" altLang="en-US" sz="1000" b="0" dirty="0"/>
          </a:p>
        </p:txBody>
      </p:sp>
      <p:sp>
        <p:nvSpPr>
          <p:cNvPr id="44" name="文本框 43"/>
          <p:cNvSpPr txBox="1"/>
          <p:nvPr/>
        </p:nvSpPr>
        <p:spPr>
          <a:xfrm>
            <a:off x="8548699" y="3647842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b="0" dirty="0"/>
              <a:t>tea</a:t>
            </a:r>
            <a:endParaRPr lang="zh-CN" altLang="en-US" sz="1000" b="0" dirty="0"/>
          </a:p>
        </p:txBody>
      </p:sp>
      <p:sp>
        <p:nvSpPr>
          <p:cNvPr id="45" name="文本框 44"/>
          <p:cNvSpPr txBox="1"/>
          <p:nvPr/>
        </p:nvSpPr>
        <p:spPr>
          <a:xfrm>
            <a:off x="7965826" y="3225505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b="0" dirty="0"/>
              <a:t>sup</a:t>
            </a:r>
            <a:endParaRPr lang="zh-CN" altLang="en-US" sz="1000" b="0" dirty="0"/>
          </a:p>
        </p:txBody>
      </p:sp>
      <p:sp>
        <p:nvSpPr>
          <p:cNvPr id="46" name="文本框 45"/>
          <p:cNvSpPr txBox="1"/>
          <p:nvPr/>
        </p:nvSpPr>
        <p:spPr>
          <a:xfrm>
            <a:off x="7543222" y="3298348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b="0" dirty="0"/>
              <a:t>tea</a:t>
            </a:r>
            <a:endParaRPr lang="zh-CN" altLang="en-US" sz="1000" b="0" dirty="0"/>
          </a:p>
        </p:txBody>
      </p:sp>
      <p:sp>
        <p:nvSpPr>
          <p:cNvPr id="47" name="文本框 46"/>
          <p:cNvSpPr txBox="1"/>
          <p:nvPr/>
        </p:nvSpPr>
        <p:spPr>
          <a:xfrm>
            <a:off x="7603536" y="3954577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b="0" dirty="0" err="1"/>
              <a:t>cla</a:t>
            </a:r>
            <a:endParaRPr lang="zh-CN" altLang="en-US" sz="1000" b="0" dirty="0"/>
          </a:p>
        </p:txBody>
      </p:sp>
      <p:sp>
        <p:nvSpPr>
          <p:cNvPr id="48" name="文本框 47"/>
          <p:cNvSpPr txBox="1"/>
          <p:nvPr/>
        </p:nvSpPr>
        <p:spPr>
          <a:xfrm>
            <a:off x="6887732" y="3782744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b="0" dirty="0" err="1"/>
              <a:t>cla</a:t>
            </a:r>
            <a:endParaRPr lang="zh-CN" altLang="en-US" sz="1000" b="0" dirty="0"/>
          </a:p>
        </p:txBody>
      </p:sp>
      <p:sp>
        <p:nvSpPr>
          <p:cNvPr id="49" name="矩形 48"/>
          <p:cNvSpPr/>
          <p:nvPr/>
        </p:nvSpPr>
        <p:spPr>
          <a:xfrm>
            <a:off x="6813767" y="4452838"/>
            <a:ext cx="185339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eaLnBrk="1" hangingPunct="1">
              <a:buNone/>
            </a:pPr>
            <a:r>
              <a:rPr lang="zh-CN" altLang="en-US" sz="1600" b="0" kern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社交关系预测</a:t>
            </a:r>
            <a:endParaRPr lang="en-US" altLang="zh-CN" sz="1600" b="0" kern="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9" name="圆角矩形 58"/>
          <p:cNvSpPr/>
          <p:nvPr/>
        </p:nvSpPr>
        <p:spPr bwMode="auto">
          <a:xfrm>
            <a:off x="3646052" y="5480642"/>
            <a:ext cx="5236746" cy="109667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pic>
        <p:nvPicPr>
          <p:cNvPr id="60" name="图片 5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6031" y="5577687"/>
            <a:ext cx="1715158" cy="734933"/>
          </a:xfrm>
          <a:prstGeom prst="rect">
            <a:avLst/>
          </a:prstGeom>
        </p:spPr>
      </p:pic>
      <p:pic>
        <p:nvPicPr>
          <p:cNvPr id="61" name="图片 6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33739" y="5693030"/>
            <a:ext cx="1664185" cy="559800"/>
          </a:xfrm>
          <a:prstGeom prst="rect">
            <a:avLst/>
          </a:prstGeom>
        </p:spPr>
      </p:pic>
      <p:cxnSp>
        <p:nvCxnSpPr>
          <p:cNvPr id="62" name="直接箭头连接符 61"/>
          <p:cNvCxnSpPr>
            <a:cxnSpLocks/>
            <a:endCxn id="61" idx="1"/>
          </p:cNvCxnSpPr>
          <p:nvPr/>
        </p:nvCxnSpPr>
        <p:spPr bwMode="auto">
          <a:xfrm>
            <a:off x="5438834" y="5972930"/>
            <a:ext cx="29490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63" name="直接箭头连接符 62"/>
          <p:cNvCxnSpPr/>
          <p:nvPr/>
        </p:nvCxnSpPr>
        <p:spPr bwMode="auto">
          <a:xfrm>
            <a:off x="7542602" y="5972930"/>
            <a:ext cx="25443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64" name="矩形 63"/>
          <p:cNvSpPr/>
          <p:nvPr/>
        </p:nvSpPr>
        <p:spPr>
          <a:xfrm>
            <a:off x="5618410" y="620087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buNone/>
            </a:pPr>
            <a:r>
              <a:rPr lang="zh-CN" altLang="en-US" sz="1800" b="0" kern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蛋白质识别</a:t>
            </a:r>
            <a:endParaRPr lang="en-US" altLang="zh-CN" sz="1800" b="0" kern="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5" name="矩形 64"/>
          <p:cNvSpPr/>
          <p:nvPr/>
        </p:nvSpPr>
        <p:spPr>
          <a:xfrm flipH="1">
            <a:off x="7846658" y="5775876"/>
            <a:ext cx="11104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eaLnBrk="1" hangingPunct="1">
              <a:buNone/>
            </a:pPr>
            <a:r>
              <a:rPr lang="en-US" altLang="zh-CN" sz="1600" b="0" kern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××</a:t>
            </a:r>
            <a:r>
              <a:rPr lang="zh-CN" altLang="en-US" sz="1600" b="0" kern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蛋白</a:t>
            </a:r>
            <a:endParaRPr lang="en-US" altLang="zh-CN" sz="1600" b="0" kern="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5" name="椭圆 84"/>
          <p:cNvSpPr/>
          <p:nvPr/>
        </p:nvSpPr>
        <p:spPr bwMode="auto">
          <a:xfrm>
            <a:off x="3760476" y="3624608"/>
            <a:ext cx="237912" cy="2568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86" name="椭圆 85"/>
          <p:cNvSpPr/>
          <p:nvPr/>
        </p:nvSpPr>
        <p:spPr bwMode="auto">
          <a:xfrm>
            <a:off x="4514215" y="3605139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87" name="椭圆 86"/>
          <p:cNvSpPr/>
          <p:nvPr/>
        </p:nvSpPr>
        <p:spPr bwMode="auto">
          <a:xfrm>
            <a:off x="4102757" y="3245099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88" name="椭圆 87"/>
          <p:cNvSpPr/>
          <p:nvPr/>
        </p:nvSpPr>
        <p:spPr bwMode="auto">
          <a:xfrm>
            <a:off x="4101132" y="4015821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cxnSp>
        <p:nvCxnSpPr>
          <p:cNvPr id="89" name="直接箭头连接符 88"/>
          <p:cNvCxnSpPr>
            <a:stCxn id="85" idx="6"/>
            <a:endCxn id="86" idx="2"/>
          </p:cNvCxnSpPr>
          <p:nvPr/>
        </p:nvCxnSpPr>
        <p:spPr bwMode="auto">
          <a:xfrm flipV="1">
            <a:off x="3998388" y="3749155"/>
            <a:ext cx="515827" cy="38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0" name="直接箭头连接符 89"/>
          <p:cNvCxnSpPr>
            <a:stCxn id="85" idx="7"/>
            <a:endCxn id="87" idx="3"/>
          </p:cNvCxnSpPr>
          <p:nvPr/>
        </p:nvCxnSpPr>
        <p:spPr bwMode="auto">
          <a:xfrm flipV="1">
            <a:off x="3963547" y="3490950"/>
            <a:ext cx="181391" cy="17127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1" name="直接箭头连接符 90"/>
          <p:cNvCxnSpPr>
            <a:stCxn id="87" idx="4"/>
            <a:endCxn id="88" idx="0"/>
          </p:cNvCxnSpPr>
          <p:nvPr/>
        </p:nvCxnSpPr>
        <p:spPr bwMode="auto">
          <a:xfrm flipH="1">
            <a:off x="4245148" y="3533131"/>
            <a:ext cx="1625" cy="4826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2" name="直接箭头连接符 91"/>
          <p:cNvCxnSpPr>
            <a:stCxn id="86" idx="3"/>
            <a:endCxn id="88" idx="7"/>
          </p:cNvCxnSpPr>
          <p:nvPr/>
        </p:nvCxnSpPr>
        <p:spPr bwMode="auto">
          <a:xfrm flipH="1">
            <a:off x="4346983" y="3850990"/>
            <a:ext cx="209413" cy="2070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3" name="文本框 92"/>
          <p:cNvSpPr txBox="1"/>
          <p:nvPr/>
        </p:nvSpPr>
        <p:spPr>
          <a:xfrm>
            <a:off x="3709040" y="3562415"/>
            <a:ext cx="505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0" i="1" dirty="0"/>
              <a:t>v</a:t>
            </a:r>
            <a:r>
              <a:rPr lang="en-US" altLang="zh-CN" sz="1600" b="0" baseline="-25000" dirty="0"/>
              <a:t>1</a:t>
            </a:r>
            <a:endParaRPr lang="zh-CN" altLang="en-US" sz="1600" b="0" baseline="-25000" dirty="0"/>
          </a:p>
        </p:txBody>
      </p:sp>
      <p:sp>
        <p:nvSpPr>
          <p:cNvPr id="94" name="文本框 93"/>
          <p:cNvSpPr txBox="1"/>
          <p:nvPr/>
        </p:nvSpPr>
        <p:spPr>
          <a:xfrm>
            <a:off x="4064334" y="3186510"/>
            <a:ext cx="505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0" i="1" dirty="0"/>
              <a:t>v</a:t>
            </a:r>
            <a:r>
              <a:rPr lang="en-US" altLang="zh-CN" sz="1600" b="0" baseline="-25000" dirty="0"/>
              <a:t>2</a:t>
            </a:r>
            <a:endParaRPr lang="zh-CN" altLang="en-US" sz="1600" b="0" baseline="-25000" dirty="0"/>
          </a:p>
        </p:txBody>
      </p:sp>
      <p:sp>
        <p:nvSpPr>
          <p:cNvPr id="95" name="文本框 94"/>
          <p:cNvSpPr txBox="1"/>
          <p:nvPr/>
        </p:nvSpPr>
        <p:spPr>
          <a:xfrm>
            <a:off x="4500458" y="3562415"/>
            <a:ext cx="505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0" i="1" dirty="0"/>
              <a:t>v</a:t>
            </a:r>
            <a:r>
              <a:rPr lang="en-US" altLang="zh-CN" sz="1600" b="0" baseline="-25000" dirty="0"/>
              <a:t>3</a:t>
            </a:r>
            <a:endParaRPr lang="zh-CN" altLang="en-US" sz="1600" b="0" baseline="-25000" dirty="0"/>
          </a:p>
        </p:txBody>
      </p:sp>
      <p:sp>
        <p:nvSpPr>
          <p:cNvPr id="96" name="文本框 95"/>
          <p:cNvSpPr txBox="1"/>
          <p:nvPr/>
        </p:nvSpPr>
        <p:spPr>
          <a:xfrm>
            <a:off x="4064334" y="3967020"/>
            <a:ext cx="505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0" i="1" dirty="0"/>
              <a:t>v</a:t>
            </a:r>
            <a:r>
              <a:rPr lang="en-US" altLang="zh-CN" sz="1600" b="0" baseline="-25000" dirty="0"/>
              <a:t>4</a:t>
            </a:r>
            <a:endParaRPr lang="zh-CN" altLang="en-US" sz="1600" b="0" baseline="-25000" dirty="0"/>
          </a:p>
        </p:txBody>
      </p:sp>
      <p:sp>
        <p:nvSpPr>
          <p:cNvPr id="97" name="右箭头 96"/>
          <p:cNvSpPr/>
          <p:nvPr/>
        </p:nvSpPr>
        <p:spPr bwMode="auto">
          <a:xfrm>
            <a:off x="4922848" y="3526573"/>
            <a:ext cx="496856" cy="480319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98" name="文本框 97"/>
          <p:cNvSpPr txBox="1"/>
          <p:nvPr/>
        </p:nvSpPr>
        <p:spPr>
          <a:xfrm>
            <a:off x="3879432" y="3017233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0" dirty="0">
                <a:solidFill>
                  <a:srgbClr val="000000"/>
                </a:solidFill>
              </a:rPr>
              <a:t>c</a:t>
            </a:r>
            <a:r>
              <a:rPr lang="en-US" altLang="zh-CN" sz="1600" b="0" baseline="-25000" dirty="0">
                <a:solidFill>
                  <a:srgbClr val="000000"/>
                </a:solidFill>
              </a:rPr>
              <a:t>2</a:t>
            </a:r>
            <a:endParaRPr lang="zh-CN" altLang="en-US" sz="1600" b="0" baseline="-25000" dirty="0">
              <a:solidFill>
                <a:srgbClr val="000000"/>
              </a:solidFill>
            </a:endParaRPr>
          </a:p>
        </p:txBody>
      </p:sp>
      <p:sp>
        <p:nvSpPr>
          <p:cNvPr id="99" name="文本框 98"/>
          <p:cNvSpPr txBox="1"/>
          <p:nvPr/>
        </p:nvSpPr>
        <p:spPr>
          <a:xfrm>
            <a:off x="3646052" y="3815397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0" dirty="0">
                <a:solidFill>
                  <a:srgbClr val="000000"/>
                </a:solidFill>
              </a:rPr>
              <a:t>c</a:t>
            </a:r>
            <a:r>
              <a:rPr lang="en-US" altLang="zh-CN" sz="1600" b="0" baseline="-25000" dirty="0">
                <a:solidFill>
                  <a:srgbClr val="000000"/>
                </a:solidFill>
              </a:rPr>
              <a:t>1</a:t>
            </a:r>
            <a:endParaRPr lang="zh-CN" altLang="en-US" sz="1600" b="0" baseline="-25000" dirty="0">
              <a:solidFill>
                <a:srgbClr val="000000"/>
              </a:solidFill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4564685" y="3781781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0" dirty="0">
                <a:solidFill>
                  <a:srgbClr val="000000"/>
                </a:solidFill>
              </a:rPr>
              <a:t>c</a:t>
            </a:r>
            <a:r>
              <a:rPr lang="en-US" altLang="zh-CN" sz="1600" b="0" baseline="-25000" dirty="0">
                <a:solidFill>
                  <a:srgbClr val="000000"/>
                </a:solidFill>
              </a:rPr>
              <a:t>2</a:t>
            </a:r>
            <a:endParaRPr lang="zh-CN" altLang="en-US" sz="1600" b="0" baseline="-25000" dirty="0">
              <a:solidFill>
                <a:srgbClr val="000000"/>
              </a:solidFill>
            </a:endParaRPr>
          </a:p>
        </p:txBody>
      </p:sp>
      <p:sp>
        <p:nvSpPr>
          <p:cNvPr id="101" name="文本框 100"/>
          <p:cNvSpPr txBox="1"/>
          <p:nvPr/>
        </p:nvSpPr>
        <p:spPr>
          <a:xfrm>
            <a:off x="4038898" y="425081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0" dirty="0">
                <a:solidFill>
                  <a:srgbClr val="000000"/>
                </a:solidFill>
                <a:cs typeface="Times New Roman" panose="02020603050405020304" pitchFamily="18" charset="0"/>
              </a:rPr>
              <a:t>???</a:t>
            </a:r>
            <a:endParaRPr lang="zh-CN" altLang="en-US" sz="1600" b="0" baseline="-250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2" name="椭圆 101"/>
          <p:cNvSpPr/>
          <p:nvPr/>
        </p:nvSpPr>
        <p:spPr bwMode="auto">
          <a:xfrm>
            <a:off x="5538250" y="3582910"/>
            <a:ext cx="307044" cy="313293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CN" altLang="en-US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03" name="文本框 102"/>
          <p:cNvSpPr txBox="1"/>
          <p:nvPr/>
        </p:nvSpPr>
        <p:spPr>
          <a:xfrm>
            <a:off x="5493657" y="3540107"/>
            <a:ext cx="505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0" i="1" dirty="0"/>
              <a:t>v</a:t>
            </a:r>
            <a:r>
              <a:rPr lang="en-US" altLang="zh-CN" sz="1600" b="0" baseline="-25000" dirty="0"/>
              <a:t>4</a:t>
            </a:r>
            <a:endParaRPr lang="zh-CN" altLang="en-US" sz="1600" b="0" baseline="-25000" dirty="0"/>
          </a:p>
        </p:txBody>
      </p:sp>
      <p:sp>
        <p:nvSpPr>
          <p:cNvPr id="104" name="文本框 103"/>
          <p:cNvSpPr txBox="1"/>
          <p:nvPr/>
        </p:nvSpPr>
        <p:spPr>
          <a:xfrm>
            <a:off x="5561556" y="383342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0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US" altLang="zh-CN" sz="1600" b="0" baseline="-25000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endParaRPr lang="zh-CN" altLang="en-US" sz="1600" b="0" baseline="-250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7" name="矩形 116"/>
          <p:cNvSpPr/>
          <p:nvPr/>
        </p:nvSpPr>
        <p:spPr>
          <a:xfrm>
            <a:off x="4009770" y="4458751"/>
            <a:ext cx="185339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eaLnBrk="1" hangingPunct="1">
              <a:buNone/>
            </a:pPr>
            <a:r>
              <a:rPr lang="zh-CN" altLang="en-US" sz="1600" b="0" kern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论文分类</a:t>
            </a:r>
            <a:endParaRPr lang="en-US" altLang="zh-CN" sz="1600" b="0" kern="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51663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684213" y="2032000"/>
            <a:ext cx="8208962" cy="368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2600"/>
              </a:lnSpc>
            </a:pPr>
            <a:endParaRPr lang="zh-CN" altLang="en-US" sz="2200" b="0" dirty="0">
              <a:solidFill>
                <a:srgbClr val="FF0000"/>
              </a:solidFill>
              <a:latin typeface="黑体" pitchFamily="2" charset="-122"/>
            </a:endParaRPr>
          </a:p>
        </p:txBody>
      </p:sp>
      <p:sp>
        <p:nvSpPr>
          <p:cNvPr id="15364" name="Rectangle 1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图分析概述 </a:t>
            </a:r>
            <a:r>
              <a:rPr lang="en-US" altLang="zh-CN" dirty="0">
                <a:ea typeface="黑体" pitchFamily="2" charset="-122"/>
              </a:rPr>
              <a:t>(2)</a:t>
            </a:r>
            <a:endParaRPr lang="zh-CN" altLang="en-US" dirty="0">
              <a:ea typeface="黑体" pitchFamily="2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3"/>
              <p:cNvSpPr txBox="1">
                <a:spLocks noChangeArrowheads="1"/>
              </p:cNvSpPr>
              <p:nvPr/>
            </p:nvSpPr>
            <p:spPr bwMode="auto">
              <a:xfrm>
                <a:off x="755576" y="2057400"/>
                <a:ext cx="8494824" cy="4800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itchFamily="2" charset="2"/>
                  <a:buChar char="w"/>
                  <a:defRPr kumimoji="1"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kumimoji="1"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kumimoji="1"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2288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6860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1432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60045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 kumimoji="1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eaLnBrk="1" hangingPunct="1"/>
                <a:r>
                  <a:rPr lang="zh-CN" altLang="en-US" sz="2200" kern="0" dirty="0">
                    <a:solidFill>
                      <a:srgbClr val="0000FF"/>
                    </a:solidFill>
                    <a:ea typeface="黑体" pitchFamily="2" charset="-122"/>
                  </a:rPr>
                  <a:t>图分析</a:t>
                </a:r>
                <a:endParaRPr lang="en-US" altLang="zh-CN" sz="2200" kern="0" dirty="0">
                  <a:solidFill>
                    <a:srgbClr val="0000FF"/>
                  </a:solidFill>
                  <a:ea typeface="黑体" pitchFamily="2" charset="-122"/>
                </a:endParaRPr>
              </a:p>
              <a:p>
                <a:pPr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0"/>
                  </a:spcAft>
                  <a:buFont typeface="Wingdings" panose="05000000000000000000" pitchFamily="2" charset="2"/>
                  <a:buChar char="ü"/>
                </a:pPr>
                <a:r>
                  <a:rPr lang="zh-CN" altLang="en-US" sz="2000" b="0" dirty="0">
                    <a:solidFill>
                      <a:srgbClr val="FF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传统算法</a:t>
                </a:r>
                <a:r>
                  <a:rPr lang="zh-CN" altLang="en-US" sz="2000" b="0" dirty="0">
                    <a:solidFill>
                      <a:schemeClr val="accent6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：最小生成树算法、联通子图算法、标签传播算法</a:t>
                </a:r>
                <a:endParaRPr lang="en-US" altLang="zh-CN" sz="2000" b="0" dirty="0">
                  <a:solidFill>
                    <a:schemeClr val="accent6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  <a:p>
                <a:pPr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anose="05000000000000000000" pitchFamily="2" charset="2"/>
                  <a:buChar char="ü"/>
                </a:pPr>
                <a:r>
                  <a:rPr lang="zh-CN" altLang="en-US" sz="2000" b="0" dirty="0">
                    <a:solidFill>
                      <a:schemeClr val="accent6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标签传播算法：</a:t>
                </a:r>
                <a:r>
                  <a:rPr lang="zh-CN" altLang="en-US" sz="2000" b="0" dirty="0">
                    <a:solidFill>
                      <a:srgbClr val="00206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节点</a:t>
                </a:r>
                <a:r>
                  <a:rPr lang="en-US" altLang="zh-CN" sz="2000" b="0" i="1" dirty="0">
                    <a:solidFill>
                      <a:srgbClr val="002060"/>
                    </a:solidFill>
                    <a:ea typeface="黑体" panose="02010609060101010101" pitchFamily="49" charset="-122"/>
                  </a:rPr>
                  <a:t>v</a:t>
                </a:r>
                <a:r>
                  <a:rPr lang="zh-CN" altLang="en-US" sz="2000" b="0" dirty="0">
                    <a:solidFill>
                      <a:srgbClr val="00206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的类别概率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000" b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黑体" panose="02010609060101010101" pitchFamily="49" charset="-122"/>
                      </a:rPr>
                      <m:t>P</m:t>
                    </m:r>
                    <m:d>
                      <m:dPr>
                        <m:ctrlPr>
                          <a:rPr lang="en-US" altLang="zh-CN" sz="20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0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黑体" panose="02010609060101010101" pitchFamily="49" charset="-122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sz="2000" b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黑体" panose="02010609060101010101" pitchFamily="49" charset="-122"/>
                              </a:rPr>
                              <m:t>Y</m:t>
                            </m:r>
                          </m:e>
                          <m:sub>
                            <m:r>
                              <a:rPr lang="en-US" altLang="zh-CN" sz="20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黑体" panose="02010609060101010101" pitchFamily="49" charset="-122"/>
                              </a:rPr>
                              <m:t>𝑣</m:t>
                            </m:r>
                          </m:sub>
                        </m:sSub>
                        <m:r>
                          <a:rPr lang="en-US" altLang="zh-CN" sz="20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=</m:t>
                        </m:r>
                        <m:r>
                          <a:rPr lang="en-US" altLang="zh-CN" sz="20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𝑐</m:t>
                        </m:r>
                        <m:r>
                          <a:rPr lang="en-US" altLang="zh-CN" sz="2000" b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|</m:t>
                        </m:r>
                        <m:r>
                          <a:rPr lang="en-US" altLang="zh-CN" sz="20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𝑐</m:t>
                        </m:r>
                        <m:r>
                          <a:rPr lang="en-US" altLang="zh-CN" sz="20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altLang="zh-CN" sz="2000" b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{0,1}</m:t>
                        </m:r>
                      </m:e>
                    </m:d>
                  </m:oMath>
                </a14:m>
                <a:r>
                  <a:rPr lang="zh-CN" altLang="en-US" sz="2000" b="0" dirty="0">
                    <a:solidFill>
                      <a:srgbClr val="00206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是其邻居节点类别概率的加权平均。（假设只有</a:t>
                </a:r>
                <a:r>
                  <a:rPr lang="en-US" altLang="zh-CN" sz="2000" b="0" dirty="0">
                    <a:solidFill>
                      <a:srgbClr val="002060"/>
                    </a:solidFill>
                    <a:ea typeface="黑体" panose="02010609060101010101" pitchFamily="49" charset="-122"/>
                  </a:rPr>
                  <a:t>0</a:t>
                </a:r>
                <a:r>
                  <a:rPr lang="zh-CN" altLang="en-US" sz="2000" b="0" dirty="0">
                    <a:solidFill>
                      <a:srgbClr val="00206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、</a:t>
                </a:r>
                <a:r>
                  <a:rPr lang="en-US" altLang="zh-CN" sz="2000" b="0" dirty="0">
                    <a:solidFill>
                      <a:srgbClr val="002060"/>
                    </a:solidFill>
                    <a:ea typeface="黑体" panose="02010609060101010101" pitchFamily="49" charset="-122"/>
                  </a:rPr>
                  <a:t>1</a:t>
                </a:r>
                <a:r>
                  <a:rPr lang="zh-CN" altLang="en-US" sz="2000" b="0" dirty="0">
                    <a:solidFill>
                      <a:srgbClr val="00206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两种分类</a:t>
                </a:r>
                <a:r>
                  <a:rPr lang="zh-CN" altLang="en-US" sz="1800" b="0" dirty="0">
                    <a:solidFill>
                      <a:srgbClr val="00206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）</a:t>
                </a:r>
                <a:endParaRPr lang="en-US" altLang="zh-CN" sz="1800" b="0" dirty="0">
                  <a:solidFill>
                    <a:srgbClr val="002060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  <a:p>
                <a:pPr marL="0" indent="0" eaLnBrk="1" hangingPunct="1">
                  <a:lnSpc>
                    <a:spcPts val="28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altLang="zh-CN" sz="1800" b="0" dirty="0">
                    <a:solidFill>
                      <a:srgbClr val="00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	</a:t>
                </a:r>
              </a:p>
            </p:txBody>
          </p:sp>
        </mc:Choice>
        <mc:Fallback xmlns="">
          <p:sp>
            <p:nvSpPr>
              <p:cNvPr id="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5576" y="2057400"/>
                <a:ext cx="8494824" cy="4800600"/>
              </a:xfrm>
              <a:prstGeom prst="rect">
                <a:avLst/>
              </a:prstGeom>
              <a:blipFill>
                <a:blip r:embed="rId2"/>
                <a:stretch>
                  <a:fillRect l="-790" t="-127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文本框 37"/>
              <p:cNvSpPr txBox="1"/>
              <p:nvPr/>
            </p:nvSpPr>
            <p:spPr>
              <a:xfrm>
                <a:off x="5218793" y="5350311"/>
                <a:ext cx="122789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1200" b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黑体" panose="02010609060101010101" pitchFamily="49" charset="-122"/>
                        </a:rPr>
                        <m:t>P</m:t>
                      </m:r>
                      <m:d>
                        <m:dPr>
                          <m:ctrlPr>
                            <a:rPr lang="en-US" altLang="zh-CN" sz="12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黑体" panose="02010609060101010101" pitchFamily="49" charset="-122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12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黑体" panose="02010609060101010101" pitchFamily="49" charset="-122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200" b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黑体" panose="02010609060101010101" pitchFamily="49" charset="-122"/>
                                </a:rPr>
                                <m:t>Y</m:t>
                              </m:r>
                            </m:e>
                            <m:sub>
                              <m:r>
                                <a:rPr lang="en-US" altLang="zh-CN" sz="12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黑体" panose="02010609060101010101" pitchFamily="49" charset="-122"/>
                                </a:rPr>
                                <m:t>9</m:t>
                              </m:r>
                            </m:sub>
                          </m:sSub>
                        </m:e>
                      </m:d>
                      <m:r>
                        <a:rPr lang="en-US" altLang="zh-CN" sz="1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黑体" panose="02010609060101010101" pitchFamily="49" charset="-122"/>
                        </a:rPr>
                        <m:t>=0</m:t>
                      </m:r>
                    </m:oMath>
                  </m:oMathPara>
                </a14:m>
                <a:endParaRPr lang="zh-CN" altLang="en-US" sz="1200" dirty="0"/>
              </a:p>
            </p:txBody>
          </p:sp>
        </mc:Choice>
        <mc:Fallback xmlns="">
          <p:sp>
            <p:nvSpPr>
              <p:cNvPr id="38" name="文本框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8793" y="5350311"/>
                <a:ext cx="1227891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组合 2">
            <a:extLst>
              <a:ext uri="{FF2B5EF4-FFF2-40B4-BE49-F238E27FC236}">
                <a16:creationId xmlns:a16="http://schemas.microsoft.com/office/drawing/2014/main" id="{0BCB90BC-FC86-4853-A8D4-0BC12DA103B1}"/>
              </a:ext>
            </a:extLst>
          </p:cNvPr>
          <p:cNvGrpSpPr/>
          <p:nvPr/>
        </p:nvGrpSpPr>
        <p:grpSpPr>
          <a:xfrm>
            <a:off x="539552" y="3789040"/>
            <a:ext cx="5627737" cy="2350790"/>
            <a:chOff x="422305" y="3909519"/>
            <a:chExt cx="5627737" cy="2350790"/>
          </a:xfrm>
        </p:grpSpPr>
        <p:sp>
          <p:nvSpPr>
            <p:cNvPr id="5" name="椭圆 4"/>
            <p:cNvSpPr/>
            <p:nvPr/>
          </p:nvSpPr>
          <p:spPr bwMode="auto">
            <a:xfrm>
              <a:off x="901123" y="4825668"/>
              <a:ext cx="288032" cy="28803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7" name="椭圆 6"/>
            <p:cNvSpPr/>
            <p:nvPr/>
          </p:nvSpPr>
          <p:spPr bwMode="auto">
            <a:xfrm>
              <a:off x="1765219" y="4249604"/>
              <a:ext cx="288032" cy="28803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8" name="椭圆 7"/>
            <p:cNvSpPr/>
            <p:nvPr/>
          </p:nvSpPr>
          <p:spPr bwMode="auto">
            <a:xfrm>
              <a:off x="1477187" y="5545748"/>
              <a:ext cx="288032" cy="28803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9" name="椭圆 8"/>
            <p:cNvSpPr/>
            <p:nvPr/>
          </p:nvSpPr>
          <p:spPr bwMode="auto">
            <a:xfrm>
              <a:off x="2610647" y="5526296"/>
              <a:ext cx="288032" cy="28803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0" name="椭圆 9"/>
            <p:cNvSpPr/>
            <p:nvPr/>
          </p:nvSpPr>
          <p:spPr bwMode="auto">
            <a:xfrm>
              <a:off x="2917347" y="4479667"/>
              <a:ext cx="288032" cy="28803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1" name="椭圆 10"/>
            <p:cNvSpPr/>
            <p:nvPr/>
          </p:nvSpPr>
          <p:spPr bwMode="auto">
            <a:xfrm>
              <a:off x="3889802" y="5062280"/>
              <a:ext cx="288032" cy="28803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2" name="椭圆 11"/>
            <p:cNvSpPr/>
            <p:nvPr/>
          </p:nvSpPr>
          <p:spPr bwMode="auto">
            <a:xfrm>
              <a:off x="4899581" y="4249604"/>
              <a:ext cx="288032" cy="28803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3" name="椭圆 12"/>
            <p:cNvSpPr/>
            <p:nvPr/>
          </p:nvSpPr>
          <p:spPr bwMode="auto">
            <a:xfrm>
              <a:off x="4888580" y="5648216"/>
              <a:ext cx="288032" cy="288032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sp>
          <p:nvSpPr>
            <p:cNvPr id="14" name="椭圆 13"/>
            <p:cNvSpPr/>
            <p:nvPr/>
          </p:nvSpPr>
          <p:spPr bwMode="auto">
            <a:xfrm>
              <a:off x="5762010" y="4825668"/>
              <a:ext cx="288032" cy="288032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  <p:cxnSp>
          <p:nvCxnSpPr>
            <p:cNvPr id="15" name="直接连接符 14"/>
            <p:cNvCxnSpPr>
              <a:stCxn id="5" idx="7"/>
              <a:endCxn id="7" idx="2"/>
            </p:cNvCxnSpPr>
            <p:nvPr/>
          </p:nvCxnSpPr>
          <p:spPr bwMode="auto">
            <a:xfrm flipV="1">
              <a:off x="1146974" y="4393620"/>
              <a:ext cx="618245" cy="474229"/>
            </a:xfrm>
            <a:prstGeom prst="line">
              <a:avLst/>
            </a:prstGeom>
            <a:ln>
              <a:solidFill>
                <a:srgbClr val="0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>
              <a:endCxn id="8" idx="0"/>
            </p:cNvCxnSpPr>
            <p:nvPr/>
          </p:nvCxnSpPr>
          <p:spPr bwMode="auto">
            <a:xfrm flipH="1">
              <a:off x="1621203" y="4537636"/>
              <a:ext cx="288032" cy="100811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直接连接符 16"/>
            <p:cNvCxnSpPr>
              <a:stCxn id="8" idx="7"/>
              <a:endCxn id="10" idx="3"/>
            </p:cNvCxnSpPr>
            <p:nvPr/>
          </p:nvCxnSpPr>
          <p:spPr bwMode="auto">
            <a:xfrm flipV="1">
              <a:off x="1723038" y="4725518"/>
              <a:ext cx="1236490" cy="862411"/>
            </a:xfrm>
            <a:prstGeom prst="line">
              <a:avLst/>
            </a:prstGeom>
            <a:ln>
              <a:solidFill>
                <a:srgbClr val="00000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>
              <a:stCxn id="7" idx="6"/>
              <a:endCxn id="10" idx="2"/>
            </p:cNvCxnSpPr>
            <p:nvPr/>
          </p:nvCxnSpPr>
          <p:spPr bwMode="auto">
            <a:xfrm>
              <a:off x="2053251" y="4393620"/>
              <a:ext cx="864096" cy="23006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直接连接符 18"/>
            <p:cNvCxnSpPr>
              <a:endCxn id="9" idx="1"/>
            </p:cNvCxnSpPr>
            <p:nvPr/>
          </p:nvCxnSpPr>
          <p:spPr bwMode="auto">
            <a:xfrm>
              <a:off x="2011070" y="4499119"/>
              <a:ext cx="641758" cy="106935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直接连接符 19"/>
            <p:cNvCxnSpPr>
              <a:stCxn id="8" idx="6"/>
              <a:endCxn id="9" idx="2"/>
            </p:cNvCxnSpPr>
            <p:nvPr/>
          </p:nvCxnSpPr>
          <p:spPr bwMode="auto">
            <a:xfrm flipV="1">
              <a:off x="1765219" y="5670312"/>
              <a:ext cx="845428" cy="194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直接连接符 20"/>
            <p:cNvCxnSpPr>
              <a:stCxn id="10" idx="4"/>
              <a:endCxn id="9" idx="0"/>
            </p:cNvCxnSpPr>
            <p:nvPr/>
          </p:nvCxnSpPr>
          <p:spPr bwMode="auto">
            <a:xfrm flipH="1">
              <a:off x="2754663" y="4767699"/>
              <a:ext cx="306700" cy="75859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直接连接符 21"/>
            <p:cNvCxnSpPr>
              <a:stCxn id="10" idx="5"/>
              <a:endCxn id="11" idx="2"/>
            </p:cNvCxnSpPr>
            <p:nvPr/>
          </p:nvCxnSpPr>
          <p:spPr bwMode="auto">
            <a:xfrm>
              <a:off x="3163198" y="4725518"/>
              <a:ext cx="726604" cy="48077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直接连接符 22"/>
            <p:cNvCxnSpPr>
              <a:stCxn id="11" idx="2"/>
              <a:endCxn id="9" idx="6"/>
            </p:cNvCxnSpPr>
            <p:nvPr/>
          </p:nvCxnSpPr>
          <p:spPr bwMode="auto">
            <a:xfrm flipH="1">
              <a:off x="2898679" y="5206296"/>
              <a:ext cx="991123" cy="46401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直接连接符 23"/>
            <p:cNvCxnSpPr>
              <a:stCxn id="11" idx="6"/>
              <a:endCxn id="12" idx="2"/>
            </p:cNvCxnSpPr>
            <p:nvPr/>
          </p:nvCxnSpPr>
          <p:spPr bwMode="auto">
            <a:xfrm flipV="1">
              <a:off x="4177834" y="4393620"/>
              <a:ext cx="721747" cy="8126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直接连接符 24"/>
            <p:cNvCxnSpPr>
              <a:stCxn id="11" idx="6"/>
              <a:endCxn id="13" idx="1"/>
            </p:cNvCxnSpPr>
            <p:nvPr/>
          </p:nvCxnSpPr>
          <p:spPr bwMode="auto">
            <a:xfrm>
              <a:off x="4177834" y="5206296"/>
              <a:ext cx="752927" cy="48410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直接连接符 25"/>
            <p:cNvCxnSpPr>
              <a:stCxn id="11" idx="6"/>
              <a:endCxn id="14" idx="2"/>
            </p:cNvCxnSpPr>
            <p:nvPr/>
          </p:nvCxnSpPr>
          <p:spPr bwMode="auto">
            <a:xfrm flipV="1">
              <a:off x="4177834" y="4969684"/>
              <a:ext cx="1584176" cy="23661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直接连接符 26"/>
            <p:cNvCxnSpPr>
              <a:stCxn id="12" idx="6"/>
              <a:endCxn id="14" idx="1"/>
            </p:cNvCxnSpPr>
            <p:nvPr/>
          </p:nvCxnSpPr>
          <p:spPr bwMode="auto">
            <a:xfrm>
              <a:off x="5187613" y="4393620"/>
              <a:ext cx="616578" cy="47422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直接连接符 27"/>
            <p:cNvCxnSpPr>
              <a:stCxn id="14" idx="3"/>
              <a:endCxn id="13" idx="7"/>
            </p:cNvCxnSpPr>
            <p:nvPr/>
          </p:nvCxnSpPr>
          <p:spPr bwMode="auto">
            <a:xfrm flipH="1">
              <a:off x="5134431" y="5071519"/>
              <a:ext cx="669760" cy="61887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直接连接符 28"/>
            <p:cNvCxnSpPr>
              <a:stCxn id="12" idx="4"/>
              <a:endCxn id="13" idx="0"/>
            </p:cNvCxnSpPr>
            <p:nvPr/>
          </p:nvCxnSpPr>
          <p:spPr bwMode="auto">
            <a:xfrm flipH="1">
              <a:off x="5032596" y="4537636"/>
              <a:ext cx="11001" cy="111058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文本框 29"/>
                <p:cNvSpPr txBox="1"/>
                <p:nvPr/>
              </p:nvSpPr>
              <p:spPr>
                <a:xfrm>
                  <a:off x="422305" y="4445571"/>
                  <a:ext cx="1227891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altLang="zh-CN" sz="1200" b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P</m:t>
                        </m:r>
                        <m:d>
                          <m:dPr>
                            <m:ctrlPr>
                              <a:rPr lang="en-US" altLang="zh-CN" sz="12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黑体" panose="02010609060101010101" pitchFamily="49" charset="-122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sz="1200" b="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黑体" panose="02010609060101010101" pitchFamily="49" charset="-122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CN" sz="1200" b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黑体" panose="02010609060101010101" pitchFamily="49" charset="-122"/>
                                  </a:rPr>
                                  <m:t>Y</m:t>
                                </m:r>
                              </m:e>
                              <m:sub>
                                <m:r>
                                  <a:rPr lang="en-US" altLang="zh-CN" sz="12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黑体" panose="02010609060101010101" pitchFamily="49" charset="-122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en-US" altLang="zh-CN" sz="1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=0.5</m:t>
                        </m:r>
                      </m:oMath>
                    </m:oMathPara>
                  </a14:m>
                  <a:endParaRPr lang="zh-CN" altLang="en-US" sz="1200" dirty="0"/>
                </a:p>
              </p:txBody>
            </p:sp>
          </mc:Choice>
          <mc:Fallback xmlns="">
            <p:sp>
              <p:nvSpPr>
                <p:cNvPr id="30" name="文本框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2305" y="4445571"/>
                  <a:ext cx="1227891" cy="276999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文本框 30"/>
                <p:cNvSpPr txBox="1"/>
                <p:nvPr/>
              </p:nvSpPr>
              <p:spPr>
                <a:xfrm>
                  <a:off x="825360" y="5841197"/>
                  <a:ext cx="1227891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altLang="zh-CN" sz="1200" b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P</m:t>
                        </m:r>
                        <m:d>
                          <m:dPr>
                            <m:ctrlPr>
                              <a:rPr lang="en-US" altLang="zh-CN" sz="12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黑体" panose="02010609060101010101" pitchFamily="49" charset="-122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sz="1200" b="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黑体" panose="02010609060101010101" pitchFamily="49" charset="-122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CN" sz="1200" b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黑体" panose="02010609060101010101" pitchFamily="49" charset="-122"/>
                                  </a:rPr>
                                  <m:t>Y</m:t>
                                </m:r>
                              </m:e>
                              <m:sub>
                                <m:r>
                                  <a:rPr lang="en-US" altLang="zh-CN" sz="12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黑体" panose="02010609060101010101" pitchFamily="49" charset="-122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r>
                          <a:rPr lang="en-US" altLang="zh-CN" sz="1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=0.5</m:t>
                        </m:r>
                      </m:oMath>
                    </m:oMathPara>
                  </a14:m>
                  <a:endParaRPr lang="zh-CN" altLang="en-US" sz="1200" dirty="0"/>
                </a:p>
              </p:txBody>
            </p:sp>
          </mc:Choice>
          <mc:Fallback xmlns="">
            <p:sp>
              <p:nvSpPr>
                <p:cNvPr id="31" name="文本框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5360" y="5841197"/>
                  <a:ext cx="1227891" cy="276999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文本框 31"/>
                <p:cNvSpPr txBox="1"/>
                <p:nvPr/>
              </p:nvSpPr>
              <p:spPr>
                <a:xfrm>
                  <a:off x="1174520" y="3940046"/>
                  <a:ext cx="1227891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altLang="zh-CN" sz="1200" b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P</m:t>
                        </m:r>
                        <m:d>
                          <m:dPr>
                            <m:ctrlPr>
                              <a:rPr lang="en-US" altLang="zh-CN" sz="12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黑体" panose="02010609060101010101" pitchFamily="49" charset="-122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sz="1200" b="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黑体" panose="02010609060101010101" pitchFamily="49" charset="-122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CN" sz="1200" b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黑体" panose="02010609060101010101" pitchFamily="49" charset="-122"/>
                                  </a:rPr>
                                  <m:t>Y</m:t>
                                </m:r>
                              </m:e>
                              <m:sub>
                                <m:r>
                                  <a:rPr lang="en-US" altLang="zh-CN" sz="12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黑体" panose="02010609060101010101" pitchFamily="49" charset="-122"/>
                                  </a:rPr>
                                  <m:t>3</m:t>
                                </m:r>
                              </m:sub>
                            </m:sSub>
                          </m:e>
                        </m:d>
                        <m:r>
                          <a:rPr lang="en-US" altLang="zh-CN" sz="1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=1</m:t>
                        </m:r>
                      </m:oMath>
                    </m:oMathPara>
                  </a14:m>
                  <a:endParaRPr lang="zh-CN" altLang="en-US" sz="1200" dirty="0"/>
                </a:p>
              </p:txBody>
            </p:sp>
          </mc:Choice>
          <mc:Fallback xmlns="">
            <p:sp>
              <p:nvSpPr>
                <p:cNvPr id="32" name="文本框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74520" y="3940046"/>
                  <a:ext cx="1227891" cy="276999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文本框 32"/>
                <p:cNvSpPr txBox="1"/>
                <p:nvPr/>
              </p:nvSpPr>
              <p:spPr>
                <a:xfrm>
                  <a:off x="2226769" y="5867329"/>
                  <a:ext cx="1227891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altLang="zh-CN" sz="1200" b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P</m:t>
                        </m:r>
                        <m:d>
                          <m:dPr>
                            <m:ctrlPr>
                              <a:rPr lang="en-US" altLang="zh-CN" sz="12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黑体" panose="02010609060101010101" pitchFamily="49" charset="-122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sz="1200" b="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黑体" panose="02010609060101010101" pitchFamily="49" charset="-122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CN" sz="1200" b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黑体" panose="02010609060101010101" pitchFamily="49" charset="-122"/>
                                  </a:rPr>
                                  <m:t>Y</m:t>
                                </m:r>
                              </m:e>
                              <m:sub>
                                <m:r>
                                  <a:rPr lang="en-US" altLang="zh-CN" sz="12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黑体" panose="02010609060101010101" pitchFamily="49" charset="-122"/>
                                  </a:rPr>
                                  <m:t>4</m:t>
                                </m:r>
                              </m:sub>
                            </m:sSub>
                          </m:e>
                        </m:d>
                        <m:r>
                          <a:rPr lang="en-US" altLang="zh-CN" sz="1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=1</m:t>
                        </m:r>
                      </m:oMath>
                    </m:oMathPara>
                  </a14:m>
                  <a:endParaRPr lang="zh-CN" altLang="en-US" sz="1200" dirty="0"/>
                </a:p>
              </p:txBody>
            </p:sp>
          </mc:Choice>
          <mc:Fallback xmlns="">
            <p:sp>
              <p:nvSpPr>
                <p:cNvPr id="33" name="文本框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26769" y="5867329"/>
                  <a:ext cx="1227891" cy="276999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文本框 33"/>
                <p:cNvSpPr txBox="1"/>
                <p:nvPr/>
              </p:nvSpPr>
              <p:spPr>
                <a:xfrm>
                  <a:off x="3205379" y="3909519"/>
                  <a:ext cx="2467235" cy="81111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altLang="zh-CN" sz="1200" b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P</m:t>
                        </m:r>
                        <m:d>
                          <m:dPr>
                            <m:ctrlPr>
                              <a:rPr lang="en-US" altLang="zh-CN" sz="12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黑体" panose="02010609060101010101" pitchFamily="49" charset="-122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sz="1200" b="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黑体" panose="02010609060101010101" pitchFamily="49" charset="-122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CN" sz="1200" b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黑体" panose="02010609060101010101" pitchFamily="49" charset="-122"/>
                                  </a:rPr>
                                  <m:t>Y</m:t>
                                </m:r>
                              </m:e>
                              <m:sub>
                                <m:r>
                                  <a:rPr lang="en-US" altLang="zh-CN" sz="12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黑体" panose="02010609060101010101" pitchFamily="49" charset="-122"/>
                                  </a:rPr>
                                  <m:t>5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altLang="zh-CN" sz="1200" b="0" i="1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黑体" panose="02010609060101010101" pitchFamily="49" charset="-122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altLang="zh-CN" sz="1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=</m:t>
                        </m:r>
                        <m:f>
                          <m:fPr>
                            <m:ctrlPr>
                              <a:rPr lang="en-US" altLang="zh-CN" sz="12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黑体" panose="02010609060101010101" pitchFamily="49" charset="-122"/>
                              </a:rPr>
                            </m:ctrlPr>
                          </m:fPr>
                          <m:num>
                            <m:r>
                              <a:rPr lang="en-US" altLang="zh-CN" sz="12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黑体" panose="02010609060101010101" pitchFamily="49" charset="-122"/>
                              </a:rPr>
                              <m:t>1+1+0.5+0.5</m:t>
                            </m:r>
                          </m:num>
                          <m:den>
                            <m:r>
                              <a:rPr lang="en-US" altLang="zh-CN" sz="12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黑体" panose="02010609060101010101" pitchFamily="49" charset="-122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US" altLang="zh-CN" sz="1200" b="0" i="1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黑体" panose="02010609060101010101" pitchFamily="49" charset="-122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altLang="zh-CN" sz="1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=0.75</m:t>
                        </m:r>
                      </m:oMath>
                    </m:oMathPara>
                  </a14:m>
                  <a:endParaRPr lang="zh-CN" altLang="en-US" sz="1200" dirty="0"/>
                </a:p>
              </p:txBody>
            </p:sp>
          </mc:Choice>
          <mc:Fallback xmlns="">
            <p:sp>
              <p:nvSpPr>
                <p:cNvPr id="34" name="文本框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05379" y="3909519"/>
                  <a:ext cx="2467235" cy="811119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文本框 34"/>
                <p:cNvSpPr txBox="1"/>
                <p:nvPr/>
              </p:nvSpPr>
              <p:spPr>
                <a:xfrm>
                  <a:off x="3430621" y="5406386"/>
                  <a:ext cx="1227891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altLang="zh-CN" sz="1200" b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P</m:t>
                        </m:r>
                        <m:d>
                          <m:dPr>
                            <m:ctrlPr>
                              <a:rPr lang="en-US" altLang="zh-CN" sz="12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黑体" panose="02010609060101010101" pitchFamily="49" charset="-122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sz="1200" b="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黑体" panose="02010609060101010101" pitchFamily="49" charset="-122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CN" sz="1200" b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黑体" panose="02010609060101010101" pitchFamily="49" charset="-122"/>
                                  </a:rPr>
                                  <m:t>Y</m:t>
                                </m:r>
                              </m:e>
                              <m:sub>
                                <m:r>
                                  <a:rPr lang="en-US" altLang="zh-CN" sz="12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黑体" panose="02010609060101010101" pitchFamily="49" charset="-122"/>
                                  </a:rPr>
                                  <m:t>6</m:t>
                                </m:r>
                              </m:sub>
                            </m:sSub>
                          </m:e>
                        </m:d>
                        <m:r>
                          <a:rPr lang="en-US" altLang="zh-CN" sz="1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=0.5</m:t>
                        </m:r>
                      </m:oMath>
                    </m:oMathPara>
                  </a14:m>
                  <a:endParaRPr lang="zh-CN" altLang="en-US" sz="1200" dirty="0"/>
                </a:p>
              </p:txBody>
            </p:sp>
          </mc:Choice>
          <mc:Fallback xmlns="">
            <p:sp>
              <p:nvSpPr>
                <p:cNvPr id="35" name="文本框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30621" y="5406386"/>
                  <a:ext cx="1227891" cy="276999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文本框 35"/>
                <p:cNvSpPr txBox="1"/>
                <p:nvPr/>
              </p:nvSpPr>
              <p:spPr>
                <a:xfrm>
                  <a:off x="4355976" y="3933056"/>
                  <a:ext cx="1227891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altLang="zh-CN" sz="1200" b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P</m:t>
                        </m:r>
                        <m:d>
                          <m:dPr>
                            <m:ctrlPr>
                              <a:rPr lang="en-US" altLang="zh-CN" sz="12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黑体" panose="02010609060101010101" pitchFamily="49" charset="-122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sz="1200" b="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黑体" panose="02010609060101010101" pitchFamily="49" charset="-122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CN" sz="1200" b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黑体" panose="02010609060101010101" pitchFamily="49" charset="-122"/>
                                  </a:rPr>
                                  <m:t>Y</m:t>
                                </m:r>
                              </m:e>
                              <m:sub>
                                <m:r>
                                  <a:rPr lang="en-US" altLang="zh-CN" sz="12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黑体" panose="02010609060101010101" pitchFamily="49" charset="-122"/>
                                  </a:rPr>
                                  <m:t>8</m:t>
                                </m:r>
                              </m:sub>
                            </m:sSub>
                          </m:e>
                        </m:d>
                        <m:r>
                          <a:rPr lang="en-US" altLang="zh-CN" sz="1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=0.5</m:t>
                        </m:r>
                      </m:oMath>
                    </m:oMathPara>
                  </a14:m>
                  <a:endParaRPr lang="zh-CN" altLang="en-US" sz="1200" dirty="0"/>
                </a:p>
              </p:txBody>
            </p:sp>
          </mc:Choice>
          <mc:Fallback xmlns="">
            <p:sp>
              <p:nvSpPr>
                <p:cNvPr id="36" name="文本框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55976" y="3933056"/>
                  <a:ext cx="1227891" cy="276999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文本框 36"/>
                <p:cNvSpPr txBox="1"/>
                <p:nvPr/>
              </p:nvSpPr>
              <p:spPr>
                <a:xfrm>
                  <a:off x="4355976" y="5983310"/>
                  <a:ext cx="1227891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altLang="zh-CN" sz="1200" b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P</m:t>
                        </m:r>
                        <m:d>
                          <m:dPr>
                            <m:ctrlPr>
                              <a:rPr lang="en-US" altLang="zh-CN" sz="12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黑体" panose="02010609060101010101" pitchFamily="49" charset="-122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sz="1200" b="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黑体" panose="02010609060101010101" pitchFamily="49" charset="-122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CN" sz="1200" b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黑体" panose="02010609060101010101" pitchFamily="49" charset="-122"/>
                                  </a:rPr>
                                  <m:t>Y</m:t>
                                </m:r>
                              </m:e>
                              <m:sub>
                                <m:r>
                                  <a:rPr lang="en-US" altLang="zh-CN" sz="12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黑体" panose="02010609060101010101" pitchFamily="49" charset="-122"/>
                                  </a:rPr>
                                  <m:t>7</m:t>
                                </m:r>
                              </m:sub>
                            </m:sSub>
                          </m:e>
                        </m:d>
                        <m:r>
                          <a:rPr lang="en-US" altLang="zh-CN" sz="1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=0</m:t>
                        </m:r>
                      </m:oMath>
                    </m:oMathPara>
                  </a14:m>
                  <a:endParaRPr lang="zh-CN" altLang="en-US" sz="1200" dirty="0"/>
                </a:p>
              </p:txBody>
            </p:sp>
          </mc:Choice>
          <mc:Fallback xmlns="">
            <p:sp>
              <p:nvSpPr>
                <p:cNvPr id="37" name="文本框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55976" y="5983310"/>
                  <a:ext cx="1227891" cy="276999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9" name="下箭头 38"/>
            <p:cNvSpPr/>
            <p:nvPr/>
          </p:nvSpPr>
          <p:spPr bwMode="auto">
            <a:xfrm>
              <a:off x="2923056" y="3944804"/>
              <a:ext cx="263077" cy="505704"/>
            </a:xfrm>
            <a:prstGeom prst="downArrow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Wingdings" pitchFamily="2" charset="2"/>
                <a:buNone/>
                <a:tabLst/>
              </a:pPr>
              <a:endParaRPr kumimoji="1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黑体" pitchFamily="2" charset="-122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6319432" y="3623878"/>
            <a:ext cx="2777414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19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优点：</a:t>
            </a:r>
            <a:r>
              <a:rPr lang="zh-CN" altLang="en-US" sz="19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算法易实现、直观</a:t>
            </a:r>
            <a:r>
              <a:rPr lang="zh-CN" altLang="en-US" sz="1900" b="0" dirty="0">
                <a:sym typeface="Wingdings" pitchFamily="2" charset="2"/>
              </a:rPr>
              <a:t></a:t>
            </a:r>
            <a:endParaRPr lang="en-US" altLang="zh-CN" sz="1900" b="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285750" indent="-28575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1900" b="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缺点：</a:t>
            </a:r>
            <a:endParaRPr lang="en-US" altLang="zh-CN" sz="1900" b="0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285750" indent="-285750" eaLnBrk="1" hangingPunct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19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无法保证收敛性</a:t>
            </a:r>
            <a:r>
              <a:rPr lang="zh-CN" altLang="en-US" sz="1900" b="0" dirty="0">
                <a:solidFill>
                  <a:srgbClr val="002060"/>
                </a:solidFill>
                <a:sym typeface="Wingdings" pitchFamily="2" charset="2"/>
              </a:rPr>
              <a:t></a:t>
            </a:r>
            <a:endParaRPr lang="en-US" altLang="zh-CN" sz="1900" b="0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285750" indent="-285750" eaLnBrk="1" hangingPunct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19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没有充分利用其他信息，如节点特征、边特征和图特征</a:t>
            </a:r>
            <a:r>
              <a:rPr lang="zh-CN" altLang="en-US" sz="1900" b="0" dirty="0">
                <a:solidFill>
                  <a:srgbClr val="002060"/>
                </a:solidFill>
                <a:sym typeface="Wingdings" pitchFamily="2" charset="2"/>
              </a:rPr>
              <a:t></a:t>
            </a:r>
            <a:r>
              <a:rPr lang="en-US" altLang="zh-CN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	</a:t>
            </a:r>
            <a:endParaRPr lang="en-US" altLang="zh-CN" b="0" dirty="0">
              <a:solidFill>
                <a:srgbClr val="002060"/>
              </a:solidFill>
              <a:ea typeface="黑体" panose="02010609060101010101" pitchFamily="49" charset="-122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18731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684213" y="2032000"/>
            <a:ext cx="8208962" cy="368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2600"/>
              </a:lnSpc>
            </a:pPr>
            <a:endParaRPr lang="zh-CN" altLang="en-US" sz="2200" b="0" dirty="0">
              <a:solidFill>
                <a:srgbClr val="FF0000"/>
              </a:solidFill>
              <a:latin typeface="黑体" pitchFamily="2" charset="-122"/>
            </a:endParaRPr>
          </a:p>
        </p:txBody>
      </p:sp>
      <p:sp>
        <p:nvSpPr>
          <p:cNvPr id="15364" name="Rectangle 1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图分析概述 </a:t>
            </a:r>
            <a:r>
              <a:rPr lang="en-US" altLang="zh-CN" dirty="0">
                <a:ea typeface="黑体" pitchFamily="2" charset="-122"/>
              </a:rPr>
              <a:t>(3)</a:t>
            </a:r>
            <a:endParaRPr lang="zh-CN" altLang="en-US" dirty="0">
              <a:ea typeface="黑体" pitchFamily="2" charset="-122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755576" y="2057400"/>
            <a:ext cx="8278688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w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w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zh-CN" altLang="en-US" sz="2200" kern="0" dirty="0">
                <a:solidFill>
                  <a:srgbClr val="0000FF"/>
                </a:solidFill>
                <a:ea typeface="黑体" pitchFamily="2" charset="-122"/>
              </a:rPr>
              <a:t>图分析</a:t>
            </a:r>
            <a:endParaRPr lang="en-US" altLang="zh-CN" sz="2200" kern="0" dirty="0">
              <a:solidFill>
                <a:srgbClr val="0000FF"/>
              </a:solidFill>
              <a:ea typeface="黑体" pitchFamily="2" charset="-122"/>
            </a:endParaRP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zh-CN" altLang="en-US" sz="2000" b="0" kern="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基于图神经网络的</a:t>
            </a:r>
            <a:r>
              <a:rPr lang="zh-CN" altLang="en-US" sz="2000" b="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算法</a:t>
            </a:r>
            <a:endParaRPr lang="en-US" altLang="zh-CN" sz="2000" b="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zh-CN" altLang="en-US" sz="2000" b="0" kern="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图卷积神经网络（</a:t>
            </a:r>
            <a:r>
              <a:rPr lang="en-US" altLang="zh-CN" sz="2000" b="0" kern="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GCN</a:t>
            </a:r>
            <a:r>
              <a:rPr lang="zh-CN" altLang="en-US" sz="2000" b="0" kern="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）</a:t>
            </a:r>
            <a:endParaRPr lang="en-US" altLang="zh-CN" sz="2000" b="0" dirty="0">
              <a:solidFill>
                <a:srgbClr val="00206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0" indent="0"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1800" b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对边特征、节点特征、图特征进行</a:t>
            </a:r>
            <a:r>
              <a:rPr lang="zh-CN" altLang="en-US" sz="18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聚合</a:t>
            </a:r>
            <a:r>
              <a:rPr lang="zh-CN" altLang="en-US" sz="1800" b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及</a:t>
            </a:r>
            <a:r>
              <a:rPr lang="zh-CN" altLang="en-US" sz="18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更新</a:t>
            </a:r>
            <a:r>
              <a:rPr lang="zh-CN" altLang="en-US" sz="1800" b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操作</a:t>
            </a:r>
            <a:endParaRPr lang="en-US" altLang="zh-CN" sz="1800" b="0" kern="0" dirty="0">
              <a:solidFill>
                <a:schemeClr val="accent6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zh-CN" altLang="en-US" sz="2000" b="0" kern="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图注意力网络（</a:t>
            </a:r>
            <a:r>
              <a:rPr lang="en-US" altLang="zh-CN" sz="2000" b="0" kern="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GAT</a:t>
            </a:r>
            <a:r>
              <a:rPr lang="zh-CN" altLang="en-US" sz="2000" b="0" kern="0" dirty="0">
                <a:solidFill>
                  <a:schemeClr val="accent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）</a:t>
            </a:r>
            <a:endParaRPr lang="en-US" altLang="zh-CN" sz="2000" b="0" kern="0" dirty="0">
              <a:solidFill>
                <a:schemeClr val="accent6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0" indent="0"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1800" b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给每条边加上可学习的系数，进行带注意力的节点特征融合，使得模型在卷积过程中能够根据任务实时调整系数</a:t>
            </a:r>
            <a:r>
              <a:rPr lang="en-US" altLang="zh-CN" sz="1800" b="0" dirty="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4090" y="1988141"/>
            <a:ext cx="2915816" cy="164191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/>
              <p:cNvSpPr txBox="1"/>
              <p:nvPr/>
            </p:nvSpPr>
            <p:spPr>
              <a:xfrm>
                <a:off x="6804248" y="3318448"/>
                <a:ext cx="1185837" cy="6047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altLang="zh-CN" sz="1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  <m:sub>
                          <m:r>
                            <a:rPr lang="en-US" altLang="zh-CN" sz="1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zh-CN" sz="14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zh-CN" sz="1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nary>
                        <m:naryPr>
                          <m:chr m:val="∑"/>
                          <m:ctrlPr>
                            <a:rPr lang="en-US" altLang="zh-CN" sz="1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1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sz="1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CN" sz="1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b>
                            <m:sSubPr>
                              <m:ctrlPr>
                                <a:rPr lang="en-US" altLang="zh-CN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4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altLang="zh-CN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altLang="zh-CN" sz="1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1400" b="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3318448"/>
                <a:ext cx="1185837" cy="6047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/>
              <p:cNvSpPr txBox="1"/>
              <p:nvPr/>
            </p:nvSpPr>
            <p:spPr>
              <a:xfrm>
                <a:off x="1259632" y="5056788"/>
                <a:ext cx="1609736" cy="8208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9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9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altLang="zh-CN" sz="19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  <m:sub>
                          <m:r>
                            <a:rPr lang="en-US" altLang="zh-CN" sz="19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zh-CN" sz="19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̃"/>
                          <m:ctrlPr>
                            <a:rPr lang="en-US" altLang="zh-CN" sz="19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sz="19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r>
                        <a:rPr lang="en-US" altLang="zh-CN" sz="19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nary>
                        <m:naryPr>
                          <m:chr m:val="∑"/>
                          <m:ctrlPr>
                            <a:rPr lang="en-US" altLang="zh-CN" sz="19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sz="19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sz="19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CN" sz="19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b>
                            <m:sSubPr>
                              <m:ctrlPr>
                                <a:rPr lang="en-US" altLang="zh-CN" sz="1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9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altLang="zh-CN" sz="19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altLang="zh-CN" sz="19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1900" b="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9" name="文本框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5056788"/>
                <a:ext cx="1609736" cy="8208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文本框 11">
            <a:extLst>
              <a:ext uri="{FF2B5EF4-FFF2-40B4-BE49-F238E27FC236}">
                <a16:creationId xmlns:a16="http://schemas.microsoft.com/office/drawing/2014/main" id="{161FD032-7E06-CFF0-0261-9463D729B01E}"/>
              </a:ext>
            </a:extLst>
          </p:cNvPr>
          <p:cNvSpPr txBox="1"/>
          <p:nvPr/>
        </p:nvSpPr>
        <p:spPr>
          <a:xfrm>
            <a:off x="6751887" y="4061465"/>
            <a:ext cx="21412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400" dirty="0">
                <a:solidFill>
                  <a:srgbClr val="00B050"/>
                </a:solidFill>
                <a:ea typeface="黑体" panose="02010609060101010101" pitchFamily="49" charset="-122"/>
              </a:rPr>
              <a:t>带注意力的节点特征融合</a:t>
            </a:r>
            <a:endParaRPr lang="zh-CN" altLang="en-US" sz="1400" dirty="0">
              <a:solidFill>
                <a:srgbClr val="00B050"/>
              </a:solidFill>
            </a:endParaRPr>
          </a:p>
        </p:txBody>
      </p:sp>
      <p:cxnSp>
        <p:nvCxnSpPr>
          <p:cNvPr id="5" name="直接箭头连接符 4"/>
          <p:cNvCxnSpPr>
            <a:cxnSpLocks/>
            <a:stCxn id="4" idx="2"/>
          </p:cNvCxnSpPr>
          <p:nvPr/>
        </p:nvCxnSpPr>
        <p:spPr bwMode="auto">
          <a:xfrm flipH="1">
            <a:off x="5901158" y="3923229"/>
            <a:ext cx="1496009" cy="3778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23117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684213" y="2032000"/>
            <a:ext cx="8208962" cy="368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2600"/>
              </a:lnSpc>
            </a:pPr>
            <a:endParaRPr lang="zh-CN" altLang="en-US" sz="2200" b="0" dirty="0">
              <a:solidFill>
                <a:srgbClr val="FF0000"/>
              </a:solidFill>
              <a:latin typeface="黑体" pitchFamily="2" charset="-122"/>
            </a:endParaRPr>
          </a:p>
        </p:txBody>
      </p:sp>
      <p:sp>
        <p:nvSpPr>
          <p:cNvPr id="15364" name="Rectangle 1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图分析概述 </a:t>
            </a:r>
            <a:r>
              <a:rPr lang="en-US" altLang="zh-CN" dirty="0">
                <a:ea typeface="黑体" pitchFamily="2" charset="-122"/>
              </a:rPr>
              <a:t>(4)</a:t>
            </a:r>
            <a:endParaRPr lang="zh-CN" altLang="en-US" dirty="0">
              <a:ea typeface="黑体" pitchFamily="2" charset="-122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87624" y="2276872"/>
            <a:ext cx="7056784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w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w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200" kern="0" dirty="0">
                <a:solidFill>
                  <a:srgbClr val="0000FF"/>
                </a:solidFill>
                <a:ea typeface="黑体" pitchFamily="2" charset="-122"/>
              </a:rPr>
              <a:t>图分析：</a:t>
            </a:r>
            <a:r>
              <a:rPr lang="zh-CN" altLang="en-US" sz="2000" b="0" kern="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基于图神经网络的</a:t>
            </a:r>
            <a:r>
              <a:rPr lang="zh-CN" altLang="en-US" sz="2000" b="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算法</a:t>
            </a:r>
            <a:endParaRPr lang="en-US" altLang="zh-CN" sz="2000" b="0" dirty="0">
              <a:solidFill>
                <a:schemeClr val="accent6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285750" indent="-285750"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000" b="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优点：</a:t>
            </a:r>
            <a:endParaRPr lang="en-US" altLang="zh-CN" sz="2000" b="0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zh-CN" altLang="en-US" sz="18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itchFamily="2" charset="2"/>
              </a:rPr>
              <a:t>充分利用图中的信息，有效地提取的节点特征</a:t>
            </a:r>
            <a:endParaRPr lang="en-US" altLang="zh-CN" sz="1800" b="0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  <a:sym typeface="Wingdings" pitchFamily="2" charset="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zh-CN" altLang="en-US" sz="18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itchFamily="2" charset="2"/>
              </a:rPr>
              <a:t>从节点、边和图层面实现高效的表示学习</a:t>
            </a:r>
            <a:endParaRPr lang="en-US" altLang="zh-CN" sz="1800" b="0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  <a:sym typeface="Wingdings" pitchFamily="2" charset="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zh-CN" altLang="en-US" sz="18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Wingdings" pitchFamily="2" charset="2"/>
              </a:rPr>
              <a:t>学习到更加丰富的语义信息</a:t>
            </a:r>
            <a:endParaRPr lang="en-US" altLang="zh-CN" sz="1800" b="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285750" indent="-285750"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000" b="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缺点：</a:t>
            </a:r>
            <a:endParaRPr lang="en-US" altLang="zh-CN" sz="2000" b="0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zh-CN" altLang="en-US" sz="18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无法通过堆叠神经网络层数来获得更好的性能</a:t>
            </a:r>
            <a:endParaRPr lang="en-US" altLang="zh-CN" sz="1800" b="0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  <a:sym typeface="Wingdings" pitchFamily="2" charset="2"/>
            </a:endParaRP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zh-CN" altLang="en-US" sz="1800" b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节点特征计算的代价将非常高昂</a:t>
            </a:r>
            <a:endParaRPr lang="en-US" altLang="zh-CN" sz="1800" b="0" kern="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18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</a:p>
          <a:p>
            <a:pPr marL="0" indent="0" eaLnBrk="1" hangingPunct="1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18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54031606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Straight Edge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黑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黑体" pitchFamily="2" charset="-122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6010</TotalTime>
  <Words>1579</Words>
  <Application>Microsoft Office PowerPoint</Application>
  <PresentationFormat>全屏显示(4:3)</PresentationFormat>
  <Paragraphs>468</Paragraphs>
  <Slides>30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41" baseType="lpstr">
      <vt:lpstr>等线</vt:lpstr>
      <vt:lpstr>黑体</vt:lpstr>
      <vt:lpstr>宋体</vt:lpstr>
      <vt:lpstr>宋体</vt:lpstr>
      <vt:lpstr>Arial</vt:lpstr>
      <vt:lpstr>Cambria</vt:lpstr>
      <vt:lpstr>Cambria Math</vt:lpstr>
      <vt:lpstr>Euclid Math One</vt:lpstr>
      <vt:lpstr>Times New Roman</vt:lpstr>
      <vt:lpstr>Wingdings</vt:lpstr>
      <vt:lpstr>Straight Edge</vt:lpstr>
      <vt:lpstr>第18章 图分析算法 </vt:lpstr>
      <vt:lpstr>提纲</vt:lpstr>
      <vt:lpstr>引例 (1)</vt:lpstr>
      <vt:lpstr>引例 (2)</vt:lpstr>
      <vt:lpstr>提纲</vt:lpstr>
      <vt:lpstr>图分析概述 (1)</vt:lpstr>
      <vt:lpstr>图分析概述 (2)</vt:lpstr>
      <vt:lpstr>图分析概述 (3)</vt:lpstr>
      <vt:lpstr>图分析概述 (4)</vt:lpstr>
      <vt:lpstr>提纲</vt:lpstr>
      <vt:lpstr>图神经网络 (1)</vt:lpstr>
      <vt:lpstr>图神经网络 (2)</vt:lpstr>
      <vt:lpstr>图神经网络 (3)</vt:lpstr>
      <vt:lpstr>图神经网络 (4)</vt:lpstr>
      <vt:lpstr>图神经网络 (5)</vt:lpstr>
      <vt:lpstr>提纲</vt:lpstr>
      <vt:lpstr>图卷积神经网络 (1)</vt:lpstr>
      <vt:lpstr>图卷积神经网络 (2)</vt:lpstr>
      <vt:lpstr>图卷积神经网络 (3)</vt:lpstr>
      <vt:lpstr>提纲</vt:lpstr>
      <vt:lpstr>基于图卷积网络的图节点分类 (1)</vt:lpstr>
      <vt:lpstr>基于图卷积网络的图节点分类 (2)</vt:lpstr>
      <vt:lpstr>基于图卷积网络的图节点分类 (3)</vt:lpstr>
      <vt:lpstr>基于图卷积网络的图节点分类 (4)</vt:lpstr>
      <vt:lpstr>基于图卷积网络的图节点分类 (5)</vt:lpstr>
      <vt:lpstr>基于图卷积网络的图节点分类 (6)</vt:lpstr>
      <vt:lpstr>基于图卷积网络的图节点分类 (7)</vt:lpstr>
      <vt:lpstr>提纲</vt:lpstr>
      <vt:lpstr>总结</vt:lpstr>
      <vt:lpstr>结语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Kun Yue</dc:creator>
  <cp:lastModifiedBy>Kun Yue</cp:lastModifiedBy>
  <cp:revision>467</cp:revision>
  <dcterms:created xsi:type="dcterms:W3CDTF">1601-01-01T00:00:00Z</dcterms:created>
  <dcterms:modified xsi:type="dcterms:W3CDTF">2022-07-19T01:38:40Z</dcterms:modified>
</cp:coreProperties>
</file>