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9"/>
  </p:notesMasterIdLst>
  <p:sldIdLst>
    <p:sldId id="362" r:id="rId2"/>
    <p:sldId id="363" r:id="rId3"/>
    <p:sldId id="364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262" r:id="rId21"/>
    <p:sldId id="361" r:id="rId22"/>
    <p:sldId id="381" r:id="rId23"/>
    <p:sldId id="360" r:id="rId24"/>
    <p:sldId id="359" r:id="rId25"/>
    <p:sldId id="382" r:id="rId26"/>
    <p:sldId id="323" r:id="rId27"/>
    <p:sldId id="354" r:id="rId28"/>
    <p:sldId id="325" r:id="rId29"/>
    <p:sldId id="355" r:id="rId30"/>
    <p:sldId id="327" r:id="rId31"/>
    <p:sldId id="328" r:id="rId32"/>
    <p:sldId id="329" r:id="rId33"/>
    <p:sldId id="330" r:id="rId34"/>
    <p:sldId id="331" r:id="rId35"/>
    <p:sldId id="332" r:id="rId36"/>
    <p:sldId id="356" r:id="rId37"/>
    <p:sldId id="383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1" clrIdx="0">
    <p:extLst>
      <p:ext uri="{19B8F6BF-5375-455C-9EA6-DF929625EA0E}">
        <p15:presenceInfo xmlns:p15="http://schemas.microsoft.com/office/powerpoint/2012/main" userId="6b87a6077482474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0000CC"/>
    <a:srgbClr val="F5DC71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80" autoAdjust="0"/>
    <p:restoredTop sz="86449" autoAdjust="0"/>
  </p:normalViewPr>
  <p:slideViewPr>
    <p:cSldViewPr>
      <p:cViewPr varScale="1">
        <p:scale>
          <a:sx n="67" d="100"/>
          <a:sy n="67" d="100"/>
        </p:scale>
        <p:origin x="1062" y="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18" Type="http://schemas.openxmlformats.org/officeDocument/2006/relationships/slide" Target="slides/slide21.xml"/><Relationship Id="rId26" Type="http://schemas.openxmlformats.org/officeDocument/2006/relationships/slide" Target="slides/slide29.xml"/><Relationship Id="rId3" Type="http://schemas.openxmlformats.org/officeDocument/2006/relationships/slide" Target="slides/slide3.xml"/><Relationship Id="rId21" Type="http://schemas.openxmlformats.org/officeDocument/2006/relationships/slide" Target="slides/slide24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17" Type="http://schemas.openxmlformats.org/officeDocument/2006/relationships/slide" Target="slides/slide19.xml"/><Relationship Id="rId25" Type="http://schemas.openxmlformats.org/officeDocument/2006/relationships/slide" Target="slides/slide28.xml"/><Relationship Id="rId2" Type="http://schemas.openxmlformats.org/officeDocument/2006/relationships/slide" Target="slides/slide2.xml"/><Relationship Id="rId16" Type="http://schemas.openxmlformats.org/officeDocument/2006/relationships/slide" Target="slides/slide18.xml"/><Relationship Id="rId20" Type="http://schemas.openxmlformats.org/officeDocument/2006/relationships/slide" Target="slides/slide23.xml"/><Relationship Id="rId29" Type="http://schemas.openxmlformats.org/officeDocument/2006/relationships/slide" Target="slides/slide32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24" Type="http://schemas.openxmlformats.org/officeDocument/2006/relationships/slide" Target="slides/slide27.xml"/><Relationship Id="rId32" Type="http://schemas.openxmlformats.org/officeDocument/2006/relationships/slide" Target="slides/slide35.xml"/><Relationship Id="rId5" Type="http://schemas.openxmlformats.org/officeDocument/2006/relationships/slide" Target="slides/slide7.xml"/><Relationship Id="rId15" Type="http://schemas.openxmlformats.org/officeDocument/2006/relationships/slide" Target="slides/slide17.xml"/><Relationship Id="rId23" Type="http://schemas.openxmlformats.org/officeDocument/2006/relationships/slide" Target="slides/slide26.xml"/><Relationship Id="rId28" Type="http://schemas.openxmlformats.org/officeDocument/2006/relationships/slide" Target="slides/slide31.xml"/><Relationship Id="rId10" Type="http://schemas.openxmlformats.org/officeDocument/2006/relationships/slide" Target="slides/slide12.xml"/><Relationship Id="rId19" Type="http://schemas.openxmlformats.org/officeDocument/2006/relationships/slide" Target="slides/slide22.xml"/><Relationship Id="rId31" Type="http://schemas.openxmlformats.org/officeDocument/2006/relationships/slide" Target="slides/slide34.xml"/><Relationship Id="rId4" Type="http://schemas.openxmlformats.org/officeDocument/2006/relationships/slide" Target="slides/slide4.xml"/><Relationship Id="rId9" Type="http://schemas.openxmlformats.org/officeDocument/2006/relationships/slide" Target="slides/slide11.xml"/><Relationship Id="rId14" Type="http://schemas.openxmlformats.org/officeDocument/2006/relationships/slide" Target="slides/slide16.xml"/><Relationship Id="rId22" Type="http://schemas.openxmlformats.org/officeDocument/2006/relationships/slide" Target="slides/slide25.xml"/><Relationship Id="rId27" Type="http://schemas.openxmlformats.org/officeDocument/2006/relationships/slide" Target="slides/slide30.xml"/><Relationship Id="rId30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 b="0" smtClean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0" smtClean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 b="0" smtClean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0" smtClean="0">
                <a:ea typeface="宋体" pitchFamily="2" charset="-122"/>
              </a:defRPr>
            </a:lvl1pPr>
          </a:lstStyle>
          <a:p>
            <a:pPr>
              <a:defRPr/>
            </a:pPr>
            <a:fld id="{E95B263C-5119-4304-8D42-7ACA737F6E5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6907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5B263C-5119-4304-8D42-7ACA737F6E5B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06285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5B263C-5119-4304-8D42-7ACA737F6E5B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2727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5B263C-5119-4304-8D42-7ACA737F6E5B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3865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5B263C-5119-4304-8D42-7ACA737F6E5B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9284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5B263C-5119-4304-8D42-7ACA737F6E5B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874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68263"/>
            <a:ext cx="8678863" cy="6713537"/>
            <a:chOff x="0" y="43"/>
            <a:chExt cx="5467" cy="4229"/>
          </a:xfrm>
        </p:grpSpPr>
        <p:sp>
          <p:nvSpPr>
            <p:cNvPr id="5" name="Rectangle 1027"/>
            <p:cNvSpPr>
              <a:spLocks noChangeArrowheads="1"/>
            </p:cNvSpPr>
            <p:nvPr userDrawn="1"/>
          </p:nvSpPr>
          <p:spPr bwMode="auto">
            <a:xfrm>
              <a:off x="692" y="494"/>
              <a:ext cx="4775" cy="93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6" name="Group 1028"/>
            <p:cNvGrpSpPr>
              <a:grpSpLocks/>
            </p:cNvGrpSpPr>
            <p:nvPr userDrawn="1"/>
          </p:nvGrpSpPr>
          <p:grpSpPr bwMode="auto">
            <a:xfrm>
              <a:off x="0" y="43"/>
              <a:ext cx="624" cy="4229"/>
              <a:chOff x="0" y="43"/>
              <a:chExt cx="624" cy="4229"/>
            </a:xfrm>
          </p:grpSpPr>
          <p:sp>
            <p:nvSpPr>
              <p:cNvPr id="7" name="Line 1029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" name="Line 1030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" name="Line 1031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" name="Line 1032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" name="Line 1033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" name="Line 1034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3" name="Line 1035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4" name="Line 1036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" name="Line 1037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6" name="Line 1038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7" name="Line 1039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8" name="Line 1040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9" name="Line 1041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" name="Line 1042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" name="Line 1043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2" name="Line 1044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3" name="Line 1045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" name="Line 1046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5" name="Line 1047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6" name="Line 1048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7" name="Line 1049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8" name="Line 1050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9" name="Line 1051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0" name="Line 1052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" name="Line 1053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2" name="Line 1054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3" name="Line 1055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4" name="Line 1056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5" name="Line 1057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6" name="Line 1058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7" name="Line 1059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8" name="Line 1060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9" name="Line 1061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0" name="Line 1062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1" name="Line 1063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2" name="Line 1064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3" name="Line 1065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4" name="Line 1066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5" name="Line 1067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6" name="Line 1068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7" name="Line 1069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8" name="Line 1070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9" name="Line 1071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0" name="Line 1072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" name="Line 1073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" name="Line 1074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3" name="Line 1075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4" name="Line 1076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5" name="Line 1077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6" name="Line 1078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7" name="Line 1079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8" name="Line 1080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9" name="Line 1081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0" name="Line 1082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1" name="Line 1083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2" name="Line 1084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3" name="Line 1085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4" name="Line 1086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5" name="Line 1087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6" name="Line 1088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7" name="Line 1089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8" name="Line 1090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9" name="Line 1091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0" name="Line 1092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1" name="Line 1093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2" name="Line 1094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3" name="Line 1095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4" name="Line 1096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5" name="Line 1097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6" name="Line 1098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7" name="Line 1099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8" name="Line 1100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9" name="Line 1101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0" name="Line 1102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1" name="Line 1103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2" name="Line 1104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3" name="Line 1105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4" name="Line 1106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5" name="Line 1107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6" name="Line 1108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7" name="Line 1109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8" name="Line 1110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9" name="Line 1111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0" name="Line 1112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1" name="Line 1113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2" name="Line 1114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3" name="Line 1115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4" name="Line 1116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5" name="Line 1117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6" name="Line 1118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7" name="Line 1119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8" name="Line 1120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9" name="Line 1121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0" name="Line 1122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1" name="Line 1123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2" name="Line 1124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3" name="Line 1125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4" name="Line 1126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105" name="Rectangle 1132"/>
          <p:cNvSpPr>
            <a:spLocks noChangeArrowheads="1"/>
          </p:cNvSpPr>
          <p:nvPr/>
        </p:nvSpPr>
        <p:spPr bwMode="auto">
          <a:xfrm>
            <a:off x="3017838" y="2120900"/>
            <a:ext cx="5662612" cy="777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zh-CN" altLang="en-US" sz="2400" b="0">
              <a:ea typeface="宋体" pitchFamily="2" charset="-122"/>
            </a:endParaRPr>
          </a:p>
        </p:txBody>
      </p:sp>
      <p:sp>
        <p:nvSpPr>
          <p:cNvPr id="106" name="Rectangle 1133"/>
          <p:cNvSpPr>
            <a:spLocks noChangeArrowheads="1"/>
          </p:cNvSpPr>
          <p:nvPr/>
        </p:nvSpPr>
        <p:spPr bwMode="auto">
          <a:xfrm>
            <a:off x="1098550" y="862013"/>
            <a:ext cx="5662613" cy="7778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zh-CN" altLang="en-US" sz="2400" b="0">
              <a:ea typeface="宋体" pitchFamily="2" charset="-122"/>
            </a:endParaRPr>
          </a:p>
        </p:txBody>
      </p:sp>
      <p:sp>
        <p:nvSpPr>
          <p:cNvPr id="6250" name="Rectangle 1130"/>
          <p:cNvSpPr>
            <a:spLocks noGrp="1" noChangeArrowheads="1"/>
          </p:cNvSpPr>
          <p:nvPr>
            <p:ph type="ctrTitle"/>
          </p:nvPr>
        </p:nvSpPr>
        <p:spPr>
          <a:xfrm>
            <a:off x="1169988" y="1046163"/>
            <a:ext cx="7380287" cy="1012825"/>
          </a:xfrm>
        </p:spPr>
        <p:txBody>
          <a:bodyPr/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251" name="Rectangle 1131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2693988"/>
            <a:ext cx="6662737" cy="29940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7" name="Rectangle 1127"/>
          <p:cNvSpPr>
            <a:spLocks noGrp="1" noChangeArrowheads="1"/>
          </p:cNvSpPr>
          <p:nvPr>
            <p:ph type="dt" sz="half" idx="10"/>
          </p:nvPr>
        </p:nvSpPr>
        <p:spPr>
          <a:xfrm>
            <a:off x="1387475" y="6357938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8" name="Rectangle 1128"/>
          <p:cNvSpPr>
            <a:spLocks noGrp="1" noChangeArrowheads="1"/>
          </p:cNvSpPr>
          <p:nvPr>
            <p:ph type="ftr" sz="quarter" idx="11"/>
          </p:nvPr>
        </p:nvSpPr>
        <p:spPr>
          <a:xfrm>
            <a:off x="3722688" y="6357938"/>
            <a:ext cx="2271712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109" name="Rectangle 112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64300" y="6361113"/>
            <a:ext cx="1906588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02B7F-264A-4FC5-AB19-D3CDB3EAA87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 autoUpdateAnimBg="0"/>
      <p:bldP spid="106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5F5E6-A5C4-40CD-896D-52BD263B909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78625" y="609600"/>
            <a:ext cx="1989138" cy="54864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09625" y="609600"/>
            <a:ext cx="5816600" cy="54864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BB175-9D7C-4547-8366-15957A1CE83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10B0D-ABF1-44AC-94F7-7C7B1B92C97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63E70-9991-42B0-9DF0-AD20CA315B5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1FDCE-C7D6-4239-8533-F085902BBB4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56679-EB19-4EED-B5BB-CC586AECD25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9AB0C-3D36-46F3-B154-14A3C4562B0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A1526-3BD2-467C-B8F1-EFA7AB79088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A9433-8828-4A7B-BF92-590046B4021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909FC-A1CE-4110-A274-CD5BE91BDD7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68263"/>
            <a:ext cx="8915400" cy="6713537"/>
            <a:chOff x="0" y="43"/>
            <a:chExt cx="5616" cy="4229"/>
          </a:xfrm>
        </p:grpSpPr>
        <p:grpSp>
          <p:nvGrpSpPr>
            <p:cNvPr id="10248" name="Group 3"/>
            <p:cNvGrpSpPr>
              <a:grpSpLocks/>
            </p:cNvGrpSpPr>
            <p:nvPr userDrawn="1"/>
          </p:nvGrpSpPr>
          <p:grpSpPr bwMode="auto">
            <a:xfrm>
              <a:off x="0" y="43"/>
              <a:ext cx="408" cy="4229"/>
              <a:chOff x="0" y="43"/>
              <a:chExt cx="5760" cy="4229"/>
            </a:xfrm>
          </p:grpSpPr>
          <p:sp>
            <p:nvSpPr>
              <p:cNvPr id="5124" name="Line 4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5" name="Line 5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6" name="Line 6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7" name="Line 7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8" name="Line 8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9" name="Line 9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0" name="Line 10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1" name="Line 11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2" name="Line 12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3" name="Line 13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4" name="Line 14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5" name="Line 15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6" name="Line 16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7" name="Line 17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8" name="Line 18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9" name="Line 19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0" name="Line 20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1" name="Line 21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2" name="Line 22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3" name="Line 23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4" name="Line 24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5" name="Line 25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6" name="Line 26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7" name="Line 27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8" name="Line 28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9" name="Line 29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0" name="Line 30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1" name="Line 31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2" name="Line 32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3" name="Line 33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4" name="Line 34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5" name="Line 35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6" name="Line 36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7" name="Line 37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8" name="Line 38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9" name="Line 39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0" name="Line 40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1" name="Line 41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2" name="Line 42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3" name="Line 43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4" name="Line 44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5" name="Line 45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6" name="Line 46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7" name="Line 47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8" name="Line 48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9" name="Line 49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0" name="Line 50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1" name="Line 51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2" name="Line 52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3" name="Line 53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4" name="Line 54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5" name="Line 55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6" name="Line 56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7" name="Line 57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8" name="Line 58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9" name="Line 59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0" name="Line 60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1" name="Line 61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2" name="Line 62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3" name="Line 63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4" name="Line 64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5" name="Line 65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6" name="Line 66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7" name="Line 67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8" name="Line 68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9" name="Line 69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0" name="Line 70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1" name="Line 71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2" name="Line 72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3" name="Line 73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4" name="Line 74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5" name="Line 75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6" name="Line 76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7" name="Line 77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8" name="Line 78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9" name="Line 79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0" name="Line 80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1" name="Line 81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2" name="Line 82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3" name="Line 83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4" name="Line 84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5" name="Line 85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6" name="Line 86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7" name="Line 87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8" name="Line 88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9" name="Line 89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0" name="Line 90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1" name="Line 91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2" name="Line 92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3" name="Line 93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4" name="Line 94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5" name="Line 95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6" name="Line 96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7" name="Line 97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8" name="Line 98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9" name="Line 99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0" name="Line 100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1" name="Line 101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10249" name="Group 102"/>
            <p:cNvGrpSpPr>
              <a:grpSpLocks/>
            </p:cNvGrpSpPr>
            <p:nvPr userDrawn="1"/>
          </p:nvGrpSpPr>
          <p:grpSpPr bwMode="auto">
            <a:xfrm>
              <a:off x="400" y="205"/>
              <a:ext cx="5216" cy="1123"/>
              <a:chOff x="400" y="205"/>
              <a:chExt cx="5216" cy="1123"/>
            </a:xfrm>
          </p:grpSpPr>
          <p:sp>
            <p:nvSpPr>
              <p:cNvPr id="5223" name="Rectangle 103"/>
              <p:cNvSpPr>
                <a:spLocks noChangeArrowheads="1"/>
              </p:cNvSpPr>
              <p:nvPr userDrawn="1"/>
            </p:nvSpPr>
            <p:spPr bwMode="auto">
              <a:xfrm>
                <a:off x="557" y="205"/>
                <a:ext cx="313" cy="91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4" name="Rectangle 104"/>
              <p:cNvSpPr>
                <a:spLocks noChangeArrowheads="1"/>
              </p:cNvSpPr>
              <p:nvPr userDrawn="1"/>
            </p:nvSpPr>
            <p:spPr bwMode="auto">
              <a:xfrm>
                <a:off x="400" y="288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5" name="Rectangle 105"/>
              <p:cNvSpPr>
                <a:spLocks noChangeArrowheads="1"/>
              </p:cNvSpPr>
              <p:nvPr userDrawn="1"/>
            </p:nvSpPr>
            <p:spPr bwMode="auto">
              <a:xfrm>
                <a:off x="4599" y="1115"/>
                <a:ext cx="929" cy="21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6" name="Rectangle 106"/>
              <p:cNvSpPr>
                <a:spLocks noChangeArrowheads="1"/>
              </p:cNvSpPr>
              <p:nvPr userDrawn="1"/>
            </p:nvSpPr>
            <p:spPr bwMode="auto">
              <a:xfrm>
                <a:off x="2049" y="1211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10243" name="Rectangle 10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9625" y="2214563"/>
            <a:ext cx="7958138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228" name="Rectangle 10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kumimoji="0" sz="1400" b="0" smtClean="0">
                <a:solidFill>
                  <a:schemeClr val="folHlink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229" name="Rectangle 10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kumimoji="0" sz="1400" b="0" smtClean="0">
                <a:solidFill>
                  <a:schemeClr val="folHlink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5230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0" sz="1400" b="0" smtClean="0">
                <a:solidFill>
                  <a:schemeClr val="folHlink"/>
                </a:solidFill>
                <a:ea typeface="+mn-ea"/>
              </a:defRPr>
            </a:lvl1pPr>
          </a:lstStyle>
          <a:p>
            <a:pPr>
              <a:defRPr/>
            </a:pPr>
            <a:fld id="{A46414B0-2FA7-4528-95F2-8F22DA5AF7A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247" name="Rectangle 111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09600"/>
            <a:ext cx="737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kumimoji="1"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01428" y="980728"/>
            <a:ext cx="8442572" cy="1012825"/>
          </a:xfrm>
        </p:spPr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第</a:t>
            </a:r>
            <a:r>
              <a:rPr lang="en-US" altLang="zh-CN" dirty="0">
                <a:ea typeface="黑体" pitchFamily="2" charset="-122"/>
              </a:rPr>
              <a:t>16</a:t>
            </a:r>
            <a:r>
              <a:rPr lang="zh-CN" altLang="en-US" dirty="0">
                <a:ea typeface="黑体" pitchFamily="2" charset="-122"/>
              </a:rPr>
              <a:t>章</a:t>
            </a:r>
            <a:r>
              <a:rPr lang="en-US" altLang="zh-CN" dirty="0">
                <a:ea typeface="黑体" pitchFamily="2" charset="-122"/>
              </a:rPr>
              <a:t> </a:t>
            </a:r>
            <a:r>
              <a:rPr lang="zh-CN" altLang="en-US" dirty="0">
                <a:ea typeface="黑体" pitchFamily="2" charset="-122"/>
              </a:rPr>
              <a:t>目标检测算法</a:t>
            </a:r>
            <a:endParaRPr lang="en-US" altLang="zh-CN" dirty="0">
              <a:ea typeface="黑体" pitchFamily="2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0F40839-1418-4C02-8849-ED2BBE77E956}"/>
              </a:ext>
            </a:extLst>
          </p:cNvPr>
          <p:cNvSpPr/>
          <p:nvPr/>
        </p:nvSpPr>
        <p:spPr>
          <a:xfrm>
            <a:off x="2915816" y="3212976"/>
            <a:ext cx="4301177" cy="2259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4000" dirty="0">
                <a:ea typeface="黑体" panose="02010609060101010101" pitchFamily="49" charset="-122"/>
              </a:rPr>
              <a:t>《</a:t>
            </a:r>
            <a:r>
              <a:rPr lang="zh-CN" altLang="en-US" sz="4000" dirty="0">
                <a:ea typeface="黑体" panose="02010609060101010101" pitchFamily="49" charset="-122"/>
              </a:rPr>
              <a:t>人工智能算法</a:t>
            </a:r>
            <a:r>
              <a:rPr lang="en-US" altLang="zh-CN" sz="4000" dirty="0">
                <a:ea typeface="黑体" panose="02010609060101010101" pitchFamily="49" charset="-122"/>
              </a:rPr>
              <a:t>》</a:t>
            </a:r>
          </a:p>
          <a:p>
            <a:pPr algn="ctr" eaLnBrk="1" hangingPunct="1"/>
            <a:endParaRPr lang="en-US" altLang="zh-CN" dirty="0">
              <a:ea typeface="黑体" panose="02010609060101010101" pitchFamily="49" charset="-122"/>
            </a:endParaRPr>
          </a:p>
          <a:p>
            <a:pPr algn="ctr" eaLnBrk="1" hangingPunct="1"/>
            <a:r>
              <a:rPr lang="zh-CN" altLang="en-US" dirty="0">
                <a:ea typeface="黑体" panose="02010609060101010101" pitchFamily="49" charset="-122"/>
              </a:rPr>
              <a:t>清华大学出版社</a:t>
            </a:r>
            <a:endParaRPr lang="en-US" altLang="zh-CN" dirty="0">
              <a:ea typeface="黑体" panose="02010609060101010101" pitchFamily="49" charset="-122"/>
            </a:endParaRPr>
          </a:p>
          <a:p>
            <a:pPr algn="ctr" eaLnBrk="1" hangingPunct="1"/>
            <a:r>
              <a:rPr lang="en-US" altLang="zh-CN" dirty="0">
                <a:ea typeface="黑体" panose="02010609060101010101" pitchFamily="49" charset="-122"/>
              </a:rPr>
              <a:t>2022</a:t>
            </a:r>
            <a:r>
              <a:rPr lang="zh-CN" altLang="en-US" dirty="0">
                <a:ea typeface="黑体" panose="02010609060101010101" pitchFamily="49" charset="-122"/>
              </a:rPr>
              <a:t>年</a:t>
            </a:r>
            <a:r>
              <a:rPr lang="en-US" altLang="zh-CN" dirty="0">
                <a:ea typeface="黑体" panose="02010609060101010101" pitchFamily="49" charset="-122"/>
              </a:rPr>
              <a:t>7</a:t>
            </a:r>
            <a:r>
              <a:rPr lang="zh-CN" altLang="en-US" dirty="0">
                <a:ea typeface="黑体" panose="02010609060101010101" pitchFamily="49" charset="-122"/>
              </a:rPr>
              <a:t>月</a:t>
            </a:r>
            <a:endParaRPr lang="en-US" altLang="zh-CN" dirty="0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0641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2214563"/>
            <a:ext cx="6253163" cy="3881437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引例 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目标检测算法概述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solidFill>
                  <a:srgbClr val="FF0000"/>
                </a:solidFill>
                <a:ea typeface="黑体" pitchFamily="2" charset="-122"/>
              </a:rPr>
              <a:t>卷积神经网络概述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2200" dirty="0">
                <a:ea typeface="黑体" pitchFamily="2" charset="-122"/>
              </a:rPr>
              <a:t>YOLO</a:t>
            </a:r>
            <a:r>
              <a:rPr lang="zh-CN" altLang="en-US" sz="2200" dirty="0">
                <a:ea typeface="黑体" pitchFamily="2" charset="-122"/>
              </a:rPr>
              <a:t>算法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3579438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卷积神经网络概述 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1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)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561" y="2060848"/>
            <a:ext cx="8532440" cy="4416152"/>
          </a:xfrm>
        </p:spPr>
        <p:txBody>
          <a:bodyPr lIns="0" rIns="0"/>
          <a:lstStyle/>
          <a:p>
            <a:pPr eaLnBrk="1" hangingPunct="1">
              <a:lnSpc>
                <a:spcPct val="90000"/>
              </a:lnSpc>
            </a:pPr>
            <a:r>
              <a:rPr lang="zh-CN" altLang="en-US" sz="2200" b="1" dirty="0">
                <a:solidFill>
                  <a:srgbClr val="0000FF"/>
                </a:solidFill>
                <a:ea typeface="黑体" pitchFamily="2" charset="-122"/>
              </a:rPr>
              <a:t>卷积神经网络（</a:t>
            </a:r>
            <a:r>
              <a:rPr lang="en-US" altLang="zh-CN" sz="2200" b="1" dirty="0">
                <a:solidFill>
                  <a:srgbClr val="0000FF"/>
                </a:solidFill>
                <a:ea typeface="黑体" pitchFamily="2" charset="-122"/>
              </a:rPr>
              <a:t>Convolutional Neural Network, CNN</a:t>
            </a:r>
            <a:r>
              <a:rPr lang="zh-CN" altLang="en-US" sz="2200" b="1" dirty="0">
                <a:solidFill>
                  <a:srgbClr val="0000FF"/>
                </a:solidFill>
                <a:ea typeface="黑体" pitchFamily="2" charset="-122"/>
              </a:rPr>
              <a:t>）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   卷积神经网络的层级结构主要包含输入层、卷积层、池化层、全连接层等，通过层级的组合可构建不同的卷积神经网络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zh-CN" altLang="en-US" sz="2200" b="1" dirty="0">
                <a:solidFill>
                  <a:srgbClr val="0000FF"/>
                </a:solidFill>
                <a:ea typeface="黑体" pitchFamily="2" charset="-122"/>
              </a:rPr>
              <a:t>优点</a:t>
            </a:r>
            <a:endParaRPr lang="en-US" altLang="zh-CN" sz="2200" b="1" dirty="0">
              <a:solidFill>
                <a:srgbClr val="0000FF"/>
              </a:solidFill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2000" dirty="0">
                <a:latin typeface="黑体" pitchFamily="2" charset="-122"/>
                <a:ea typeface="黑体" pitchFamily="2" charset="-122"/>
              </a:rPr>
              <a:t>  - 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与全连接神经网络相比，层与层之间稀疏的局部连接减少了参数数量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2000" dirty="0">
                <a:latin typeface="黑体" pitchFamily="2" charset="-122"/>
                <a:ea typeface="黑体" pitchFamily="2" charset="-122"/>
              </a:rPr>
              <a:t>  - 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共享的卷积核参数有助于捕捉图像的局部特征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450BD49F-D4FD-49DA-B38B-3D4FE38C6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16" y="4763874"/>
            <a:ext cx="1172344" cy="1172344"/>
          </a:xfrm>
          <a:prstGeom prst="rect">
            <a:avLst/>
          </a:prstGeom>
        </p:spPr>
      </p:pic>
      <p:sp>
        <p:nvSpPr>
          <p:cNvPr id="18" name="向下箭號 11">
            <a:extLst>
              <a:ext uri="{FF2B5EF4-FFF2-40B4-BE49-F238E27FC236}">
                <a16:creationId xmlns:a16="http://schemas.microsoft.com/office/drawing/2014/main" id="{287A9FA2-B08B-459E-B8C8-260A0E42F113}"/>
              </a:ext>
            </a:extLst>
          </p:cNvPr>
          <p:cNvSpPr/>
          <p:nvPr/>
        </p:nvSpPr>
        <p:spPr>
          <a:xfrm rot="16200000">
            <a:off x="6721243" y="5172130"/>
            <a:ext cx="205601" cy="394519"/>
          </a:xfrm>
          <a:prstGeom prst="downArrow">
            <a:avLst>
              <a:gd name="adj1" fmla="val 50000"/>
              <a:gd name="adj2" fmla="val 3392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19" name="左大括弧 22">
            <a:extLst>
              <a:ext uri="{FF2B5EF4-FFF2-40B4-BE49-F238E27FC236}">
                <a16:creationId xmlns:a16="http://schemas.microsoft.com/office/drawing/2014/main" id="{B76DFAC2-856B-46AD-8B5C-8600FB99BDC9}"/>
              </a:ext>
            </a:extLst>
          </p:cNvPr>
          <p:cNvSpPr/>
          <p:nvPr/>
        </p:nvSpPr>
        <p:spPr>
          <a:xfrm rot="5400000" flipH="1" flipV="1">
            <a:off x="4298091" y="3980632"/>
            <a:ext cx="235502" cy="3962227"/>
          </a:xfrm>
          <a:prstGeom prst="leftBrace">
            <a:avLst>
              <a:gd name="adj1" fmla="val 72890"/>
              <a:gd name="adj2" fmla="val 50000"/>
            </a:avLst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2400">
              <a:solidFill>
                <a:srgbClr val="000000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EB9E63C-6A9D-4224-A299-5F9C3723E43B}"/>
              </a:ext>
            </a:extLst>
          </p:cNvPr>
          <p:cNvSpPr/>
          <p:nvPr/>
        </p:nvSpPr>
        <p:spPr>
          <a:xfrm>
            <a:off x="2362718" y="5081189"/>
            <a:ext cx="902436" cy="60029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>
                <a:solidFill>
                  <a:schemeClr val="dk1"/>
                </a:solidFill>
              </a:rPr>
              <a:t>卷积层</a:t>
            </a:r>
            <a:endParaRPr lang="zh-TW" altLang="en-US" sz="1800" dirty="0">
              <a:solidFill>
                <a:schemeClr val="dk1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ECF629D-B70A-49CD-8272-874B231F19FE}"/>
              </a:ext>
            </a:extLst>
          </p:cNvPr>
          <p:cNvSpPr/>
          <p:nvPr/>
        </p:nvSpPr>
        <p:spPr>
          <a:xfrm>
            <a:off x="3265153" y="5081189"/>
            <a:ext cx="902436" cy="6002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>
                <a:solidFill>
                  <a:schemeClr val="dk1"/>
                </a:solidFill>
              </a:rPr>
              <a:t>池化层</a:t>
            </a:r>
            <a:endParaRPr lang="zh-TW" altLang="en-US" sz="1800" dirty="0">
              <a:solidFill>
                <a:schemeClr val="dk1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740EED3-2660-422A-99AD-2EDC72AFE6EE}"/>
              </a:ext>
            </a:extLst>
          </p:cNvPr>
          <p:cNvSpPr/>
          <p:nvPr/>
        </p:nvSpPr>
        <p:spPr>
          <a:xfrm>
            <a:off x="7126538" y="5101079"/>
            <a:ext cx="902436" cy="6002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800" dirty="0">
                <a:solidFill>
                  <a:schemeClr val="dk1"/>
                </a:solidFill>
              </a:rPr>
              <a:t>全连</a:t>
            </a:r>
            <a:endParaRPr lang="en-US" altLang="zh-CN" sz="1800" dirty="0">
              <a:solidFill>
                <a:schemeClr val="dk1"/>
              </a:solidFill>
            </a:endParaRPr>
          </a:p>
          <a:p>
            <a:pPr algn="ctr"/>
            <a:r>
              <a:rPr lang="zh-CN" altLang="en-US" sz="1800" dirty="0">
                <a:solidFill>
                  <a:schemeClr val="dk1"/>
                </a:solidFill>
              </a:rPr>
              <a:t>接层</a:t>
            </a:r>
            <a:endParaRPr lang="zh-TW" altLang="en-US" sz="1800" dirty="0">
              <a:solidFill>
                <a:schemeClr val="dk1"/>
              </a:solidFill>
            </a:endParaRPr>
          </a:p>
        </p:txBody>
      </p:sp>
      <p:sp>
        <p:nvSpPr>
          <p:cNvPr id="23" name="向下箭號 11">
            <a:extLst>
              <a:ext uri="{FF2B5EF4-FFF2-40B4-BE49-F238E27FC236}">
                <a16:creationId xmlns:a16="http://schemas.microsoft.com/office/drawing/2014/main" id="{A2C55ED8-EFE2-4080-A677-81216B4CD5FE}"/>
              </a:ext>
            </a:extLst>
          </p:cNvPr>
          <p:cNvSpPr/>
          <p:nvPr/>
        </p:nvSpPr>
        <p:spPr>
          <a:xfrm rot="16200000">
            <a:off x="1952519" y="5172129"/>
            <a:ext cx="205601" cy="394519"/>
          </a:xfrm>
          <a:prstGeom prst="downArrow">
            <a:avLst>
              <a:gd name="adj1" fmla="val 50000"/>
              <a:gd name="adj2" fmla="val 3392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9F83CE0-1F46-44BA-B34A-AF3BB738C95E}"/>
              </a:ext>
            </a:extLst>
          </p:cNvPr>
          <p:cNvSpPr txBox="1"/>
          <p:nvPr/>
        </p:nvSpPr>
        <p:spPr>
          <a:xfrm>
            <a:off x="4219782" y="5224200"/>
            <a:ext cx="953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···</a:t>
            </a:r>
            <a:endParaRPr lang="zh-CN" altLang="en-US" sz="1600" dirty="0"/>
          </a:p>
        </p:txBody>
      </p:sp>
      <p:sp>
        <p:nvSpPr>
          <p:cNvPr id="25" name="向下箭號 11">
            <a:extLst>
              <a:ext uri="{FF2B5EF4-FFF2-40B4-BE49-F238E27FC236}">
                <a16:creationId xmlns:a16="http://schemas.microsoft.com/office/drawing/2014/main" id="{1761B893-23D6-4D4C-AD74-D63AA9E1AD42}"/>
              </a:ext>
            </a:extLst>
          </p:cNvPr>
          <p:cNvSpPr/>
          <p:nvPr/>
        </p:nvSpPr>
        <p:spPr>
          <a:xfrm rot="16200000">
            <a:off x="8257136" y="5173472"/>
            <a:ext cx="205601" cy="394519"/>
          </a:xfrm>
          <a:prstGeom prst="downArrow">
            <a:avLst>
              <a:gd name="adj1" fmla="val 50000"/>
              <a:gd name="adj2" fmla="val 3392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FD29A97-01FD-41F0-8ECA-EA8178781BD5}"/>
              </a:ext>
            </a:extLst>
          </p:cNvPr>
          <p:cNvSpPr txBox="1"/>
          <p:nvPr/>
        </p:nvSpPr>
        <p:spPr>
          <a:xfrm>
            <a:off x="2940572" y="6132026"/>
            <a:ext cx="348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0" dirty="0"/>
              <a:t>多个卷积层、池化层交叉堆叠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57308B8-9827-49CA-93BF-E1AE4450A612}"/>
              </a:ext>
            </a:extLst>
          </p:cNvPr>
          <p:cNvSpPr txBox="1"/>
          <p:nvPr/>
        </p:nvSpPr>
        <p:spPr>
          <a:xfrm>
            <a:off x="8588815" y="5091990"/>
            <a:ext cx="817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0" dirty="0"/>
              <a:t>预测结果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7A3F5146-736F-4BA8-8690-7636805E312D}"/>
              </a:ext>
            </a:extLst>
          </p:cNvPr>
          <p:cNvSpPr/>
          <p:nvPr/>
        </p:nvSpPr>
        <p:spPr>
          <a:xfrm>
            <a:off x="4640085" y="5108978"/>
            <a:ext cx="902436" cy="60029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>
                <a:solidFill>
                  <a:schemeClr val="dk1"/>
                </a:solidFill>
              </a:rPr>
              <a:t>卷积层</a:t>
            </a:r>
            <a:endParaRPr lang="zh-TW" altLang="en-US" sz="1800" dirty="0">
              <a:solidFill>
                <a:schemeClr val="dk1"/>
              </a:solidFill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6C2E44E-056B-4B9A-A9F9-4BA2344DCC59}"/>
              </a:ext>
            </a:extLst>
          </p:cNvPr>
          <p:cNvSpPr/>
          <p:nvPr/>
        </p:nvSpPr>
        <p:spPr>
          <a:xfrm>
            <a:off x="5542520" y="5108978"/>
            <a:ext cx="902436" cy="6002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>
                <a:solidFill>
                  <a:schemeClr val="dk1"/>
                </a:solidFill>
              </a:rPr>
              <a:t>池化层</a:t>
            </a:r>
            <a:endParaRPr lang="zh-TW" altLang="en-US" sz="1800" dirty="0">
              <a:solidFill>
                <a:schemeClr val="dk1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74FA36C-9837-4D29-866D-79B2B977E297}"/>
              </a:ext>
            </a:extLst>
          </p:cNvPr>
          <p:cNvSpPr txBox="1"/>
          <p:nvPr/>
        </p:nvSpPr>
        <p:spPr>
          <a:xfrm>
            <a:off x="792596" y="604584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0" dirty="0"/>
              <a:t>输入层</a:t>
            </a:r>
          </a:p>
        </p:txBody>
      </p:sp>
    </p:spTree>
    <p:extLst>
      <p:ext uri="{BB962C8B-B14F-4D97-AF65-F5344CB8AC3E}">
        <p14:creationId xmlns:p14="http://schemas.microsoft.com/office/powerpoint/2010/main" val="1990277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卷积神经网络概述 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2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)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561" y="1988840"/>
            <a:ext cx="8532440" cy="4488160"/>
          </a:xfrm>
        </p:spPr>
        <p:txBody>
          <a:bodyPr lIns="0" rIns="0"/>
          <a:lstStyle/>
          <a:p>
            <a:pPr eaLnBrk="1" hangingPunct="1">
              <a:lnSpc>
                <a:spcPct val="90000"/>
              </a:lnSpc>
            </a:pPr>
            <a:r>
              <a:rPr lang="zh-CN" altLang="en-US" sz="2200" b="1" dirty="0">
                <a:solidFill>
                  <a:srgbClr val="0000FF"/>
                </a:solidFill>
                <a:ea typeface="黑体" pitchFamily="2" charset="-122"/>
              </a:rPr>
              <a:t>卷积层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  - 对输入的图像进行特征提取，生成特征图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  - 每个卷积层</a:t>
            </a:r>
            <a:r>
              <a:rPr kumimoji="0" lang="zh-CN" altLang="en-US" sz="2000" dirty="0">
                <a:latin typeface="黑体" pitchFamily="2" charset="-122"/>
                <a:ea typeface="黑体" pitchFamily="2" charset="-122"/>
              </a:rPr>
              <a:t>包含一个或多个卷积核，以</a:t>
            </a:r>
            <a:r>
              <a:rPr kumimoji="0" lang="zh-CN" altLang="en-US" sz="20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滑动窗口</a:t>
            </a:r>
            <a:r>
              <a:rPr kumimoji="0" lang="zh-CN" altLang="en-US" sz="2000" dirty="0">
                <a:latin typeface="黑体" pitchFamily="2" charset="-122"/>
                <a:ea typeface="黑体" pitchFamily="2" charset="-122"/>
              </a:rPr>
              <a:t>的形式在输入图像或特征图上进行卷积操作</a:t>
            </a: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None/>
            </a:pPr>
            <a:endParaRPr lang="zh-CN" altLang="en-US" sz="2200" dirty="0"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1E80B96-8504-4238-A5F8-1C08C36B5D26}"/>
              </a:ext>
            </a:extLst>
          </p:cNvPr>
          <p:cNvGrpSpPr/>
          <p:nvPr/>
        </p:nvGrpSpPr>
        <p:grpSpPr>
          <a:xfrm>
            <a:off x="827584" y="3623667"/>
            <a:ext cx="8208912" cy="2480383"/>
            <a:chOff x="179512" y="3645024"/>
            <a:chExt cx="8928992" cy="2696407"/>
          </a:xfrm>
        </p:grpSpPr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B70230EB-0B5F-4055-A492-4A04C45123CB}"/>
                </a:ext>
              </a:extLst>
            </p:cNvPr>
            <p:cNvGrpSpPr/>
            <p:nvPr/>
          </p:nvGrpSpPr>
          <p:grpSpPr>
            <a:xfrm>
              <a:off x="179512" y="3864413"/>
              <a:ext cx="2109886" cy="2477018"/>
              <a:chOff x="827584" y="3789040"/>
              <a:chExt cx="2160240" cy="2462024"/>
            </a:xfrm>
          </p:grpSpPr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5532E9FC-0190-4989-9249-B586C594EF5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598711" y="3974976"/>
                <a:ext cx="20961" cy="72008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id="{D5512A88-8919-4476-9F2B-4C41F408D39F}"/>
                  </a:ext>
                </a:extLst>
              </p:cNvPr>
              <p:cNvCxnSpPr/>
              <p:nvPr/>
            </p:nvCxnSpPr>
            <p:spPr bwMode="auto">
              <a:xfrm flipH="1" flipV="1">
                <a:off x="1814736" y="4170040"/>
                <a:ext cx="453008" cy="11730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D8D57334-FDD5-4F6B-9616-9539DE8B78AA}"/>
                  </a:ext>
                </a:extLst>
              </p:cNvPr>
              <p:cNvCxnSpPr/>
              <p:nvPr/>
            </p:nvCxnSpPr>
            <p:spPr bwMode="auto">
              <a:xfrm flipV="1">
                <a:off x="827584" y="4046984"/>
                <a:ext cx="504056" cy="108012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58" name="图片 57">
                <a:extLst>
                  <a:ext uri="{FF2B5EF4-FFF2-40B4-BE49-F238E27FC236}">
                    <a16:creationId xmlns:a16="http://schemas.microsoft.com/office/drawing/2014/main" id="{58E703C9-EE3C-469F-99F2-795EF08E89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43784" y="4407024"/>
                <a:ext cx="1844040" cy="1844040"/>
              </a:xfrm>
              <a:prstGeom prst="rect">
                <a:avLst/>
              </a:prstGeom>
              <a:scene3d>
                <a:camera prst="orthographicFront">
                  <a:rot lat="1552441" lon="2462742" rev="2815039"/>
                </a:camera>
                <a:lightRig rig="threePt" dir="t"/>
              </a:scene3d>
            </p:spPr>
          </p:pic>
          <p:cxnSp>
            <p:nvCxnSpPr>
              <p:cNvPr id="59" name="直接连接符 58">
                <a:extLst>
                  <a:ext uri="{FF2B5EF4-FFF2-40B4-BE49-F238E27FC236}">
                    <a16:creationId xmlns:a16="http://schemas.microsoft.com/office/drawing/2014/main" id="{5D2C3E52-250A-4248-93CA-7B247CEB5F7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547664" y="4118992"/>
                <a:ext cx="0" cy="165618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60" name="图片 59">
                <a:extLst>
                  <a:ext uri="{FF2B5EF4-FFF2-40B4-BE49-F238E27FC236}">
                    <a16:creationId xmlns:a16="http://schemas.microsoft.com/office/drawing/2014/main" id="{3A520F96-3D7F-4CC1-BD30-05E75B37E4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3736" y="3789040"/>
                <a:ext cx="762000" cy="762000"/>
              </a:xfrm>
              <a:prstGeom prst="rect">
                <a:avLst/>
              </a:prstGeom>
              <a:scene3d>
                <a:camera prst="orthographicFront">
                  <a:rot lat="1554000" lon="2460000" rev="2814000"/>
                </a:camera>
                <a:lightRig rig="threePt" dir="t"/>
              </a:scene3d>
            </p:spPr>
          </p:pic>
        </p:grp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045609BF-5B04-4065-B6C1-1B22980CEA83}"/>
                </a:ext>
              </a:extLst>
            </p:cNvPr>
            <p:cNvGrpSpPr/>
            <p:nvPr/>
          </p:nvGrpSpPr>
          <p:grpSpPr>
            <a:xfrm>
              <a:off x="2628270" y="3761842"/>
              <a:ext cx="1801057" cy="2520475"/>
              <a:chOff x="3448040" y="3588078"/>
              <a:chExt cx="1844040" cy="2505218"/>
            </a:xfrm>
          </p:grpSpPr>
          <p:cxnSp>
            <p:nvCxnSpPr>
              <p:cNvPr id="62" name="直接连接符 61">
                <a:extLst>
                  <a:ext uri="{FF2B5EF4-FFF2-40B4-BE49-F238E27FC236}">
                    <a16:creationId xmlns:a16="http://schemas.microsoft.com/office/drawing/2014/main" id="{8E3C6455-12C2-4991-B020-6AA79CAB42FA}"/>
                  </a:ext>
                </a:extLst>
              </p:cNvPr>
              <p:cNvCxnSpPr/>
              <p:nvPr/>
            </p:nvCxnSpPr>
            <p:spPr bwMode="auto">
              <a:xfrm flipV="1">
                <a:off x="3664064" y="3745200"/>
                <a:ext cx="0" cy="93610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63" name="图片 62">
                <a:extLst>
                  <a:ext uri="{FF2B5EF4-FFF2-40B4-BE49-F238E27FC236}">
                    <a16:creationId xmlns:a16="http://schemas.microsoft.com/office/drawing/2014/main" id="{6768482D-59C2-470B-8F27-52551271FB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8040" y="4249256"/>
                <a:ext cx="1844040" cy="1844040"/>
              </a:xfrm>
              <a:prstGeom prst="rect">
                <a:avLst/>
              </a:prstGeom>
              <a:scene3d>
                <a:camera prst="orthographicFront">
                  <a:rot lat="1552441" lon="2462742" rev="2815039"/>
                </a:camera>
                <a:lightRig rig="threePt" dir="t"/>
              </a:scene3d>
            </p:spPr>
          </p:pic>
          <p:cxnSp>
            <p:nvCxnSpPr>
              <p:cNvPr id="64" name="直接连接符 63">
                <a:extLst>
                  <a:ext uri="{FF2B5EF4-FFF2-40B4-BE49-F238E27FC236}">
                    <a16:creationId xmlns:a16="http://schemas.microsoft.com/office/drawing/2014/main" id="{7C32AEE8-3135-4785-8036-7F534F1E718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3916030" y="3969078"/>
                <a:ext cx="416230" cy="136376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直接连接符 64">
                <a:extLst>
                  <a:ext uri="{FF2B5EF4-FFF2-40B4-BE49-F238E27FC236}">
                    <a16:creationId xmlns:a16="http://schemas.microsoft.com/office/drawing/2014/main" id="{13CBDDBB-57A9-4A23-B198-8A61F9CB1D3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4143046" y="3817208"/>
                <a:ext cx="1033186" cy="11881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" name="直接连接符 65">
                <a:extLst>
                  <a:ext uri="{FF2B5EF4-FFF2-40B4-BE49-F238E27FC236}">
                    <a16:creationId xmlns:a16="http://schemas.microsoft.com/office/drawing/2014/main" id="{333C43D1-EA55-4C73-990B-5B6F854FC20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3989500" y="3733729"/>
                <a:ext cx="432048" cy="57606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67" name="图片 66">
                <a:extLst>
                  <a:ext uri="{FF2B5EF4-FFF2-40B4-BE49-F238E27FC236}">
                    <a16:creationId xmlns:a16="http://schemas.microsoft.com/office/drawing/2014/main" id="{3ECAA5D6-C57E-42DD-9997-E9DF262381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35030" y="3588078"/>
                <a:ext cx="762000" cy="762000"/>
              </a:xfrm>
              <a:prstGeom prst="rect">
                <a:avLst/>
              </a:prstGeom>
              <a:scene3d>
                <a:camera prst="orthographicFront">
                  <a:rot lat="1554000" lon="2460000" rev="2814000"/>
                </a:camera>
                <a:lightRig rig="threePt" dir="t"/>
              </a:scene3d>
            </p:spPr>
          </p:pic>
        </p:grpSp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0D89B3E3-5014-48EE-9665-553513ADD175}"/>
                </a:ext>
              </a:extLst>
            </p:cNvPr>
            <p:cNvGrpSpPr/>
            <p:nvPr/>
          </p:nvGrpSpPr>
          <p:grpSpPr>
            <a:xfrm>
              <a:off x="4638301" y="3645024"/>
              <a:ext cx="1815499" cy="2421756"/>
              <a:chOff x="5665501" y="3501008"/>
              <a:chExt cx="1858827" cy="2407097"/>
            </a:xfrm>
          </p:grpSpPr>
          <p:pic>
            <p:nvPicPr>
              <p:cNvPr id="69" name="图片 68">
                <a:extLst>
                  <a:ext uri="{FF2B5EF4-FFF2-40B4-BE49-F238E27FC236}">
                    <a16:creationId xmlns:a16="http://schemas.microsoft.com/office/drawing/2014/main" id="{11338FB9-2D77-4342-99BA-F6FBF3EE73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80288" y="4064065"/>
                <a:ext cx="1844040" cy="1844040"/>
              </a:xfrm>
              <a:prstGeom prst="rect">
                <a:avLst/>
              </a:prstGeom>
              <a:scene3d>
                <a:camera prst="orthographicFront">
                  <a:rot lat="1552441" lon="2462742" rev="2815039"/>
                </a:camera>
                <a:lightRig rig="threePt" dir="t"/>
              </a:scene3d>
            </p:spPr>
          </p:pic>
          <p:cxnSp>
            <p:nvCxnSpPr>
              <p:cNvPr id="70" name="直接连接符 69">
                <a:extLst>
                  <a:ext uri="{FF2B5EF4-FFF2-40B4-BE49-F238E27FC236}">
                    <a16:creationId xmlns:a16="http://schemas.microsoft.com/office/drawing/2014/main" id="{9424CD32-ACF5-4B2E-9E3C-98EA77AB661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5796136" y="3963889"/>
                <a:ext cx="72008" cy="12601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直接连接符 70">
                <a:extLst>
                  <a:ext uri="{FF2B5EF4-FFF2-40B4-BE49-F238E27FC236}">
                    <a16:creationId xmlns:a16="http://schemas.microsoft.com/office/drawing/2014/main" id="{DBB3500A-9497-4680-8E2F-5AEB8ADF94F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5983994" y="4064065"/>
                <a:ext cx="559355" cy="1772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直接连接符 71">
                <a:extLst>
                  <a:ext uri="{FF2B5EF4-FFF2-40B4-BE49-F238E27FC236}">
                    <a16:creationId xmlns:a16="http://schemas.microsoft.com/office/drawing/2014/main" id="{F6B40906-96C2-4F66-8616-A761CE9E168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6046502" y="3882009"/>
                <a:ext cx="593585" cy="94597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" name="直接连接符 72">
                <a:extLst>
                  <a:ext uri="{FF2B5EF4-FFF2-40B4-BE49-F238E27FC236}">
                    <a16:creationId xmlns:a16="http://schemas.microsoft.com/office/drawing/2014/main" id="{1DA68285-8B06-4120-8D7E-799E47532A4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6263672" y="4127533"/>
                <a:ext cx="1044632" cy="136082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74" name="图片 73">
                <a:extLst>
                  <a:ext uri="{FF2B5EF4-FFF2-40B4-BE49-F238E27FC236}">
                    <a16:creationId xmlns:a16="http://schemas.microsoft.com/office/drawing/2014/main" id="{941DEBB1-DBFE-4CEA-9DAA-6CF948030F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65501" y="3501008"/>
                <a:ext cx="762000" cy="762000"/>
              </a:xfrm>
              <a:prstGeom prst="rect">
                <a:avLst/>
              </a:prstGeom>
              <a:scene3d>
                <a:camera prst="orthographicFront">
                  <a:rot lat="1554000" lon="2460000" rev="2814000"/>
                </a:camera>
                <a:lightRig rig="threePt" dir="t"/>
              </a:scene3d>
            </p:spPr>
          </p:pic>
        </p:grpSp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1EBD7AEC-7FED-4DB0-9C7E-20DE0A99DA1C}"/>
                </a:ext>
              </a:extLst>
            </p:cNvPr>
            <p:cNvGrpSpPr/>
            <p:nvPr/>
          </p:nvGrpSpPr>
          <p:grpSpPr>
            <a:xfrm>
              <a:off x="6998618" y="3645024"/>
              <a:ext cx="2109886" cy="2483542"/>
              <a:chOff x="7956376" y="3336755"/>
              <a:chExt cx="2160240" cy="2468509"/>
            </a:xfrm>
          </p:grpSpPr>
          <p:pic>
            <p:nvPicPr>
              <p:cNvPr id="76" name="图片 75">
                <a:extLst>
                  <a:ext uri="{FF2B5EF4-FFF2-40B4-BE49-F238E27FC236}">
                    <a16:creationId xmlns:a16="http://schemas.microsoft.com/office/drawing/2014/main" id="{0BFDC0EB-2E53-40DD-9612-07FF845B90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56376" y="3961224"/>
                <a:ext cx="1844040" cy="1844040"/>
              </a:xfrm>
              <a:prstGeom prst="rect">
                <a:avLst/>
              </a:prstGeom>
              <a:scene3d>
                <a:camera prst="orthographicFront">
                  <a:rot lat="1552441" lon="2462742" rev="2815039"/>
                </a:camera>
                <a:lightRig rig="threePt" dir="t"/>
              </a:scene3d>
            </p:spPr>
          </p:pic>
          <p:cxnSp>
            <p:nvCxnSpPr>
              <p:cNvPr id="77" name="直接连接符 76">
                <a:extLst>
                  <a:ext uri="{FF2B5EF4-FFF2-40B4-BE49-F238E27FC236}">
                    <a16:creationId xmlns:a16="http://schemas.microsoft.com/office/drawing/2014/main" id="{5968F4A2-8561-4979-9ECA-F38D6B34222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8409384" y="3717756"/>
                <a:ext cx="215209" cy="111749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" name="直接连接符 77">
                <a:extLst>
                  <a:ext uri="{FF2B5EF4-FFF2-40B4-BE49-F238E27FC236}">
                    <a16:creationId xmlns:a16="http://schemas.microsoft.com/office/drawing/2014/main" id="{F1F90923-0A5F-4D0A-945E-E9F3E376AF1C}"/>
                  </a:ext>
                </a:extLst>
              </p:cNvPr>
              <p:cNvCxnSpPr/>
              <p:nvPr/>
            </p:nvCxnSpPr>
            <p:spPr bwMode="auto">
              <a:xfrm flipH="1" flipV="1">
                <a:off x="8624593" y="3912819"/>
                <a:ext cx="699935" cy="158417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" name="直接连接符 78">
                <a:extLst>
                  <a:ext uri="{FF2B5EF4-FFF2-40B4-BE49-F238E27FC236}">
                    <a16:creationId xmlns:a16="http://schemas.microsoft.com/office/drawing/2014/main" id="{A8D4677D-5763-418A-805D-558333F2007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8676457" y="3604551"/>
                <a:ext cx="782144" cy="8843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" name="直接连接符 79">
                <a:extLst>
                  <a:ext uri="{FF2B5EF4-FFF2-40B4-BE49-F238E27FC236}">
                    <a16:creationId xmlns:a16="http://schemas.microsoft.com/office/drawing/2014/main" id="{69FF1B3A-0D9C-47AA-97B0-E3F5A315536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8878396" y="3768803"/>
                <a:ext cx="1238220" cy="136815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81" name="图片 80">
                <a:extLst>
                  <a:ext uri="{FF2B5EF4-FFF2-40B4-BE49-F238E27FC236}">
                    <a16:creationId xmlns:a16="http://schemas.microsoft.com/office/drawing/2014/main" id="{C33F4740-7AF1-4F03-A198-9BD4AC4627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28384" y="3336755"/>
                <a:ext cx="762000" cy="762000"/>
              </a:xfrm>
              <a:prstGeom prst="rect">
                <a:avLst/>
              </a:prstGeom>
              <a:scene3d>
                <a:camera prst="orthographicFront">
                  <a:rot lat="1554000" lon="2460000" rev="2814000"/>
                </a:camera>
                <a:lightRig rig="threePt" dir="t"/>
              </a:scene3d>
            </p:spPr>
          </p:pic>
        </p:grpSp>
      </p:grpSp>
      <p:sp>
        <p:nvSpPr>
          <p:cNvPr id="83" name="文本框 82">
            <a:extLst>
              <a:ext uri="{FF2B5EF4-FFF2-40B4-BE49-F238E27FC236}">
                <a16:creationId xmlns:a16="http://schemas.microsoft.com/office/drawing/2014/main" id="{80E8EA31-2E40-46A0-A397-F90D06AD0D6F}"/>
              </a:ext>
            </a:extLst>
          </p:cNvPr>
          <p:cNvSpPr txBox="1"/>
          <p:nvPr/>
        </p:nvSpPr>
        <p:spPr>
          <a:xfrm>
            <a:off x="2379053" y="6074736"/>
            <a:ext cx="5095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0" dirty="0">
                <a:solidFill>
                  <a:srgbClr val="00B050"/>
                </a:solidFill>
              </a:rPr>
              <a:t>卷积核大小为</a:t>
            </a:r>
            <a:r>
              <a:rPr lang="en-US" altLang="zh-CN" sz="2000" b="0" dirty="0">
                <a:solidFill>
                  <a:srgbClr val="00B050"/>
                </a:solidFill>
              </a:rPr>
              <a:t>3×3</a:t>
            </a:r>
            <a:r>
              <a:rPr lang="zh-CN" altLang="en-US" sz="2000" b="0" dirty="0">
                <a:solidFill>
                  <a:srgbClr val="00B050"/>
                </a:solidFill>
              </a:rPr>
              <a:t>，步长为</a:t>
            </a:r>
            <a:r>
              <a:rPr lang="en-US" altLang="zh-CN" sz="2000" b="0" dirty="0">
                <a:solidFill>
                  <a:srgbClr val="00B050"/>
                </a:solidFill>
              </a:rPr>
              <a:t>2</a:t>
            </a:r>
            <a:r>
              <a:rPr lang="zh-CN" altLang="en-US" sz="2000" b="0" dirty="0">
                <a:solidFill>
                  <a:srgbClr val="00B050"/>
                </a:solidFill>
              </a:rPr>
              <a:t>，填充值为</a:t>
            </a:r>
            <a:r>
              <a:rPr lang="en-US" altLang="zh-CN" sz="2000" b="0" dirty="0">
                <a:solidFill>
                  <a:srgbClr val="00B050"/>
                </a:solidFill>
              </a:rPr>
              <a:t>0</a:t>
            </a:r>
            <a:endParaRPr lang="zh-CN" altLang="en-US" sz="2000" b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893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卷积神经网络概述 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3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)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561" y="1988840"/>
            <a:ext cx="8532440" cy="4488160"/>
          </a:xfrm>
        </p:spPr>
        <p:txBody>
          <a:bodyPr lIns="0" rIns="0"/>
          <a:lstStyle/>
          <a:p>
            <a:pPr eaLnBrk="1" hangingPunct="1">
              <a:lnSpc>
                <a:spcPct val="90000"/>
              </a:lnSpc>
            </a:pPr>
            <a:r>
              <a:rPr lang="zh-CN" altLang="en-US" sz="2200" b="1" dirty="0">
                <a:solidFill>
                  <a:srgbClr val="0000FF"/>
                </a:solidFill>
                <a:ea typeface="黑体" pitchFamily="2" charset="-122"/>
              </a:rPr>
              <a:t>卷积计算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kumimoji="0" lang="zh-CN" altLang="en-US" sz="2000" dirty="0">
                <a:latin typeface="黑体" pitchFamily="2" charset="-122"/>
                <a:ea typeface="黑体" pitchFamily="2" charset="-122"/>
              </a:rPr>
              <a:t>   卷积核上的参数和窗口对应区域内的像素值进行</a:t>
            </a:r>
            <a:r>
              <a:rPr kumimoji="0" lang="zh-CN" altLang="en-US" sz="20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乘法求和</a:t>
            </a:r>
            <a:r>
              <a:rPr kumimoji="0" lang="zh-CN" altLang="en-US" sz="2000" dirty="0">
                <a:latin typeface="黑体" pitchFamily="2" charset="-122"/>
                <a:ea typeface="黑体" pitchFamily="2" charset="-122"/>
              </a:rPr>
              <a:t>运算并加上 </a:t>
            </a:r>
            <a:r>
              <a:rPr kumimoji="0" lang="zh-CN" altLang="en-US" sz="20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    偏置项</a:t>
            </a:r>
            <a:r>
              <a:rPr kumimoji="0" lang="zh-CN" altLang="en-US" sz="2000" dirty="0">
                <a:latin typeface="黑体" pitchFamily="2" charset="-122"/>
                <a:ea typeface="黑体" pitchFamily="2" charset="-122"/>
              </a:rPr>
              <a:t>，得到输出特征图对应位置的特征值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endParaRPr lang="zh-CN" altLang="en-US" sz="2200" dirty="0">
              <a:latin typeface="黑体" pitchFamily="2" charset="-122"/>
              <a:ea typeface="黑体" pitchFamily="2" charset="-122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A2A42C41-95F6-FBDA-C144-52C4E0EBD1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211685"/>
              </p:ext>
            </p:extLst>
          </p:nvPr>
        </p:nvGraphicFramePr>
        <p:xfrm>
          <a:off x="1539275" y="3256384"/>
          <a:ext cx="1836000" cy="18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00">
                  <a:extLst>
                    <a:ext uri="{9D8B030D-6E8A-4147-A177-3AD203B41FA5}">
                      <a16:colId xmlns:a16="http://schemas.microsoft.com/office/drawing/2014/main" val="3986576031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val="1290995515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val="2145990240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val="173980769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val="2234788407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59240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193243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255640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429527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308083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66F4A072-E269-F6AC-F085-73624013B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110880"/>
              </p:ext>
            </p:extLst>
          </p:nvPr>
        </p:nvGraphicFramePr>
        <p:xfrm>
          <a:off x="2633188" y="3585320"/>
          <a:ext cx="1101600" cy="110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00">
                  <a:extLst>
                    <a:ext uri="{9D8B030D-6E8A-4147-A177-3AD203B41FA5}">
                      <a16:colId xmlns:a16="http://schemas.microsoft.com/office/drawing/2014/main" val="2188768637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val="154786019"/>
                    </a:ext>
                  </a:extLst>
                </a:gridCol>
                <a:gridCol w="367200">
                  <a:extLst>
                    <a:ext uri="{9D8B030D-6E8A-4147-A177-3AD203B41FA5}">
                      <a16:colId xmlns:a16="http://schemas.microsoft.com/office/drawing/2014/main" val="3309416579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415065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50638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163902"/>
                  </a:ext>
                </a:extLst>
              </a:tr>
            </a:tbl>
          </a:graphicData>
        </a:graphic>
      </p:graphicFrame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0121C8F-CD08-E785-896C-14E150EAA4FB}"/>
              </a:ext>
            </a:extLst>
          </p:cNvPr>
          <p:cNvCxnSpPr>
            <a:cxnSpLocks/>
          </p:cNvCxnSpPr>
          <p:nvPr/>
        </p:nvCxnSpPr>
        <p:spPr bwMode="auto">
          <a:xfrm>
            <a:off x="2557239" y="3251123"/>
            <a:ext cx="1127062" cy="334197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7F9DF9C3-EFA2-16BF-03CD-7E53FADF17D7}"/>
              </a:ext>
            </a:extLst>
          </p:cNvPr>
          <p:cNvCxnSpPr>
            <a:cxnSpLocks/>
          </p:cNvCxnSpPr>
          <p:nvPr/>
        </p:nvCxnSpPr>
        <p:spPr bwMode="auto">
          <a:xfrm>
            <a:off x="1539275" y="3262040"/>
            <a:ext cx="1093913" cy="328541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6E2F400-BFE8-BA7D-FBD2-5205BE8AF93D}"/>
              </a:ext>
            </a:extLst>
          </p:cNvPr>
          <p:cNvCxnSpPr>
            <a:cxnSpLocks/>
          </p:cNvCxnSpPr>
          <p:nvPr/>
        </p:nvCxnSpPr>
        <p:spPr bwMode="auto">
          <a:xfrm>
            <a:off x="1539275" y="4358564"/>
            <a:ext cx="1165921" cy="324036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8FF17839-86F7-9516-1F61-4F0946DF9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349205"/>
              </p:ext>
            </p:extLst>
          </p:nvPr>
        </p:nvGraphicFramePr>
        <p:xfrm>
          <a:off x="5978011" y="3789041"/>
          <a:ext cx="524676" cy="478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676">
                  <a:extLst>
                    <a:ext uri="{9D8B030D-6E8A-4147-A177-3AD203B41FA5}">
                      <a16:colId xmlns:a16="http://schemas.microsoft.com/office/drawing/2014/main" val="1966085230"/>
                    </a:ext>
                  </a:extLst>
                </a:gridCol>
              </a:tblGrid>
              <a:tr h="478824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990172"/>
                  </a:ext>
                </a:extLst>
              </a:tr>
            </a:tbl>
          </a:graphicData>
        </a:graphic>
      </p:graphicFrame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7E05AEEC-B4A3-D14E-192C-099AFC116FFC}"/>
              </a:ext>
            </a:extLst>
          </p:cNvPr>
          <p:cNvCxnSpPr>
            <a:cxnSpLocks/>
          </p:cNvCxnSpPr>
          <p:nvPr/>
        </p:nvCxnSpPr>
        <p:spPr bwMode="auto">
          <a:xfrm>
            <a:off x="3806738" y="4092005"/>
            <a:ext cx="51296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958E1F68-C57A-0BB0-4B38-E8FF46316A22}"/>
              </a:ext>
            </a:extLst>
          </p:cNvPr>
          <p:cNvSpPr txBox="1"/>
          <p:nvPr/>
        </p:nvSpPr>
        <p:spPr>
          <a:xfrm>
            <a:off x="3719858" y="4077072"/>
            <a:ext cx="667369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kumimoji="0" lang="zh-CN" altLang="en-US" sz="1600" dirty="0">
                <a:latin typeface="黑体" pitchFamily="2" charset="-122"/>
              </a:rPr>
              <a:t>卷积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38610D8-905D-A65A-EF55-1663384161CB}"/>
              </a:ext>
            </a:extLst>
          </p:cNvPr>
          <p:cNvSpPr txBox="1"/>
          <p:nvPr/>
        </p:nvSpPr>
        <p:spPr>
          <a:xfrm>
            <a:off x="5520058" y="3861048"/>
            <a:ext cx="288032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1800" dirty="0"/>
              <a:t>+</a:t>
            </a:r>
            <a:endParaRPr lang="zh-CN" altLang="en-US" sz="18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A78052F-92B8-0372-5A6E-4E3F81BC4F15}"/>
              </a:ext>
            </a:extLst>
          </p:cNvPr>
          <p:cNvSpPr txBox="1"/>
          <p:nvPr/>
        </p:nvSpPr>
        <p:spPr>
          <a:xfrm>
            <a:off x="5880098" y="4292064"/>
            <a:ext cx="811217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kumimoji="0" lang="zh-CN" altLang="en-US" sz="1600" dirty="0">
                <a:latin typeface="黑体" pitchFamily="2" charset="-122"/>
              </a:rPr>
              <a:t>偏置项</a:t>
            </a: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9652B6A2-BA70-9A3F-CC75-8D5341292FF6}"/>
              </a:ext>
            </a:extLst>
          </p:cNvPr>
          <p:cNvCxnSpPr>
            <a:cxnSpLocks/>
          </p:cNvCxnSpPr>
          <p:nvPr/>
        </p:nvCxnSpPr>
        <p:spPr bwMode="auto">
          <a:xfrm>
            <a:off x="6662168" y="4092005"/>
            <a:ext cx="37005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A827F96C-B9F6-DD50-1086-D45B097FE9F3}"/>
              </a:ext>
            </a:extLst>
          </p:cNvPr>
          <p:cNvCxnSpPr>
            <a:cxnSpLocks/>
          </p:cNvCxnSpPr>
          <p:nvPr/>
        </p:nvCxnSpPr>
        <p:spPr bwMode="auto">
          <a:xfrm>
            <a:off x="3352826" y="4682600"/>
            <a:ext cx="123408" cy="3602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7E136EF5-8118-8514-0D55-1060C015F421}"/>
              </a:ext>
            </a:extLst>
          </p:cNvPr>
          <p:cNvCxnSpPr>
            <a:cxnSpLocks/>
          </p:cNvCxnSpPr>
          <p:nvPr/>
        </p:nvCxnSpPr>
        <p:spPr bwMode="auto">
          <a:xfrm>
            <a:off x="3476234" y="5042863"/>
            <a:ext cx="5413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71456C58-5FC2-D732-CF2D-8164D2B931BE}"/>
              </a:ext>
            </a:extLst>
          </p:cNvPr>
          <p:cNvSpPr txBox="1"/>
          <p:nvPr/>
        </p:nvSpPr>
        <p:spPr>
          <a:xfrm>
            <a:off x="3359818" y="4735551"/>
            <a:ext cx="939708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kumimoji="0" lang="zh-CN" altLang="en-US" sz="1600" dirty="0">
                <a:latin typeface="黑体" pitchFamily="2" charset="-122"/>
              </a:rPr>
              <a:t>卷积核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A5B91751-FBE5-FC8B-4245-93C87D2DEE88}"/>
              </a:ext>
            </a:extLst>
          </p:cNvPr>
          <p:cNvCxnSpPr>
            <a:cxnSpLocks/>
          </p:cNvCxnSpPr>
          <p:nvPr/>
        </p:nvCxnSpPr>
        <p:spPr bwMode="auto">
          <a:xfrm>
            <a:off x="5056859" y="5042863"/>
            <a:ext cx="68224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3D31A512-8CF2-7011-8B8C-01CFB851C307}"/>
              </a:ext>
            </a:extLst>
          </p:cNvPr>
          <p:cNvSpPr txBox="1"/>
          <p:nvPr/>
        </p:nvSpPr>
        <p:spPr>
          <a:xfrm>
            <a:off x="5016002" y="4735551"/>
            <a:ext cx="1051113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kumimoji="0" lang="zh-CN" altLang="en-US" sz="1600" dirty="0">
                <a:latin typeface="黑体" pitchFamily="2" charset="-122"/>
              </a:rPr>
              <a:t>卷积结果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A09CBE1-7CE7-4801-9218-92D5A4FDA537}"/>
              </a:ext>
            </a:extLst>
          </p:cNvPr>
          <p:cNvSpPr txBox="1"/>
          <p:nvPr/>
        </p:nvSpPr>
        <p:spPr>
          <a:xfrm>
            <a:off x="1539275" y="5293794"/>
            <a:ext cx="65127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00" b="0" dirty="0">
                <a:solidFill>
                  <a:srgbClr val="00B050"/>
                </a:solidFill>
              </a:rPr>
              <a:t>0×5+3×3+2×3+1×2+2×1+1×4+3×2+3×1+0×9 +3 = 35</a:t>
            </a:r>
            <a:endParaRPr lang="zh-CN" altLang="en-US" sz="1900" b="0" dirty="0">
              <a:solidFill>
                <a:srgbClr val="00B050"/>
              </a:solidFill>
            </a:endParaRPr>
          </a:p>
        </p:txBody>
      </p:sp>
      <p:graphicFrame>
        <p:nvGraphicFramePr>
          <p:cNvPr id="26" name="表格 25">
            <a:extLst>
              <a:ext uri="{FF2B5EF4-FFF2-40B4-BE49-F238E27FC236}">
                <a16:creationId xmlns:a16="http://schemas.microsoft.com/office/drawing/2014/main" id="{2912EA77-F308-440B-BBA9-625C9F198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182544"/>
              </p:ext>
            </p:extLst>
          </p:nvPr>
        </p:nvGraphicFramePr>
        <p:xfrm>
          <a:off x="7282974" y="3623953"/>
          <a:ext cx="963962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962">
                  <a:extLst>
                    <a:ext uri="{9D8B030D-6E8A-4147-A177-3AD203B41FA5}">
                      <a16:colId xmlns:a16="http://schemas.microsoft.com/office/drawing/2014/main" val="218876863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54786019"/>
                    </a:ext>
                  </a:extLst>
                </a:gridCol>
              </a:tblGrid>
              <a:tr h="466757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415065"/>
                  </a:ext>
                </a:extLst>
              </a:tr>
              <a:tr h="469347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50638"/>
                  </a:ext>
                </a:extLst>
              </a:tr>
            </a:tbl>
          </a:graphicData>
        </a:graphic>
      </p:graphicFrame>
      <p:graphicFrame>
        <p:nvGraphicFramePr>
          <p:cNvPr id="27" name="表格 26">
            <a:extLst>
              <a:ext uri="{FF2B5EF4-FFF2-40B4-BE49-F238E27FC236}">
                <a16:creationId xmlns:a16="http://schemas.microsoft.com/office/drawing/2014/main" id="{50DA6529-EA76-46C0-8602-81BE6B41DB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46192"/>
              </p:ext>
            </p:extLst>
          </p:nvPr>
        </p:nvGraphicFramePr>
        <p:xfrm>
          <a:off x="4424767" y="3573016"/>
          <a:ext cx="963962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962">
                  <a:extLst>
                    <a:ext uri="{9D8B030D-6E8A-4147-A177-3AD203B41FA5}">
                      <a16:colId xmlns:a16="http://schemas.microsoft.com/office/drawing/2014/main" val="218876863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54786019"/>
                    </a:ext>
                  </a:extLst>
                </a:gridCol>
              </a:tblGrid>
              <a:tr h="466757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415065"/>
                  </a:ext>
                </a:extLst>
              </a:tr>
              <a:tr h="469347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50638"/>
                  </a:ext>
                </a:extLst>
              </a:tr>
            </a:tbl>
          </a:graphicData>
        </a:graphic>
      </p:graphicFrame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7EC9D15F-14E0-3ABA-F108-734734B0CA90}"/>
              </a:ext>
            </a:extLst>
          </p:cNvPr>
          <p:cNvCxnSpPr>
            <a:cxnSpLocks/>
          </p:cNvCxnSpPr>
          <p:nvPr/>
        </p:nvCxnSpPr>
        <p:spPr bwMode="auto">
          <a:xfrm>
            <a:off x="4655962" y="4041068"/>
            <a:ext cx="423506" cy="9855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57478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卷积神经网络概述 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4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98742" y="2007594"/>
                <a:ext cx="8532440" cy="4488160"/>
              </a:xfrm>
            </p:spPr>
            <p:txBody>
              <a:bodyPr lIns="0" rIns="0"/>
              <a:lstStyle/>
              <a:p>
                <a:pPr eaLnBrk="1" hangingPunct="1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zh-CN" altLang="en-US" sz="2200" b="1" dirty="0">
                    <a:solidFill>
                      <a:srgbClr val="0000FF"/>
                    </a:solidFill>
                    <a:ea typeface="黑体" pitchFamily="2" charset="-122"/>
                  </a:rPr>
                  <a:t>卷积层输出特征图尺寸计算公式</a:t>
                </a:r>
                <a:endParaRPr lang="en-US" altLang="zh-CN" sz="2200" b="1" dirty="0">
                  <a:solidFill>
                    <a:srgbClr val="0000FF"/>
                  </a:solidFill>
                  <a:ea typeface="黑体" pitchFamily="2" charset="-122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altLang="zh-CN" sz="2000" dirty="0">
                    <a:latin typeface="黑体" pitchFamily="2" charset="-122"/>
                    <a:ea typeface="黑体" pitchFamily="2" charset="-122"/>
                  </a:rPr>
                  <a:t>  - </a:t>
                </a:r>
                <a:r>
                  <a:rPr lang="zh-CN" altLang="en-US" sz="2000" dirty="0">
                    <a:latin typeface="黑体" pitchFamily="2" charset="-122"/>
                    <a:ea typeface="黑体" pitchFamily="2" charset="-122"/>
                  </a:rPr>
                  <a:t>输入特征图的尺寸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𝑊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黑体" pitchFamily="2" charset="-122"/>
                      </a:rPr>
                      <m:t>×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𝐻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 smtClean="0">
                        <a:latin typeface="Cambria Math" panose="02040503050406030204" pitchFamily="18" charset="0"/>
                        <a:ea typeface="黑体" pitchFamily="2" charset="-122"/>
                      </a:rPr>
                      <m:t>×</m:t>
                    </m:r>
                  </m:oMath>
                </a14:m>
                <a:r>
                  <a:rPr lang="en-US" altLang="zh-CN" sz="2000" dirty="0">
                    <a:ea typeface="黑体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𝐶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sz="2000" dirty="0">
                  <a:latin typeface="黑体" pitchFamily="2" charset="-122"/>
                  <a:ea typeface="黑体" pitchFamily="2" charset="-122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ts val="600"/>
                  </a:spcBef>
                  <a:buNone/>
                </a:pPr>
                <a:r>
                  <a:rPr lang="en-US" altLang="zh-CN" sz="2000" dirty="0">
                    <a:latin typeface="黑体" pitchFamily="2" charset="-122"/>
                    <a:ea typeface="黑体" pitchFamily="2" charset="-122"/>
                  </a:rPr>
                  <a:t>  - </a:t>
                </a:r>
                <a:r>
                  <a:rPr lang="zh-CN" altLang="en-US" sz="2000" dirty="0">
                    <a:latin typeface="黑体" pitchFamily="2" charset="-122"/>
                    <a:ea typeface="黑体" pitchFamily="2" charset="-122"/>
                  </a:rPr>
                  <a:t>卷积核超参数：</a:t>
                </a:r>
                <a:endParaRPr lang="en-US" altLang="zh-CN" sz="2000" dirty="0">
                  <a:latin typeface="黑体" pitchFamily="2" charset="-122"/>
                  <a:ea typeface="黑体" pitchFamily="2" charset="-122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ts val="600"/>
                  </a:spcBef>
                  <a:buNone/>
                </a:pPr>
                <a:r>
                  <a:rPr lang="en-US" altLang="zh-CN" sz="2000" dirty="0">
                    <a:latin typeface="黑体" pitchFamily="2" charset="-122"/>
                    <a:ea typeface="黑体" pitchFamily="2" charset="-122"/>
                  </a:rPr>
                  <a:t>    </a:t>
                </a:r>
                <a:r>
                  <a:rPr kumimoji="0" lang="zh-CN" altLang="en-US" sz="2000" dirty="0">
                    <a:solidFill>
                      <a:srgbClr val="000000"/>
                    </a:solidFill>
                    <a:ea typeface="黑体" pitchFamily="2" charset="-122"/>
                  </a:rPr>
                  <a:t> </a:t>
                </a:r>
                <a:r>
                  <a:rPr kumimoji="0" lang="en-US" altLang="zh-CN" sz="2000" dirty="0">
                    <a:solidFill>
                      <a:srgbClr val="000000"/>
                    </a:solidFill>
                    <a:ea typeface="黑体" pitchFamily="2" charset="-122"/>
                  </a:rPr>
                  <a:t>(1) </a:t>
                </a:r>
                <a:r>
                  <a:rPr lang="zh-CN" altLang="en-US" sz="2000" dirty="0">
                    <a:latin typeface="黑体" pitchFamily="2" charset="-122"/>
                    <a:ea typeface="黑体" pitchFamily="2" charset="-122"/>
                  </a:rPr>
                  <a:t>卷积核大小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黑体" pitchFamily="2" charset="-122"/>
                      </a:rPr>
                      <m:t>𝐹</m:t>
                    </m:r>
                  </m:oMath>
                </a14:m>
                <a:endParaRPr lang="en-US" altLang="zh-CN" sz="2000" b="0" dirty="0">
                  <a:latin typeface="黑体" pitchFamily="2" charset="-122"/>
                  <a:ea typeface="黑体" pitchFamily="2" charset="-122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ts val="600"/>
                  </a:spcBef>
                  <a:buNone/>
                </a:pPr>
                <a:r>
                  <a:rPr lang="en-US" altLang="zh-CN" sz="2000" dirty="0">
                    <a:latin typeface="黑体" pitchFamily="2" charset="-122"/>
                    <a:ea typeface="黑体" pitchFamily="2" charset="-122"/>
                  </a:rPr>
                  <a:t>    </a:t>
                </a:r>
                <a:r>
                  <a:rPr kumimoji="0" lang="zh-CN" altLang="en-US" sz="2000" dirty="0">
                    <a:solidFill>
                      <a:srgbClr val="000000"/>
                    </a:solidFill>
                    <a:ea typeface="黑体" pitchFamily="2" charset="-122"/>
                  </a:rPr>
                  <a:t> </a:t>
                </a:r>
                <a:r>
                  <a:rPr kumimoji="0" lang="en-US" altLang="zh-CN" sz="2000" dirty="0">
                    <a:solidFill>
                      <a:srgbClr val="000000"/>
                    </a:solidFill>
                    <a:ea typeface="黑体" pitchFamily="2" charset="-122"/>
                  </a:rPr>
                  <a:t>(2) </a:t>
                </a:r>
                <a:r>
                  <a:rPr lang="zh-CN" altLang="en-US" sz="2000" dirty="0">
                    <a:latin typeface="黑体" pitchFamily="2" charset="-122"/>
                    <a:ea typeface="黑体" pitchFamily="2" charset="-122"/>
                  </a:rPr>
                  <a:t>卷积核</a:t>
                </a:r>
                <a14:m>
                  <m:oMath xmlns:m="http://schemas.openxmlformats.org/officeDocument/2006/math">
                    <m:r>
                      <a:rPr lang="zh-CN" altLang="en-US" sz="2000" b="0" i="1" dirty="0">
                        <a:latin typeface="Cambria Math" panose="02040503050406030204" pitchFamily="18" charset="0"/>
                        <a:ea typeface="黑体" pitchFamily="2" charset="-122"/>
                      </a:rPr>
                      <m:t>个数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黑体" pitchFamily="2" charset="-122"/>
                      </a:rPr>
                      <m:t>𝐾</m:t>
                    </m:r>
                  </m:oMath>
                </a14:m>
                <a:endParaRPr lang="en-US" altLang="zh-CN" sz="2000" b="0" dirty="0">
                  <a:latin typeface="黑体" pitchFamily="2" charset="-122"/>
                  <a:ea typeface="黑体" pitchFamily="2" charset="-122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ts val="600"/>
                  </a:spcBef>
                  <a:buNone/>
                </a:pPr>
                <a:r>
                  <a:rPr kumimoji="0" lang="en-US" altLang="zh-CN" sz="2000" dirty="0">
                    <a:solidFill>
                      <a:srgbClr val="000000"/>
                    </a:solidFill>
                    <a:ea typeface="黑体" pitchFamily="2" charset="-122"/>
                  </a:rPr>
                  <a:t>         (3) </a:t>
                </a:r>
                <a:r>
                  <a:rPr lang="zh-CN" altLang="en-US" sz="2000" dirty="0">
                    <a:latin typeface="黑体" pitchFamily="2" charset="-122"/>
                    <a:ea typeface="黑体" pitchFamily="2" charset="-122"/>
                  </a:rPr>
                  <a:t>填充</a:t>
                </a:r>
                <a14:m>
                  <m:oMath xmlns:m="http://schemas.openxmlformats.org/officeDocument/2006/math">
                    <m:r>
                      <a:rPr lang="zh-CN" altLang="en-US" sz="2000" b="0" i="1" dirty="0">
                        <a:latin typeface="Cambria Math" panose="02040503050406030204" pitchFamily="18" charset="0"/>
                        <a:ea typeface="黑体" pitchFamily="2" charset="-122"/>
                      </a:rPr>
                      <m:t>值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黑体" pitchFamily="2" charset="-122"/>
                      </a:rPr>
                      <m:t>𝑃</m:t>
                    </m:r>
                  </m:oMath>
                </a14:m>
                <a:endParaRPr lang="en-US" altLang="zh-CN" sz="2000" dirty="0">
                  <a:latin typeface="黑体" pitchFamily="2" charset="-122"/>
                  <a:ea typeface="黑体" pitchFamily="2" charset="-122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ts val="600"/>
                  </a:spcBef>
                  <a:buNone/>
                </a:pPr>
                <a:r>
                  <a:rPr lang="en-US" altLang="zh-CN" sz="2000" dirty="0">
                    <a:latin typeface="黑体" pitchFamily="2" charset="-122"/>
                    <a:ea typeface="黑体" pitchFamily="2" charset="-122"/>
                  </a:rPr>
                  <a:t>    </a:t>
                </a:r>
                <a:r>
                  <a:rPr kumimoji="0" lang="zh-CN" altLang="en-US" sz="2000" dirty="0">
                    <a:solidFill>
                      <a:srgbClr val="000000"/>
                    </a:solidFill>
                    <a:ea typeface="黑体" pitchFamily="2" charset="-122"/>
                  </a:rPr>
                  <a:t> </a:t>
                </a:r>
                <a:r>
                  <a:rPr kumimoji="0" lang="en-US" altLang="zh-CN" sz="2000" dirty="0">
                    <a:solidFill>
                      <a:srgbClr val="000000"/>
                    </a:solidFill>
                    <a:ea typeface="黑体" pitchFamily="2" charset="-122"/>
                  </a:rPr>
                  <a:t>(4) </a:t>
                </a:r>
                <a:r>
                  <a:rPr lang="zh-CN" altLang="en-US" sz="2000" dirty="0">
                    <a:latin typeface="黑体" pitchFamily="2" charset="-122"/>
                    <a:ea typeface="黑体" pitchFamily="2" charset="-122"/>
                  </a:rPr>
                  <a:t>步长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黑体" pitchFamily="2" charset="-122"/>
                      </a:rPr>
                      <m:t>𝑆</m:t>
                    </m:r>
                  </m:oMath>
                </a14:m>
                <a:endParaRPr lang="en-US" altLang="zh-CN" sz="2000" dirty="0">
                  <a:latin typeface="黑体" pitchFamily="2" charset="-122"/>
                  <a:ea typeface="黑体" pitchFamily="2" charset="-122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altLang="zh-CN" sz="2000" dirty="0">
                    <a:latin typeface="黑体" pitchFamily="2" charset="-122"/>
                    <a:ea typeface="黑体" pitchFamily="2" charset="-122"/>
                  </a:rPr>
                  <a:t>  - </a:t>
                </a:r>
                <a:r>
                  <a:rPr lang="zh-CN" altLang="en-US" sz="2000" dirty="0">
                    <a:latin typeface="黑体" pitchFamily="2" charset="-122"/>
                    <a:ea typeface="黑体" pitchFamily="2" charset="-122"/>
                  </a:rPr>
                  <a:t>输出特征图大小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𝑊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黑体" pitchFamily="2" charset="-122"/>
                      </a:rPr>
                      <m:t>×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𝐻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2</m:t>
                        </m:r>
                      </m:sub>
                    </m:sSub>
                    <m:r>
                      <a:rPr lang="en-US" altLang="zh-CN" sz="2000" i="1" smtClean="0">
                        <a:latin typeface="Cambria Math" panose="02040503050406030204" pitchFamily="18" charset="0"/>
                        <a:ea typeface="黑体" pitchFamily="2" charset="-122"/>
                      </a:rPr>
                      <m:t>×</m:t>
                    </m:r>
                  </m:oMath>
                </a14:m>
                <a:r>
                  <a:rPr lang="en-US" altLang="zh-CN" sz="2000" dirty="0">
                    <a:ea typeface="黑体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黑体" pitchFamily="2" charset="-122"/>
                    <a:ea typeface="黑体" pitchFamily="2" charset="-122"/>
                  </a:rPr>
                  <a:t>：</a:t>
                </a:r>
                <a:endParaRPr lang="en-US" altLang="zh-CN" sz="2000" dirty="0">
                  <a:latin typeface="黑体" pitchFamily="2" charset="-122"/>
                  <a:ea typeface="黑体" pitchFamily="2" charset="-122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ts val="600"/>
                  </a:spcBef>
                  <a:buNone/>
                </a:pPr>
                <a:r>
                  <a:rPr lang="en-US" altLang="zh-CN" sz="2000" dirty="0">
                    <a:latin typeface="黑体" pitchFamily="2" charset="-122"/>
                    <a:ea typeface="黑体" pitchFamily="2" charset="-122"/>
                  </a:rPr>
                  <a:t>    </a:t>
                </a:r>
                <a:r>
                  <a:rPr kumimoji="0" lang="zh-CN" altLang="en-US" sz="2000" dirty="0">
                    <a:solidFill>
                      <a:srgbClr val="000000"/>
                    </a:solidFill>
                    <a:ea typeface="黑体" pitchFamily="2" charset="-122"/>
                  </a:rPr>
                  <a:t> </a:t>
                </a:r>
                <a:r>
                  <a:rPr kumimoji="0" lang="en-US" altLang="zh-CN" sz="2000" dirty="0">
                    <a:solidFill>
                      <a:srgbClr val="000000"/>
                    </a:solidFill>
                    <a:ea typeface="黑体" pitchFamily="2" charset="-122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黑体" pitchFamily="2" charset="-122"/>
                      </a:rPr>
                      <m:t> </m:t>
                    </m:r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𝑊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黑体" pitchFamily="2" charset="-122"/>
                      </a:rPr>
                      <m:t>=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𝐹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+2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𝑃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𝑆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黑体" pitchFamily="2" charset="-122"/>
                      </a:rPr>
                      <m:t>+1</m:t>
                    </m:r>
                  </m:oMath>
                </a14:m>
                <a:endParaRPr lang="en-US" altLang="zh-CN" sz="2000" b="0" dirty="0">
                  <a:latin typeface="黑体" pitchFamily="2" charset="-122"/>
                  <a:ea typeface="黑体" pitchFamily="2" charset="-122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ts val="600"/>
                  </a:spcBef>
                  <a:buNone/>
                </a:pPr>
                <a:r>
                  <a:rPr lang="en-US" altLang="zh-CN" sz="2000" dirty="0">
                    <a:latin typeface="黑体" pitchFamily="2" charset="-122"/>
                    <a:ea typeface="黑体" pitchFamily="2" charset="-122"/>
                  </a:rPr>
                  <a:t>    </a:t>
                </a:r>
                <a:r>
                  <a:rPr kumimoji="0" lang="zh-CN" altLang="en-US" sz="2000" dirty="0">
                    <a:solidFill>
                      <a:srgbClr val="000000"/>
                    </a:solidFill>
                    <a:ea typeface="黑体" pitchFamily="2" charset="-122"/>
                  </a:rPr>
                  <a:t> </a:t>
                </a:r>
                <a:r>
                  <a:rPr kumimoji="0" lang="en-US" altLang="zh-CN" sz="2000" dirty="0">
                    <a:solidFill>
                      <a:srgbClr val="000000"/>
                    </a:solidFill>
                    <a:ea typeface="黑体" pitchFamily="2" charset="-122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黑体" pitchFamily="2" charset="-122"/>
                      </a:rPr>
                      <m:t> </m:t>
                    </m:r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𝐻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黑体" pitchFamily="2" charset="-122"/>
                      </a:rPr>
                      <m:t>=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𝐹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+2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𝑃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𝑆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黑体" pitchFamily="2" charset="-122"/>
                      </a:rPr>
                      <m:t>+1</m:t>
                    </m:r>
                  </m:oMath>
                </a14:m>
                <a:endParaRPr lang="en-US" altLang="zh-CN" sz="2000" b="0" dirty="0">
                  <a:latin typeface="黑体" pitchFamily="2" charset="-122"/>
                  <a:ea typeface="黑体" pitchFamily="2" charset="-122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ts val="600"/>
                  </a:spcBef>
                  <a:buNone/>
                </a:pPr>
                <a:r>
                  <a:rPr lang="en-US" altLang="zh-CN" sz="2000" dirty="0">
                    <a:latin typeface="黑体" pitchFamily="2" charset="-122"/>
                    <a:ea typeface="黑体" pitchFamily="2" charset="-122"/>
                  </a:rPr>
                  <a:t>    </a:t>
                </a:r>
                <a:r>
                  <a:rPr kumimoji="0" lang="zh-CN" altLang="en-US" sz="2000" dirty="0">
                    <a:solidFill>
                      <a:srgbClr val="000000"/>
                    </a:solidFill>
                    <a:ea typeface="黑体" pitchFamily="2" charset="-122"/>
                  </a:rPr>
                  <a:t> </a:t>
                </a:r>
                <a:r>
                  <a:rPr kumimoji="0" lang="en-US" altLang="zh-CN" sz="2000" dirty="0">
                    <a:solidFill>
                      <a:srgbClr val="000000"/>
                    </a:solidFill>
                    <a:ea typeface="黑体" pitchFamily="2" charset="-122"/>
                  </a:rPr>
                  <a:t>(3)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黑体" pitchFamily="2" charset="-122"/>
                      </a:rPr>
                      <m:t> </m:t>
                    </m:r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黑体" pitchFamily="2" charset="-122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黑体" pitchFamily="2" charset="-122"/>
                      </a:rPr>
                      <m:t>𝐾</m:t>
                    </m:r>
                  </m:oMath>
                </a14:m>
                <a:endParaRPr lang="en-US" altLang="zh-CN" sz="2000" b="0" dirty="0">
                  <a:latin typeface="黑体" pitchFamily="2" charset="-122"/>
                  <a:ea typeface="黑体" pitchFamily="2" charset="-122"/>
                </a:endParaRPr>
              </a:p>
              <a:p>
                <a:pPr eaLnBrk="1" hangingPunct="1">
                  <a:lnSpc>
                    <a:spcPct val="90000"/>
                  </a:lnSpc>
                  <a:buNone/>
                </a:pPr>
                <a:endParaRPr lang="en-US" altLang="zh-CN" sz="2200" dirty="0">
                  <a:latin typeface="黑体" pitchFamily="2" charset="-122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19459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98742" y="2007594"/>
                <a:ext cx="8532440" cy="4488160"/>
              </a:xfrm>
              <a:blipFill>
                <a:blip r:embed="rId3"/>
                <a:stretch>
                  <a:fillRect l="-1857" t="-20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D8C3479B-ED85-485F-BC1B-D7D28F16C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6788" y="5357001"/>
                <a:ext cx="2589559" cy="13440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700" b="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sz="17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7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7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zh-CN" sz="1700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CN" sz="1700" b="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1700" b="0" i="1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altLang="zh-CN" sz="17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altLang="zh-CN" sz="1700" b="0" dirty="0"/>
              </a:p>
              <a:p>
                <a:pPr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700" b="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17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7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7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altLang="zh-CN" sz="1700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CN" sz="1700" b="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altLang="zh-CN" sz="1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1700" b="0" i="1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altLang="zh-CN" sz="17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altLang="zh-CN" sz="1700" b="0" i="1" dirty="0">
                  <a:latin typeface="Cambria Math" panose="02040503050406030204" pitchFamily="18" charset="0"/>
                </a:endParaRPr>
              </a:p>
              <a:p>
                <a:pPr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7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700" b="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17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7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7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zh-CN" sz="1700" b="0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D8C3479B-ED85-485F-BC1B-D7D28F16CA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6788" y="5357001"/>
                <a:ext cx="2589559" cy="13440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E15D631B-2125-4729-AC83-4CCE156C5205}"/>
              </a:ext>
            </a:extLst>
          </p:cNvPr>
          <p:cNvCxnSpPr>
            <a:cxnSpLocks/>
          </p:cNvCxnSpPr>
          <p:nvPr/>
        </p:nvCxnSpPr>
        <p:spPr bwMode="auto">
          <a:xfrm>
            <a:off x="6446788" y="5000606"/>
            <a:ext cx="569516" cy="3563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0E569159-2E9A-404F-BA36-DCE830B94C85}"/>
              </a:ext>
            </a:extLst>
          </p:cNvPr>
          <p:cNvSpPr txBox="1"/>
          <p:nvPr/>
        </p:nvSpPr>
        <p:spPr>
          <a:xfrm rot="1938703">
            <a:off x="6480408" y="4821065"/>
            <a:ext cx="744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0" dirty="0"/>
              <a:t>输出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01AC94F-6B13-4479-8FAC-033B1CC7BAE2}"/>
              </a:ext>
            </a:extLst>
          </p:cNvPr>
          <p:cNvGrpSpPr/>
          <p:nvPr/>
        </p:nvGrpSpPr>
        <p:grpSpPr>
          <a:xfrm>
            <a:off x="5004048" y="2564904"/>
            <a:ext cx="2109886" cy="2477018"/>
            <a:chOff x="827584" y="3789040"/>
            <a:chExt cx="2160240" cy="2462024"/>
          </a:xfrm>
        </p:grpSpPr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2C58D7FF-3347-4B90-88CA-08FC6C4FAF6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598711" y="3974976"/>
              <a:ext cx="20961" cy="7200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3348E20E-4817-487E-9DBF-7A51FA8E5B85}"/>
                </a:ext>
              </a:extLst>
            </p:cNvPr>
            <p:cNvCxnSpPr/>
            <p:nvPr/>
          </p:nvCxnSpPr>
          <p:spPr bwMode="auto">
            <a:xfrm flipH="1" flipV="1">
              <a:off x="1814736" y="4170040"/>
              <a:ext cx="453008" cy="11730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0897B9B1-FD2D-4CEE-987B-85A647B66AE0}"/>
                </a:ext>
              </a:extLst>
            </p:cNvPr>
            <p:cNvCxnSpPr/>
            <p:nvPr/>
          </p:nvCxnSpPr>
          <p:spPr bwMode="auto">
            <a:xfrm flipV="1">
              <a:off x="827584" y="4046984"/>
              <a:ext cx="504056" cy="108012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46A8C4CB-B5BD-435C-AFC1-2FB928B05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3784" y="4407024"/>
              <a:ext cx="1844040" cy="1844040"/>
            </a:xfrm>
            <a:prstGeom prst="rect">
              <a:avLst/>
            </a:prstGeom>
            <a:scene3d>
              <a:camera prst="orthographicFront">
                <a:rot lat="1552441" lon="2462742" rev="2815039"/>
              </a:camera>
              <a:lightRig rig="threePt" dir="t"/>
            </a:scene3d>
          </p:spPr>
        </p:pic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AD0F32AF-53E0-4395-BF64-BE8242D309D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547664" y="4118992"/>
              <a:ext cx="0" cy="16561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72C63BFB-705A-44CA-936A-27F095B7D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33736" y="3789040"/>
              <a:ext cx="762000" cy="762000"/>
            </a:xfrm>
            <a:prstGeom prst="rect">
              <a:avLst/>
            </a:prstGeom>
            <a:scene3d>
              <a:camera prst="orthographicFront">
                <a:rot lat="1554000" lon="2460000" rev="2814000"/>
              </a:camera>
              <a:lightRig rig="threePt" dir="t"/>
            </a:scene3d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0">
                <a:extLst>
                  <a:ext uri="{FF2B5EF4-FFF2-40B4-BE49-F238E27FC236}">
                    <a16:creationId xmlns:a16="http://schemas.microsoft.com/office/drawing/2014/main" id="{6C7E02B0-0EB5-9844-D0AE-CBB3A1B468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74780" y="2493630"/>
                <a:ext cx="1092938" cy="840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altLang="zh-CN" sz="1800" b="0" dirty="0"/>
              </a:p>
              <a:p>
                <a:pPr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8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altLang="zh-CN" sz="1800" b="0" i="1" dirty="0">
                  <a:latin typeface="Cambria Math" panose="02040503050406030204" pitchFamily="18" charset="0"/>
                </a:endParaRPr>
              </a:p>
              <a:p>
                <a:pPr eaLnBrk="1" hangingPunct="1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18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zh-CN" sz="1800" b="0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6" name="Rectangle 10">
                <a:extLst>
                  <a:ext uri="{FF2B5EF4-FFF2-40B4-BE49-F238E27FC236}">
                    <a16:creationId xmlns:a16="http://schemas.microsoft.com/office/drawing/2014/main" id="{6C7E02B0-0EB5-9844-D0AE-CBB3A1B468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74780" y="2493630"/>
                <a:ext cx="1092938" cy="8402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D5CD6EBC-6164-2146-0E54-42C209DCAD87}"/>
              </a:ext>
            </a:extLst>
          </p:cNvPr>
          <p:cNvCxnSpPr/>
          <p:nvPr/>
        </p:nvCxnSpPr>
        <p:spPr bwMode="auto">
          <a:xfrm flipH="1">
            <a:off x="6731546" y="3016116"/>
            <a:ext cx="542413" cy="4603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D1688AB0-BCDC-A83E-3600-5490ACB855ED}"/>
              </a:ext>
            </a:extLst>
          </p:cNvPr>
          <p:cNvSpPr txBox="1"/>
          <p:nvPr/>
        </p:nvSpPr>
        <p:spPr>
          <a:xfrm rot="19000958">
            <a:off x="6552084" y="2900111"/>
            <a:ext cx="744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0" dirty="0"/>
              <a:t>输入</a:t>
            </a:r>
          </a:p>
        </p:txBody>
      </p:sp>
    </p:spTree>
    <p:extLst>
      <p:ext uri="{BB962C8B-B14F-4D97-AF65-F5344CB8AC3E}">
        <p14:creationId xmlns:p14="http://schemas.microsoft.com/office/powerpoint/2010/main" val="1247112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卷积神经网络概述 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5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)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idx="1"/>
          </p:nvPr>
        </p:nvSpPr>
        <p:spPr>
          <a:xfrm>
            <a:off x="611561" y="1988840"/>
            <a:ext cx="8532440" cy="4488160"/>
          </a:xfrm>
        </p:spPr>
        <p:txBody>
          <a:bodyPr lIns="0" rIns="0"/>
          <a:lstStyle/>
          <a:p>
            <a:pPr eaLnBrk="1" hangingPunct="1">
              <a:lnSpc>
                <a:spcPct val="90000"/>
              </a:lnSpc>
            </a:pPr>
            <a:r>
              <a:rPr lang="zh-CN" altLang="en-US" sz="2200" b="1" dirty="0">
                <a:solidFill>
                  <a:srgbClr val="0000FF"/>
                </a:solidFill>
                <a:ea typeface="黑体" pitchFamily="2" charset="-122"/>
              </a:rPr>
              <a:t>池化层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2000" dirty="0">
                <a:latin typeface="黑体" pitchFamily="2" charset="-122"/>
                <a:ea typeface="黑体" pitchFamily="2" charset="-122"/>
              </a:rPr>
              <a:t>  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- 对输入特征图进行下采样</a:t>
            </a:r>
            <a:r>
              <a:rPr lang="zh-CN" altLang="en-US" sz="2000" b="0" dirty="0"/>
              <a:t> 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，</a:t>
            </a:r>
            <a:r>
              <a:rPr kumimoji="0" lang="zh-CN" altLang="en-US" sz="2000" dirty="0">
                <a:latin typeface="黑体" pitchFamily="2" charset="-122"/>
                <a:ea typeface="黑体" pitchFamily="2" charset="-122"/>
              </a:rPr>
              <a:t>将子区域内的特征值压缩成一个能表示</a:t>
            </a:r>
            <a:r>
              <a:rPr kumimoji="0" lang="en-US" altLang="zh-CN" sz="2000" dirty="0">
                <a:latin typeface="黑体" pitchFamily="2" charset="-122"/>
                <a:ea typeface="黑体" pitchFamily="2" charset="-122"/>
              </a:rPr>
              <a:t>    </a:t>
            </a:r>
            <a:r>
              <a:rPr kumimoji="0" lang="zh-CN" altLang="en-US" sz="2000" dirty="0">
                <a:latin typeface="黑体" pitchFamily="2" charset="-122"/>
                <a:ea typeface="黑体" pitchFamily="2" charset="-122"/>
              </a:rPr>
              <a:t>该区域的特征值，整合邻域特征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，减少参数和计算量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  - 常见的池化操作包括</a:t>
            </a:r>
            <a:r>
              <a:rPr lang="zh-CN" altLang="en-US" sz="20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最大池化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和</a:t>
            </a:r>
            <a:r>
              <a:rPr lang="zh-CN" altLang="en-US" sz="2000" dirty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平均池化</a:t>
            </a:r>
            <a:endParaRPr lang="en-US" altLang="zh-CN" sz="2000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endParaRPr lang="zh-CN" altLang="en-US" sz="2200" dirty="0">
              <a:latin typeface="黑体" pitchFamily="2" charset="-122"/>
              <a:ea typeface="黑体" pitchFamily="2" charset="-122"/>
            </a:endParaRP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7D83C698-DA83-E0CC-0BA1-B1ACB30F5B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479158"/>
              </p:ext>
            </p:extLst>
          </p:nvPr>
        </p:nvGraphicFramePr>
        <p:xfrm>
          <a:off x="1835696" y="4077072"/>
          <a:ext cx="1872000" cy="18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398657603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29099551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14599024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73980769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5924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19324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25564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429527"/>
                  </a:ext>
                </a:extLst>
              </a:tr>
            </a:tbl>
          </a:graphicData>
        </a:graphic>
      </p:graphicFrame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366767D3-D519-BD07-1820-E56847D3E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901665"/>
              </p:ext>
            </p:extLst>
          </p:nvPr>
        </p:nvGraphicFramePr>
        <p:xfrm>
          <a:off x="5116901" y="3717032"/>
          <a:ext cx="936000" cy="9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18876863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54786019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41506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50638"/>
                  </a:ext>
                </a:extLst>
              </a:tr>
            </a:tbl>
          </a:graphicData>
        </a:graphic>
      </p:graphicFrame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D07B6F99-8DA3-45BF-A0B6-18CB08577382}"/>
              </a:ext>
            </a:extLst>
          </p:cNvPr>
          <p:cNvCxnSpPr/>
          <p:nvPr/>
        </p:nvCxnSpPr>
        <p:spPr bwMode="auto">
          <a:xfrm flipV="1">
            <a:off x="3907936" y="4186379"/>
            <a:ext cx="1008112" cy="6827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F10B055C-EC3C-435E-AF57-DBF3B616B973}"/>
              </a:ext>
            </a:extLst>
          </p:cNvPr>
          <p:cNvCxnSpPr>
            <a:cxnSpLocks/>
          </p:cNvCxnSpPr>
          <p:nvPr/>
        </p:nvCxnSpPr>
        <p:spPr bwMode="auto">
          <a:xfrm>
            <a:off x="3907936" y="5133312"/>
            <a:ext cx="941153" cy="6719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87D161E2-AAA8-4B76-A6DD-2C823183406D}"/>
              </a:ext>
            </a:extLst>
          </p:cNvPr>
          <p:cNvSpPr txBox="1"/>
          <p:nvPr/>
        </p:nvSpPr>
        <p:spPr>
          <a:xfrm rot="19353158">
            <a:off x="3691140" y="4163262"/>
            <a:ext cx="131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0" dirty="0"/>
              <a:t>最大池化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90A82D7-F1F2-49F5-A32F-14896C51B1A7}"/>
              </a:ext>
            </a:extLst>
          </p:cNvPr>
          <p:cNvSpPr txBox="1"/>
          <p:nvPr/>
        </p:nvSpPr>
        <p:spPr>
          <a:xfrm rot="2216996">
            <a:off x="3685074" y="5455906"/>
            <a:ext cx="131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0" dirty="0"/>
              <a:t>平均池化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8DCB608-5937-4436-8547-38605254F166}"/>
              </a:ext>
            </a:extLst>
          </p:cNvPr>
          <p:cNvSpPr txBox="1"/>
          <p:nvPr/>
        </p:nvSpPr>
        <p:spPr>
          <a:xfrm>
            <a:off x="2309031" y="6053226"/>
            <a:ext cx="131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0" dirty="0"/>
              <a:t>原特征图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3FC52FCF-21CB-481E-ABCF-07C020E27D31}"/>
              </a:ext>
            </a:extLst>
          </p:cNvPr>
          <p:cNvSpPr txBox="1"/>
          <p:nvPr/>
        </p:nvSpPr>
        <p:spPr>
          <a:xfrm>
            <a:off x="4973327" y="4869160"/>
            <a:ext cx="131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0" dirty="0"/>
              <a:t>池化结果</a:t>
            </a:r>
          </a:p>
        </p:txBody>
      </p:sp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086E6FC8-7FF9-8316-827A-A7D9A8264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058321"/>
              </p:ext>
            </p:extLst>
          </p:nvPr>
        </p:nvGraphicFramePr>
        <p:xfrm>
          <a:off x="5116901" y="5469288"/>
          <a:ext cx="936000" cy="9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218876863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54786019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41506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50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2089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卷积神经网络概述 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6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98742" y="2007594"/>
                <a:ext cx="8532440" cy="4488160"/>
              </a:xfrm>
            </p:spPr>
            <p:txBody>
              <a:bodyPr lIns="0" rIns="0"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zh-CN" altLang="en-US" sz="2200" b="1" dirty="0">
                    <a:solidFill>
                      <a:srgbClr val="0000FF"/>
                    </a:solidFill>
                    <a:ea typeface="黑体" pitchFamily="2" charset="-122"/>
                  </a:rPr>
                  <a:t>池化层输出特征图尺寸计算公式</a:t>
                </a:r>
                <a:endParaRPr lang="en-US" altLang="zh-CN" sz="2200" b="1" dirty="0">
                  <a:solidFill>
                    <a:srgbClr val="0000FF"/>
                  </a:solidFill>
                  <a:ea typeface="黑体" pitchFamily="2" charset="-122"/>
                </a:endParaRPr>
              </a:p>
              <a:p>
                <a:pPr marL="538163" indent="-538163" eaLnBrk="1" hangingPunct="1">
                  <a:lnSpc>
                    <a:spcPts val="2800"/>
                  </a:lnSpc>
                  <a:spcBef>
                    <a:spcPts val="600"/>
                  </a:spcBef>
                  <a:buNone/>
                </a:pPr>
                <a:r>
                  <a:rPr lang="en-US" altLang="zh-CN" sz="2200" dirty="0">
                    <a:latin typeface="黑体" pitchFamily="2" charset="-122"/>
                    <a:ea typeface="黑体" pitchFamily="2" charset="-122"/>
                  </a:rPr>
                  <a:t>  - </a:t>
                </a:r>
                <a:r>
                  <a:rPr lang="zh-CN" altLang="en-US" sz="2000" dirty="0">
                    <a:latin typeface="黑体" pitchFamily="2" charset="-122"/>
                    <a:ea typeface="黑体" pitchFamily="2" charset="-122"/>
                  </a:rPr>
                  <a:t>操作在特征图上的每个通道单独进行，因此仅减小了特征图尺寸，</a:t>
                </a:r>
                <a:r>
                  <a:rPr lang="en-US" altLang="zh-CN" sz="2000" dirty="0">
                    <a:latin typeface="黑体" pitchFamily="2" charset="-122"/>
                    <a:ea typeface="黑体" pitchFamily="2" charset="-122"/>
                  </a:rPr>
                  <a:t>    </a:t>
                </a:r>
                <a:r>
                  <a:rPr lang="zh-CN" altLang="en-US" sz="2000" dirty="0">
                    <a:latin typeface="黑体" pitchFamily="2" charset="-122"/>
                    <a:ea typeface="黑体" pitchFamily="2" charset="-122"/>
                  </a:rPr>
                  <a:t>特征图的通道数没有发生改变</a:t>
                </a:r>
                <a:endParaRPr lang="en-US" altLang="zh-CN" sz="2000" dirty="0">
                  <a:latin typeface="黑体" pitchFamily="2" charset="-122"/>
                  <a:ea typeface="黑体" pitchFamily="2" charset="-122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altLang="zh-CN" sz="2200" dirty="0">
                    <a:latin typeface="黑体" pitchFamily="2" charset="-122"/>
                    <a:ea typeface="黑体" pitchFamily="2" charset="-122"/>
                  </a:rPr>
                  <a:t>  </a:t>
                </a:r>
                <a:r>
                  <a:rPr lang="en-US" altLang="zh-CN" sz="2000" dirty="0">
                    <a:latin typeface="黑体" pitchFamily="2" charset="-122"/>
                    <a:ea typeface="黑体" pitchFamily="2" charset="-122"/>
                  </a:rPr>
                  <a:t>- </a:t>
                </a:r>
                <a:r>
                  <a:rPr lang="zh-CN" altLang="en-US" sz="2000" dirty="0">
                    <a:latin typeface="黑体" pitchFamily="2" charset="-122"/>
                    <a:ea typeface="黑体" pitchFamily="2" charset="-122"/>
                  </a:rPr>
                  <a:t>输入特征图的尺寸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𝑊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黑体" pitchFamily="2" charset="-122"/>
                      </a:rPr>
                      <m:t>×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𝐻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  <m:t>1</m:t>
                        </m:r>
                      </m:sub>
                    </m:sSub>
                    <m:r>
                      <a:rPr lang="en-US" altLang="zh-CN" sz="2000" i="1" smtClean="0">
                        <a:latin typeface="Cambria Math" panose="02040503050406030204" pitchFamily="18" charset="0"/>
                        <a:ea typeface="黑体" pitchFamily="2" charset="-122"/>
                      </a:rPr>
                      <m:t>×</m:t>
                    </m:r>
                  </m:oMath>
                </a14:m>
                <a:r>
                  <a:rPr lang="en-US" altLang="zh-CN" sz="2000" dirty="0">
                    <a:ea typeface="黑体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𝐶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sz="2200" dirty="0">
                  <a:latin typeface="黑体" pitchFamily="2" charset="-122"/>
                  <a:ea typeface="黑体" pitchFamily="2" charset="-122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altLang="zh-CN" sz="2200" dirty="0">
                    <a:latin typeface="黑体" pitchFamily="2" charset="-122"/>
                    <a:ea typeface="黑体" pitchFamily="2" charset="-122"/>
                  </a:rPr>
                  <a:t>  </a:t>
                </a:r>
                <a:r>
                  <a:rPr lang="en-US" altLang="zh-CN" sz="2000" dirty="0">
                    <a:latin typeface="黑体" pitchFamily="2" charset="-122"/>
                    <a:ea typeface="黑体" pitchFamily="2" charset="-122"/>
                  </a:rPr>
                  <a:t>- </a:t>
                </a:r>
                <a:r>
                  <a:rPr lang="zh-CN" altLang="en-US" sz="2000" dirty="0">
                    <a:latin typeface="黑体" pitchFamily="2" charset="-122"/>
                    <a:ea typeface="黑体" pitchFamily="2" charset="-122"/>
                  </a:rPr>
                  <a:t>池化层超参数：</a:t>
                </a:r>
                <a:endParaRPr lang="en-US" altLang="zh-CN" sz="2000" dirty="0">
                  <a:latin typeface="黑体" pitchFamily="2" charset="-122"/>
                  <a:ea typeface="黑体" pitchFamily="2" charset="-122"/>
                </a:endParaRPr>
              </a:p>
              <a:p>
                <a:pPr eaLnBrk="1" hangingPunct="1">
                  <a:lnSpc>
                    <a:spcPct val="90000"/>
                  </a:lnSpc>
                  <a:buNone/>
                </a:pPr>
                <a:r>
                  <a:rPr lang="en-US" altLang="zh-CN" sz="2000" dirty="0">
                    <a:latin typeface="黑体" pitchFamily="2" charset="-122"/>
                    <a:ea typeface="黑体" pitchFamily="2" charset="-122"/>
                  </a:rPr>
                  <a:t>    </a:t>
                </a:r>
                <a:r>
                  <a:rPr kumimoji="0" lang="en-US" altLang="zh-CN" sz="2000" dirty="0">
                    <a:solidFill>
                      <a:srgbClr val="000000"/>
                    </a:solidFill>
                    <a:ea typeface="黑体" pitchFamily="2" charset="-122"/>
                  </a:rPr>
                  <a:t>(1) </a:t>
                </a:r>
                <a:r>
                  <a:rPr lang="zh-CN" altLang="en-US" sz="2000" dirty="0">
                    <a:latin typeface="黑体" pitchFamily="2" charset="-122"/>
                    <a:ea typeface="黑体" pitchFamily="2" charset="-122"/>
                  </a:rPr>
                  <a:t>卷积核大小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黑体" pitchFamily="2" charset="-122"/>
                      </a:rPr>
                      <m:t>𝐹</m:t>
                    </m:r>
                  </m:oMath>
                </a14:m>
                <a:endParaRPr lang="en-US" altLang="zh-CN" sz="2000" b="0" dirty="0">
                  <a:latin typeface="黑体" pitchFamily="2" charset="-122"/>
                  <a:ea typeface="黑体" pitchFamily="2" charset="-122"/>
                </a:endParaRPr>
              </a:p>
              <a:p>
                <a:pPr eaLnBrk="1" hangingPunct="1">
                  <a:lnSpc>
                    <a:spcPct val="90000"/>
                  </a:lnSpc>
                  <a:buNone/>
                </a:pPr>
                <a:r>
                  <a:rPr lang="en-US" altLang="zh-CN" sz="2000" dirty="0">
                    <a:latin typeface="黑体" pitchFamily="2" charset="-122"/>
                    <a:ea typeface="黑体" pitchFamily="2" charset="-122"/>
                  </a:rPr>
                  <a:t>    </a:t>
                </a:r>
                <a:r>
                  <a:rPr kumimoji="0" lang="en-US" altLang="zh-CN" sz="2000" dirty="0">
                    <a:solidFill>
                      <a:srgbClr val="000000"/>
                    </a:solidFill>
                    <a:ea typeface="黑体" pitchFamily="2" charset="-122"/>
                  </a:rPr>
                  <a:t>(2) </a:t>
                </a:r>
                <a:r>
                  <a:rPr lang="zh-CN" altLang="en-US" sz="2000" dirty="0">
                    <a:latin typeface="黑体" pitchFamily="2" charset="-122"/>
                    <a:ea typeface="黑体" pitchFamily="2" charset="-122"/>
                  </a:rPr>
                  <a:t>步长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黑体" pitchFamily="2" charset="-122"/>
                      </a:rPr>
                      <m:t>𝑆</m:t>
                    </m:r>
                  </m:oMath>
                </a14:m>
                <a:endParaRPr lang="en-US" altLang="zh-CN" sz="2000" dirty="0">
                  <a:latin typeface="黑体" pitchFamily="2" charset="-122"/>
                  <a:ea typeface="黑体" pitchFamily="2" charset="-122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600"/>
                  </a:spcAft>
                  <a:buNone/>
                </a:pPr>
                <a:r>
                  <a:rPr lang="en-US" altLang="zh-CN" sz="2200" dirty="0">
                    <a:latin typeface="黑体" pitchFamily="2" charset="-122"/>
                    <a:ea typeface="黑体" pitchFamily="2" charset="-122"/>
                  </a:rPr>
                  <a:t>  - </a:t>
                </a:r>
                <a:r>
                  <a:rPr lang="zh-CN" altLang="en-US" sz="2000" dirty="0">
                    <a:latin typeface="黑体" pitchFamily="2" charset="-122"/>
                    <a:ea typeface="黑体" pitchFamily="2" charset="-122"/>
                  </a:rPr>
                  <a:t>输出特征图大小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𝑊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黑体" pitchFamily="2" charset="-122"/>
                      </a:rPr>
                      <m:t>×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𝐻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2</m:t>
                        </m:r>
                      </m:sub>
                    </m:sSub>
                    <m:r>
                      <a:rPr lang="en-US" altLang="zh-CN" sz="2000" i="1" smtClean="0">
                        <a:latin typeface="Cambria Math" panose="02040503050406030204" pitchFamily="18" charset="0"/>
                        <a:ea typeface="黑体" pitchFamily="2" charset="-122"/>
                      </a:rPr>
                      <m:t>×</m:t>
                    </m:r>
                  </m:oMath>
                </a14:m>
                <a:r>
                  <a:rPr lang="en-US" altLang="zh-CN" sz="2000" dirty="0">
                    <a:ea typeface="黑体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黑体" pitchFamily="2" charset="-122"/>
                    <a:ea typeface="黑体" pitchFamily="2" charset="-122"/>
                  </a:rPr>
                  <a:t>：</a:t>
                </a:r>
                <a:endParaRPr lang="en-US" altLang="zh-CN" sz="2200" dirty="0">
                  <a:latin typeface="黑体" pitchFamily="2" charset="-122"/>
                  <a:ea typeface="黑体" pitchFamily="2" charset="-122"/>
                </a:endParaRPr>
              </a:p>
              <a:p>
                <a:pPr eaLnBrk="1" hangingPunct="1">
                  <a:lnSpc>
                    <a:spcPct val="90000"/>
                  </a:lnSpc>
                  <a:buNone/>
                </a:pPr>
                <a:r>
                  <a:rPr lang="en-US" altLang="zh-CN" sz="2000" dirty="0">
                    <a:latin typeface="黑体" pitchFamily="2" charset="-122"/>
                    <a:ea typeface="黑体" pitchFamily="2" charset="-122"/>
                  </a:rPr>
                  <a:t>    </a:t>
                </a:r>
                <a:r>
                  <a:rPr kumimoji="0" lang="en-US" altLang="zh-CN" sz="2000" dirty="0">
                    <a:solidFill>
                      <a:srgbClr val="000000"/>
                    </a:solidFill>
                    <a:ea typeface="黑体" pitchFamily="2" charset="-122"/>
                  </a:rPr>
                  <a:t>(1)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𝑊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黑体" pitchFamily="2" charset="-122"/>
                      </a:rPr>
                      <m:t>=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𝐹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𝑆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黑体" pitchFamily="2" charset="-122"/>
                      </a:rPr>
                      <m:t>+1</m:t>
                    </m:r>
                  </m:oMath>
                </a14:m>
                <a:endParaRPr lang="en-US" altLang="zh-CN" sz="2000" b="0" dirty="0">
                  <a:latin typeface="黑体" pitchFamily="2" charset="-122"/>
                  <a:ea typeface="黑体" pitchFamily="2" charset="-122"/>
                </a:endParaRPr>
              </a:p>
              <a:p>
                <a:pPr eaLnBrk="1" hangingPunct="1">
                  <a:lnSpc>
                    <a:spcPct val="90000"/>
                  </a:lnSpc>
                  <a:buNone/>
                </a:pPr>
                <a:r>
                  <a:rPr lang="en-US" altLang="zh-CN" sz="2000" dirty="0">
                    <a:latin typeface="黑体" pitchFamily="2" charset="-122"/>
                    <a:ea typeface="黑体" pitchFamily="2" charset="-122"/>
                  </a:rPr>
                  <a:t>    </a:t>
                </a:r>
                <a:r>
                  <a:rPr kumimoji="0" lang="en-US" altLang="zh-CN" sz="2000" dirty="0">
                    <a:solidFill>
                      <a:srgbClr val="000000"/>
                    </a:solidFill>
                    <a:ea typeface="黑体" pitchFamily="2" charset="-122"/>
                  </a:rPr>
                  <a:t>(2)</a:t>
                </a:r>
                <a:r>
                  <a:rPr lang="en-US" altLang="zh-CN" sz="2000" dirty="0">
                    <a:latin typeface="黑体" pitchFamily="2" charset="-122"/>
                    <a:ea typeface="黑体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𝐻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黑体" pitchFamily="2" charset="-122"/>
                      </a:rPr>
                      <m:t>=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−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𝐹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𝑆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黑体" pitchFamily="2" charset="-122"/>
                      </a:rPr>
                      <m:t>+1</m:t>
                    </m:r>
                  </m:oMath>
                </a14:m>
                <a:endParaRPr lang="en-US" altLang="zh-CN" sz="2000" b="0" dirty="0">
                  <a:latin typeface="黑体" pitchFamily="2" charset="-122"/>
                  <a:ea typeface="黑体" pitchFamily="2" charset="-122"/>
                </a:endParaRPr>
              </a:p>
              <a:p>
                <a:pPr eaLnBrk="1" hangingPunct="1">
                  <a:lnSpc>
                    <a:spcPct val="90000"/>
                  </a:lnSpc>
                  <a:buNone/>
                </a:pPr>
                <a:r>
                  <a:rPr lang="en-US" altLang="zh-CN" sz="2000" dirty="0">
                    <a:latin typeface="黑体" pitchFamily="2" charset="-122"/>
                    <a:ea typeface="黑体" pitchFamily="2" charset="-122"/>
                  </a:rPr>
                  <a:t>    </a:t>
                </a:r>
                <a:r>
                  <a:rPr kumimoji="0" lang="en-US" altLang="zh-CN" sz="2000" dirty="0">
                    <a:solidFill>
                      <a:srgbClr val="000000"/>
                    </a:solidFill>
                    <a:ea typeface="黑体" pitchFamily="2" charset="-122"/>
                  </a:rPr>
                  <a:t>(3)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黑体" pitchFamily="2" charset="-122"/>
                      </a:rPr>
                      <m:t> </m:t>
                    </m:r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黑体" pitchFamily="2" charset="-122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𝐶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sz="2200" b="0" dirty="0">
                  <a:latin typeface="黑体" pitchFamily="2" charset="-122"/>
                  <a:ea typeface="黑体" pitchFamily="2" charset="-122"/>
                </a:endParaRPr>
              </a:p>
              <a:p>
                <a:pPr eaLnBrk="1" hangingPunct="1">
                  <a:lnSpc>
                    <a:spcPct val="90000"/>
                  </a:lnSpc>
                  <a:buNone/>
                </a:pPr>
                <a:endParaRPr lang="en-US" altLang="zh-CN" sz="2200" dirty="0">
                  <a:latin typeface="黑体" pitchFamily="2" charset="-122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19459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98742" y="2007594"/>
                <a:ext cx="8532440" cy="4488160"/>
              </a:xfrm>
              <a:blipFill>
                <a:blip r:embed="rId2"/>
                <a:stretch>
                  <a:fillRect l="-1857" t="-2035" b="-44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13">
            <a:extLst>
              <a:ext uri="{FF2B5EF4-FFF2-40B4-BE49-F238E27FC236}">
                <a16:creationId xmlns:a16="http://schemas.microsoft.com/office/drawing/2014/main" id="{295A06FE-72DA-D68C-5D1E-DB4AB851A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2176" y="6629350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altLang="zh-CN" sz="2000" b="0" dirty="0">
              <a:solidFill>
                <a:srgbClr val="000000"/>
              </a:solidFill>
            </a:endParaRPr>
          </a:p>
        </p:txBody>
      </p:sp>
      <p:sp>
        <p:nvSpPr>
          <p:cNvPr id="27" name="立方体 26">
            <a:extLst>
              <a:ext uri="{FF2B5EF4-FFF2-40B4-BE49-F238E27FC236}">
                <a16:creationId xmlns:a16="http://schemas.microsoft.com/office/drawing/2014/main" id="{E3DA518E-57DE-C542-3F99-25FB5420A281}"/>
              </a:ext>
            </a:extLst>
          </p:cNvPr>
          <p:cNvSpPr/>
          <p:nvPr/>
        </p:nvSpPr>
        <p:spPr bwMode="auto">
          <a:xfrm>
            <a:off x="5298996" y="3397827"/>
            <a:ext cx="1117370" cy="1234115"/>
          </a:xfrm>
          <a:prstGeom prst="cube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28" name="立方体 27">
            <a:extLst>
              <a:ext uri="{FF2B5EF4-FFF2-40B4-BE49-F238E27FC236}">
                <a16:creationId xmlns:a16="http://schemas.microsoft.com/office/drawing/2014/main" id="{FF4EFE10-F200-2913-4928-E7966AC8DBF5}"/>
              </a:ext>
            </a:extLst>
          </p:cNvPr>
          <p:cNvSpPr/>
          <p:nvPr/>
        </p:nvSpPr>
        <p:spPr bwMode="auto">
          <a:xfrm>
            <a:off x="5603733" y="3391102"/>
            <a:ext cx="366310" cy="1140580"/>
          </a:xfrm>
          <a:prstGeom prst="cube">
            <a:avLst>
              <a:gd name="adj" fmla="val 78778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FE6A5E72-3B9F-8788-510F-1938CAE23656}"/>
              </a:ext>
            </a:extLst>
          </p:cNvPr>
          <p:cNvGrpSpPr/>
          <p:nvPr/>
        </p:nvGrpSpPr>
        <p:grpSpPr>
          <a:xfrm>
            <a:off x="7584526" y="3640296"/>
            <a:ext cx="1015791" cy="749176"/>
            <a:chOff x="3923928" y="3014804"/>
            <a:chExt cx="1584176" cy="1656183"/>
          </a:xfrm>
        </p:grpSpPr>
        <p:sp>
          <p:nvSpPr>
            <p:cNvPr id="45" name="立方体 44">
              <a:extLst>
                <a:ext uri="{FF2B5EF4-FFF2-40B4-BE49-F238E27FC236}">
                  <a16:creationId xmlns:a16="http://schemas.microsoft.com/office/drawing/2014/main" id="{C54D95C7-5226-66A4-4613-EFFD82D5E955}"/>
                </a:ext>
              </a:extLst>
            </p:cNvPr>
            <p:cNvSpPr/>
            <p:nvPr/>
          </p:nvSpPr>
          <p:spPr bwMode="auto">
            <a:xfrm>
              <a:off x="3923928" y="3014804"/>
              <a:ext cx="1584176" cy="1656183"/>
            </a:xfrm>
            <a:prstGeom prst="cube">
              <a:avLst/>
            </a:prstGeom>
            <a:solidFill>
              <a:schemeClr val="accent1">
                <a:lumMod val="40000"/>
                <a:lumOff val="60000"/>
                <a:alpha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endParaRPr kumimoji="1" lang="zh-CN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</a:endParaRPr>
            </a:p>
          </p:txBody>
        </p:sp>
        <p:sp>
          <p:nvSpPr>
            <p:cNvPr id="46" name="立方体 45">
              <a:extLst>
                <a:ext uri="{FF2B5EF4-FFF2-40B4-BE49-F238E27FC236}">
                  <a16:creationId xmlns:a16="http://schemas.microsoft.com/office/drawing/2014/main" id="{7BB76FF6-7C03-5B5B-98C8-9BC2C19F1AD8}"/>
                </a:ext>
              </a:extLst>
            </p:cNvPr>
            <p:cNvSpPr/>
            <p:nvPr/>
          </p:nvSpPr>
          <p:spPr bwMode="auto">
            <a:xfrm>
              <a:off x="4427983" y="3077565"/>
              <a:ext cx="288032" cy="1530660"/>
            </a:xfrm>
            <a:prstGeom prst="cube">
              <a:avLst>
                <a:gd name="adj" fmla="val 81341"/>
              </a:avLst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endParaRPr kumimoji="1" lang="zh-C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</a:endParaRPr>
            </a:p>
          </p:txBody>
        </p: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3FCED62C-B5BF-D3F9-5C01-8D5925CD7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231770"/>
            <a:ext cx="696805" cy="747382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4A616C23-3ACF-E276-0462-05A0A3E7F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731" y="5499878"/>
            <a:ext cx="428921" cy="460053"/>
          </a:xfrm>
          <a:prstGeom prst="rect">
            <a:avLst/>
          </a:prstGeom>
        </p:spPr>
      </p:pic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9D1A17D9-7A18-53D3-EC5C-5C1B15606F24}"/>
              </a:ext>
            </a:extLst>
          </p:cNvPr>
          <p:cNvCxnSpPr/>
          <p:nvPr/>
        </p:nvCxnSpPr>
        <p:spPr bwMode="auto">
          <a:xfrm>
            <a:off x="6568735" y="4014884"/>
            <a:ext cx="86342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F6F04C1A-0D89-08CC-7596-2750E0FA709F}"/>
              </a:ext>
            </a:extLst>
          </p:cNvPr>
          <p:cNvSpPr txBox="1"/>
          <p:nvPr/>
        </p:nvSpPr>
        <p:spPr>
          <a:xfrm>
            <a:off x="6516216" y="3663373"/>
            <a:ext cx="129614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i="1" dirty="0"/>
              <a:t>F</a:t>
            </a:r>
            <a:r>
              <a:rPr lang="zh-CN" altLang="en-US" sz="1800" b="0" dirty="0"/>
              <a:t>为</a:t>
            </a:r>
            <a:r>
              <a:rPr lang="en-US" altLang="zh-CN" sz="1800" b="0" dirty="0"/>
              <a:t>2×2</a:t>
            </a:r>
          </a:p>
          <a:p>
            <a:r>
              <a:rPr lang="en-US" altLang="zh-CN" sz="1800" b="0" i="1" dirty="0"/>
              <a:t>   S</a:t>
            </a:r>
            <a:r>
              <a:rPr lang="zh-CN" altLang="en-US" sz="1800" b="0" dirty="0"/>
              <a:t>为</a:t>
            </a:r>
            <a:r>
              <a:rPr lang="en-US" altLang="zh-CN" sz="1800" b="0" dirty="0"/>
              <a:t>2</a:t>
            </a:r>
            <a:endParaRPr lang="zh-CN" altLang="en-US" sz="1800" b="0" dirty="0"/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0911D24B-9B07-AAC6-4259-E60F3A40A91E}"/>
              </a:ext>
            </a:extLst>
          </p:cNvPr>
          <p:cNvCxnSpPr/>
          <p:nvPr/>
        </p:nvCxnSpPr>
        <p:spPr bwMode="auto">
          <a:xfrm>
            <a:off x="5654523" y="4792913"/>
            <a:ext cx="0" cy="375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0468CCAF-44A2-7E90-8669-18270FE6F96C}"/>
              </a:ext>
            </a:extLst>
          </p:cNvPr>
          <p:cNvSpPr txBox="1"/>
          <p:nvPr/>
        </p:nvSpPr>
        <p:spPr>
          <a:xfrm>
            <a:off x="5220072" y="3068959"/>
            <a:ext cx="161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dirty="0"/>
              <a:t>112×112×64</a:t>
            </a:r>
            <a:endParaRPr lang="zh-CN" altLang="en-US" sz="1800" b="0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A11A6E0E-B813-5007-07E0-4E1A0C62A9C0}"/>
              </a:ext>
            </a:extLst>
          </p:cNvPr>
          <p:cNvSpPr txBox="1"/>
          <p:nvPr/>
        </p:nvSpPr>
        <p:spPr>
          <a:xfrm>
            <a:off x="7452320" y="3337246"/>
            <a:ext cx="1445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dirty="0"/>
              <a:t>56×56×64</a:t>
            </a:r>
            <a:endParaRPr lang="zh-CN" altLang="en-US" sz="1800" b="0" dirty="0"/>
          </a:p>
        </p:txBody>
      </p: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9CC2151D-F0A3-9BE1-19D3-990559ED718F}"/>
              </a:ext>
            </a:extLst>
          </p:cNvPr>
          <p:cNvCxnSpPr/>
          <p:nvPr/>
        </p:nvCxnSpPr>
        <p:spPr bwMode="auto">
          <a:xfrm>
            <a:off x="6060839" y="5651428"/>
            <a:ext cx="17268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F82DC667-EFE3-1496-EEDC-05B684C202C9}"/>
              </a:ext>
            </a:extLst>
          </p:cNvPr>
          <p:cNvCxnSpPr/>
          <p:nvPr/>
        </p:nvCxnSpPr>
        <p:spPr bwMode="auto">
          <a:xfrm flipV="1">
            <a:off x="8092420" y="4470970"/>
            <a:ext cx="0" cy="9658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8504D27F-2912-7D89-2C27-82CAE3096A91}"/>
              </a:ext>
            </a:extLst>
          </p:cNvPr>
          <p:cNvSpPr txBox="1"/>
          <p:nvPr/>
        </p:nvSpPr>
        <p:spPr>
          <a:xfrm>
            <a:off x="4808260" y="5445224"/>
            <a:ext cx="915868" cy="275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dirty="0"/>
              <a:t>112</a:t>
            </a:r>
            <a:endParaRPr lang="zh-CN" altLang="en-US" sz="1800" b="0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7C826B05-AFDD-9AB1-7C29-783F2BF3C3E1}"/>
              </a:ext>
            </a:extLst>
          </p:cNvPr>
          <p:cNvSpPr txBox="1"/>
          <p:nvPr/>
        </p:nvSpPr>
        <p:spPr>
          <a:xfrm>
            <a:off x="5384324" y="5962102"/>
            <a:ext cx="915868" cy="275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dirty="0"/>
              <a:t>112</a:t>
            </a:r>
            <a:endParaRPr lang="zh-CN" altLang="en-US" sz="1800" b="0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84105355-9E6F-A107-765D-1C1E1F7560A4}"/>
              </a:ext>
            </a:extLst>
          </p:cNvPr>
          <p:cNvSpPr txBox="1"/>
          <p:nvPr/>
        </p:nvSpPr>
        <p:spPr>
          <a:xfrm>
            <a:off x="7956376" y="5949280"/>
            <a:ext cx="915868" cy="275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dirty="0"/>
              <a:t>56</a:t>
            </a:r>
            <a:endParaRPr lang="zh-CN" altLang="en-US" sz="1800" b="0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620DD080-6396-68A1-50E9-7B0A59C3C27D}"/>
              </a:ext>
            </a:extLst>
          </p:cNvPr>
          <p:cNvSpPr txBox="1"/>
          <p:nvPr/>
        </p:nvSpPr>
        <p:spPr>
          <a:xfrm>
            <a:off x="8336652" y="5592300"/>
            <a:ext cx="915868" cy="275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dirty="0"/>
              <a:t>56</a:t>
            </a:r>
            <a:endParaRPr lang="zh-CN" alt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877941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卷积神经网络概述 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7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)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561" y="1988840"/>
            <a:ext cx="8532440" cy="4488160"/>
          </a:xfrm>
        </p:spPr>
        <p:txBody>
          <a:bodyPr lIns="0" rIns="0"/>
          <a:lstStyle/>
          <a:p>
            <a:pPr eaLnBrk="1" hangingPunct="1">
              <a:lnSpc>
                <a:spcPct val="90000"/>
              </a:lnSpc>
            </a:pPr>
            <a:r>
              <a:rPr lang="zh-CN" altLang="en-US" sz="2200" b="1" dirty="0">
                <a:solidFill>
                  <a:srgbClr val="0000FF"/>
                </a:solidFill>
                <a:ea typeface="黑体" pitchFamily="2" charset="-122"/>
              </a:rPr>
              <a:t>全连接层</a:t>
            </a:r>
          </a:p>
          <a:p>
            <a:pPr eaLnBrk="1" hangingPunct="1">
              <a:lnSpc>
                <a:spcPts val="28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zh-CN" altLang="en-US" sz="2200" dirty="0">
                <a:latin typeface="黑体" pitchFamily="2" charset="-122"/>
                <a:ea typeface="黑体" pitchFamily="2" charset="-122"/>
              </a:rPr>
              <a:t>  将高维特征图映射为低维数据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endParaRPr lang="zh-CN" altLang="en-US" sz="22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7218B84-72C4-4F22-AB33-23C5F88DD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97" y="3987555"/>
            <a:ext cx="1172344" cy="1172344"/>
          </a:xfrm>
          <a:prstGeom prst="rect">
            <a:avLst/>
          </a:prstGeom>
        </p:spPr>
      </p:pic>
      <p:sp>
        <p:nvSpPr>
          <p:cNvPr id="6" name="梯形 5">
            <a:extLst>
              <a:ext uri="{FF2B5EF4-FFF2-40B4-BE49-F238E27FC236}">
                <a16:creationId xmlns:a16="http://schemas.microsoft.com/office/drawing/2014/main" id="{8B919465-01D5-438A-89AF-318A8C9BE165}"/>
              </a:ext>
            </a:extLst>
          </p:cNvPr>
          <p:cNvSpPr/>
          <p:nvPr/>
        </p:nvSpPr>
        <p:spPr bwMode="auto">
          <a:xfrm rot="5400000">
            <a:off x="2105340" y="4150017"/>
            <a:ext cx="1015791" cy="749176"/>
          </a:xfrm>
          <a:prstGeom prst="trapezoi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7" name="立方体 6">
            <a:extLst>
              <a:ext uri="{FF2B5EF4-FFF2-40B4-BE49-F238E27FC236}">
                <a16:creationId xmlns:a16="http://schemas.microsoft.com/office/drawing/2014/main" id="{2F4D80C2-59FD-4739-840E-F142C72F3A10}"/>
              </a:ext>
            </a:extLst>
          </p:cNvPr>
          <p:cNvSpPr/>
          <p:nvPr/>
        </p:nvSpPr>
        <p:spPr bwMode="auto">
          <a:xfrm>
            <a:off x="3635896" y="3987555"/>
            <a:ext cx="586543" cy="1052373"/>
          </a:xfrm>
          <a:prstGeom prst="cube">
            <a:avLst>
              <a:gd name="adj" fmla="val 53105"/>
            </a:avLst>
          </a:prstGeom>
          <a:solidFill>
            <a:schemeClr val="accent1">
              <a:lumMod val="40000"/>
              <a:lumOff val="60000"/>
              <a:alpha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8" name="立方体 7">
            <a:extLst>
              <a:ext uri="{FF2B5EF4-FFF2-40B4-BE49-F238E27FC236}">
                <a16:creationId xmlns:a16="http://schemas.microsoft.com/office/drawing/2014/main" id="{3F7EA471-871B-4C24-BB08-6717ACF08908}"/>
              </a:ext>
            </a:extLst>
          </p:cNvPr>
          <p:cNvSpPr/>
          <p:nvPr/>
        </p:nvSpPr>
        <p:spPr bwMode="auto">
          <a:xfrm>
            <a:off x="5915078" y="4923659"/>
            <a:ext cx="586543" cy="1052373"/>
          </a:xfrm>
          <a:prstGeom prst="cube">
            <a:avLst>
              <a:gd name="adj" fmla="val 53105"/>
            </a:avLst>
          </a:prstGeom>
          <a:solidFill>
            <a:schemeClr val="accent1">
              <a:lumMod val="40000"/>
              <a:lumOff val="60000"/>
              <a:alpha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9" name="立方体 8">
            <a:extLst>
              <a:ext uri="{FF2B5EF4-FFF2-40B4-BE49-F238E27FC236}">
                <a16:creationId xmlns:a16="http://schemas.microsoft.com/office/drawing/2014/main" id="{A91AADED-865B-4A62-84F2-EB4BF66EAB47}"/>
              </a:ext>
            </a:extLst>
          </p:cNvPr>
          <p:cNvSpPr/>
          <p:nvPr/>
        </p:nvSpPr>
        <p:spPr bwMode="auto">
          <a:xfrm>
            <a:off x="7114402" y="4941154"/>
            <a:ext cx="586543" cy="1052373"/>
          </a:xfrm>
          <a:prstGeom prst="cube">
            <a:avLst>
              <a:gd name="adj" fmla="val 53105"/>
            </a:avLst>
          </a:prstGeom>
          <a:solidFill>
            <a:schemeClr val="accent1">
              <a:lumMod val="40000"/>
              <a:lumOff val="60000"/>
              <a:alpha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0" name="立方体 9">
            <a:extLst>
              <a:ext uri="{FF2B5EF4-FFF2-40B4-BE49-F238E27FC236}">
                <a16:creationId xmlns:a16="http://schemas.microsoft.com/office/drawing/2014/main" id="{A8D820A6-90CF-4A14-9C17-E5F2065A168B}"/>
              </a:ext>
            </a:extLst>
          </p:cNvPr>
          <p:cNvSpPr/>
          <p:nvPr/>
        </p:nvSpPr>
        <p:spPr bwMode="auto">
          <a:xfrm>
            <a:off x="6268442" y="2835427"/>
            <a:ext cx="274302" cy="1162999"/>
          </a:xfrm>
          <a:prstGeom prst="cube">
            <a:avLst>
              <a:gd name="adj" fmla="val 15564"/>
            </a:avLst>
          </a:prstGeom>
          <a:solidFill>
            <a:schemeClr val="accent1">
              <a:lumMod val="40000"/>
              <a:lumOff val="60000"/>
              <a:alpha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1" name="立方体 10">
            <a:extLst>
              <a:ext uri="{FF2B5EF4-FFF2-40B4-BE49-F238E27FC236}">
                <a16:creationId xmlns:a16="http://schemas.microsoft.com/office/drawing/2014/main" id="{D329CC66-D3CB-413C-A77F-13C295298B32}"/>
              </a:ext>
            </a:extLst>
          </p:cNvPr>
          <p:cNvSpPr/>
          <p:nvPr/>
        </p:nvSpPr>
        <p:spPr bwMode="auto">
          <a:xfrm>
            <a:off x="8421025" y="5101591"/>
            <a:ext cx="274302" cy="599305"/>
          </a:xfrm>
          <a:prstGeom prst="cube">
            <a:avLst>
              <a:gd name="adj" fmla="val 15564"/>
            </a:avLst>
          </a:prstGeom>
          <a:solidFill>
            <a:schemeClr val="accent1">
              <a:lumMod val="40000"/>
              <a:lumOff val="60000"/>
              <a:alpha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9C741AA-7011-4287-99C1-1ADC7AC04757}"/>
              </a:ext>
            </a:extLst>
          </p:cNvPr>
          <p:cNvSpPr/>
          <p:nvPr/>
        </p:nvSpPr>
        <p:spPr bwMode="auto">
          <a:xfrm>
            <a:off x="7266745" y="3077369"/>
            <a:ext cx="256901" cy="74771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cxnSp>
        <p:nvCxnSpPr>
          <p:cNvPr id="15364" name="直接箭头连接符 15363">
            <a:extLst>
              <a:ext uri="{FF2B5EF4-FFF2-40B4-BE49-F238E27FC236}">
                <a16:creationId xmlns:a16="http://schemas.microsoft.com/office/drawing/2014/main" id="{9AEA1F89-95DC-4649-B26F-86EF4F7B697A}"/>
              </a:ext>
            </a:extLst>
          </p:cNvPr>
          <p:cNvCxnSpPr>
            <a:cxnSpLocks/>
          </p:cNvCxnSpPr>
          <p:nvPr/>
        </p:nvCxnSpPr>
        <p:spPr bwMode="auto">
          <a:xfrm>
            <a:off x="1719287" y="4532793"/>
            <a:ext cx="48597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29BCF1FE-603B-4921-B24C-6CC37A8C8073}"/>
              </a:ext>
            </a:extLst>
          </p:cNvPr>
          <p:cNvCxnSpPr>
            <a:cxnSpLocks/>
          </p:cNvCxnSpPr>
          <p:nvPr/>
        </p:nvCxnSpPr>
        <p:spPr bwMode="auto">
          <a:xfrm>
            <a:off x="3059832" y="4539220"/>
            <a:ext cx="47614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368" name="直接箭头连接符 15367">
            <a:extLst>
              <a:ext uri="{FF2B5EF4-FFF2-40B4-BE49-F238E27FC236}">
                <a16:creationId xmlns:a16="http://schemas.microsoft.com/office/drawing/2014/main" id="{A132EDC0-EC28-47FF-A5C9-269343ECCA3F}"/>
              </a:ext>
            </a:extLst>
          </p:cNvPr>
          <p:cNvCxnSpPr>
            <a:cxnSpLocks/>
          </p:cNvCxnSpPr>
          <p:nvPr/>
        </p:nvCxnSpPr>
        <p:spPr bwMode="auto">
          <a:xfrm flipV="1">
            <a:off x="4455891" y="3416927"/>
            <a:ext cx="1467003" cy="5997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371" name="直接箭头连接符 15370">
            <a:extLst>
              <a:ext uri="{FF2B5EF4-FFF2-40B4-BE49-F238E27FC236}">
                <a16:creationId xmlns:a16="http://schemas.microsoft.com/office/drawing/2014/main" id="{C08373D1-5819-4B1E-B3D4-334A90C45B31}"/>
              </a:ext>
            </a:extLst>
          </p:cNvPr>
          <p:cNvCxnSpPr>
            <a:cxnSpLocks/>
          </p:cNvCxnSpPr>
          <p:nvPr/>
        </p:nvCxnSpPr>
        <p:spPr bwMode="auto">
          <a:xfrm>
            <a:off x="4455891" y="4725144"/>
            <a:ext cx="1229178" cy="7759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立方体 45">
            <a:extLst>
              <a:ext uri="{FF2B5EF4-FFF2-40B4-BE49-F238E27FC236}">
                <a16:creationId xmlns:a16="http://schemas.microsoft.com/office/drawing/2014/main" id="{9AD1E7E2-6EF3-44EC-B827-BF6E6B7E5A36}"/>
              </a:ext>
            </a:extLst>
          </p:cNvPr>
          <p:cNvSpPr/>
          <p:nvPr/>
        </p:nvSpPr>
        <p:spPr bwMode="auto">
          <a:xfrm rot="5400000">
            <a:off x="8382986" y="3183847"/>
            <a:ext cx="274302" cy="599305"/>
          </a:xfrm>
          <a:prstGeom prst="cube">
            <a:avLst>
              <a:gd name="adj" fmla="val 0"/>
            </a:avLst>
          </a:prstGeom>
          <a:solidFill>
            <a:schemeClr val="accent1">
              <a:lumMod val="40000"/>
              <a:lumOff val="60000"/>
              <a:alpha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cxnSp>
        <p:nvCxnSpPr>
          <p:cNvPr id="15373" name="直接箭头连接符 15372">
            <a:extLst>
              <a:ext uri="{FF2B5EF4-FFF2-40B4-BE49-F238E27FC236}">
                <a16:creationId xmlns:a16="http://schemas.microsoft.com/office/drawing/2014/main" id="{C63B8FE1-0B5D-4E7C-84B0-C53F58169A73}"/>
              </a:ext>
            </a:extLst>
          </p:cNvPr>
          <p:cNvCxnSpPr>
            <a:cxnSpLocks/>
          </p:cNvCxnSpPr>
          <p:nvPr/>
        </p:nvCxnSpPr>
        <p:spPr bwMode="auto">
          <a:xfrm>
            <a:off x="6626084" y="3483499"/>
            <a:ext cx="49664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81DC062E-8620-4333-9DF0-92B2C3C20B58}"/>
              </a:ext>
            </a:extLst>
          </p:cNvPr>
          <p:cNvCxnSpPr>
            <a:cxnSpLocks/>
          </p:cNvCxnSpPr>
          <p:nvPr/>
        </p:nvCxnSpPr>
        <p:spPr bwMode="auto">
          <a:xfrm>
            <a:off x="7603065" y="3483499"/>
            <a:ext cx="49664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2DA2CD67-38A8-4A75-A64D-E07A03D3AE12}"/>
              </a:ext>
            </a:extLst>
          </p:cNvPr>
          <p:cNvCxnSpPr>
            <a:cxnSpLocks/>
          </p:cNvCxnSpPr>
          <p:nvPr/>
        </p:nvCxnSpPr>
        <p:spPr bwMode="auto">
          <a:xfrm>
            <a:off x="7766634" y="5355707"/>
            <a:ext cx="49664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2" name="文本框 51">
            <a:extLst>
              <a:ext uri="{FF2B5EF4-FFF2-40B4-BE49-F238E27FC236}">
                <a16:creationId xmlns:a16="http://schemas.microsoft.com/office/drawing/2014/main" id="{8BF3A47F-1C95-4692-BEC2-FB8FC7854101}"/>
              </a:ext>
            </a:extLst>
          </p:cNvPr>
          <p:cNvSpPr txBox="1"/>
          <p:nvPr/>
        </p:nvSpPr>
        <p:spPr>
          <a:xfrm>
            <a:off x="510248" y="5229200"/>
            <a:ext cx="131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0" dirty="0"/>
              <a:t>输入图像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3A45DCEC-9773-473A-94B3-3D2B9413B583}"/>
              </a:ext>
            </a:extLst>
          </p:cNvPr>
          <p:cNvSpPr txBox="1"/>
          <p:nvPr/>
        </p:nvSpPr>
        <p:spPr>
          <a:xfrm>
            <a:off x="2267744" y="4325034"/>
            <a:ext cx="74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dirty="0"/>
              <a:t>CNN</a:t>
            </a:r>
            <a:endParaRPr lang="zh-CN" altLang="en-US" sz="1800" b="0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242C3CBF-6393-4089-A1B5-51EF717670A0}"/>
              </a:ext>
            </a:extLst>
          </p:cNvPr>
          <p:cNvSpPr txBox="1"/>
          <p:nvPr/>
        </p:nvSpPr>
        <p:spPr>
          <a:xfrm>
            <a:off x="2843808" y="5101031"/>
            <a:ext cx="1612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0" dirty="0"/>
              <a:t>   </a:t>
            </a:r>
            <a:r>
              <a:rPr lang="en-US" altLang="zh-CN" sz="1800" b="0" dirty="0"/>
              <a:t>7×7×256</a:t>
            </a:r>
            <a:endParaRPr lang="zh-CN" altLang="en-US" sz="1800" b="0" dirty="0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20EF829E-1D25-487D-AEC6-9233DA76C3DB}"/>
              </a:ext>
            </a:extLst>
          </p:cNvPr>
          <p:cNvSpPr txBox="1"/>
          <p:nvPr/>
        </p:nvSpPr>
        <p:spPr>
          <a:xfrm>
            <a:off x="5561258" y="3987244"/>
            <a:ext cx="164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0" dirty="0"/>
              <a:t>   </a:t>
            </a:r>
            <a:r>
              <a:rPr lang="en-US" altLang="zh-CN" sz="1800" b="0" dirty="0"/>
              <a:t>1×1×12544</a:t>
            </a:r>
            <a:endParaRPr lang="zh-CN" altLang="en-US" sz="1800" b="0" dirty="0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344D5F5F-303A-41A5-AAD1-F4838E109BFA}"/>
              </a:ext>
            </a:extLst>
          </p:cNvPr>
          <p:cNvSpPr txBox="1"/>
          <p:nvPr/>
        </p:nvSpPr>
        <p:spPr>
          <a:xfrm>
            <a:off x="7235614" y="3051451"/>
            <a:ext cx="360040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 dirty="0"/>
              <a:t>F</a:t>
            </a:r>
          </a:p>
          <a:p>
            <a:pPr algn="ctr"/>
            <a:r>
              <a:rPr lang="en-US" altLang="zh-CN" sz="2000" b="0" dirty="0"/>
              <a:t>C</a:t>
            </a:r>
            <a:endParaRPr lang="zh-CN" altLang="en-US" sz="2000" b="0" dirty="0"/>
          </a:p>
        </p:txBody>
      </p:sp>
      <p:sp>
        <p:nvSpPr>
          <p:cNvPr id="58" name="左大括弧 22">
            <a:extLst>
              <a:ext uri="{FF2B5EF4-FFF2-40B4-BE49-F238E27FC236}">
                <a16:creationId xmlns:a16="http://schemas.microsoft.com/office/drawing/2014/main" id="{2C8E5153-9BF2-4122-A63F-DFBEF1228201}"/>
              </a:ext>
            </a:extLst>
          </p:cNvPr>
          <p:cNvSpPr/>
          <p:nvPr/>
        </p:nvSpPr>
        <p:spPr>
          <a:xfrm rot="5400000" flipH="1" flipV="1">
            <a:off x="6588501" y="5362004"/>
            <a:ext cx="238450" cy="1656182"/>
          </a:xfrm>
          <a:prstGeom prst="leftBrace">
            <a:avLst>
              <a:gd name="adj1" fmla="val 72890"/>
              <a:gd name="adj2" fmla="val 50000"/>
            </a:avLst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800" b="0" dirty="0">
              <a:solidFill>
                <a:srgbClr val="000000"/>
              </a:solidFill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8ECB5C78-653F-44E5-AF87-5DFE6073701A}"/>
              </a:ext>
            </a:extLst>
          </p:cNvPr>
          <p:cNvSpPr txBox="1"/>
          <p:nvPr/>
        </p:nvSpPr>
        <p:spPr>
          <a:xfrm>
            <a:off x="7995270" y="3637083"/>
            <a:ext cx="937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0" dirty="0"/>
              <a:t>   </a:t>
            </a:r>
            <a:r>
              <a:rPr lang="en-US" altLang="zh-CN" sz="1800" b="0" dirty="0"/>
              <a:t>1024</a:t>
            </a:r>
            <a:endParaRPr lang="zh-CN" altLang="en-US" sz="1800" b="0" dirty="0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6A753BA0-548B-414A-BA99-0D425B7E5B81}"/>
              </a:ext>
            </a:extLst>
          </p:cNvPr>
          <p:cNvSpPr txBox="1"/>
          <p:nvPr/>
        </p:nvSpPr>
        <p:spPr>
          <a:xfrm>
            <a:off x="5580112" y="6277916"/>
            <a:ext cx="232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dirty="0"/>
              <a:t>1024</a:t>
            </a:r>
            <a:r>
              <a:rPr lang="zh-CN" altLang="en-US" sz="1800" b="0" dirty="0"/>
              <a:t>个</a:t>
            </a:r>
            <a:r>
              <a:rPr lang="en-US" altLang="zh-CN" sz="1800" b="0" dirty="0"/>
              <a:t>7×7</a:t>
            </a:r>
            <a:r>
              <a:rPr lang="zh-CN" altLang="en-US" sz="1800" b="0" dirty="0"/>
              <a:t>卷积核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8949C87B-AF8B-4084-B75D-09CE3F68A64F}"/>
              </a:ext>
            </a:extLst>
          </p:cNvPr>
          <p:cNvSpPr txBox="1"/>
          <p:nvPr/>
        </p:nvSpPr>
        <p:spPr>
          <a:xfrm>
            <a:off x="7693051" y="5649952"/>
            <a:ext cx="164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0" dirty="0"/>
              <a:t>   </a:t>
            </a:r>
            <a:r>
              <a:rPr lang="en-US" altLang="zh-CN" sz="1800" b="0" dirty="0"/>
              <a:t>1×1×1024</a:t>
            </a:r>
            <a:endParaRPr lang="zh-CN" altLang="en-US" sz="1800" b="0" dirty="0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2EC6BF68-3616-4DFA-A348-3057DC4F06D3}"/>
              </a:ext>
            </a:extLst>
          </p:cNvPr>
          <p:cNvSpPr txBox="1"/>
          <p:nvPr/>
        </p:nvSpPr>
        <p:spPr>
          <a:xfrm>
            <a:off x="6590161" y="5377193"/>
            <a:ext cx="953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···</a:t>
            </a:r>
            <a:endParaRPr lang="zh-CN" altLang="en-US" sz="1800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686D487-B43A-4184-B78C-138B5DA571B7}"/>
              </a:ext>
            </a:extLst>
          </p:cNvPr>
          <p:cNvSpPr txBox="1"/>
          <p:nvPr/>
        </p:nvSpPr>
        <p:spPr>
          <a:xfrm rot="20209723">
            <a:off x="4058734" y="3264202"/>
            <a:ext cx="2180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0" dirty="0"/>
              <a:t>传统全连接操作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8C7005B-19C2-4FAE-B8B2-386F1D47F527}"/>
              </a:ext>
            </a:extLst>
          </p:cNvPr>
          <p:cNvSpPr txBox="1"/>
          <p:nvPr/>
        </p:nvSpPr>
        <p:spPr>
          <a:xfrm rot="2015416">
            <a:off x="4012860" y="5112320"/>
            <a:ext cx="1985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0" dirty="0"/>
              <a:t>卷积替代全连接</a:t>
            </a:r>
          </a:p>
        </p:txBody>
      </p:sp>
    </p:spTree>
    <p:extLst>
      <p:ext uri="{BB962C8B-B14F-4D97-AF65-F5344CB8AC3E}">
        <p14:creationId xmlns:p14="http://schemas.microsoft.com/office/powerpoint/2010/main" val="3547461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卷积神经网络概述 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8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)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43609" y="1988840"/>
            <a:ext cx="8532440" cy="4488160"/>
          </a:xfrm>
        </p:spPr>
        <p:txBody>
          <a:bodyPr lIns="0" rIns="0"/>
          <a:lstStyle/>
          <a:p>
            <a:pPr eaLnBrk="1" hangingPunct="1">
              <a:lnSpc>
                <a:spcPct val="90000"/>
              </a:lnSpc>
            </a:pPr>
            <a:r>
              <a:rPr lang="zh-CN" altLang="en-US" sz="2200" b="1" dirty="0">
                <a:solidFill>
                  <a:srgbClr val="0000FF"/>
                </a:solidFill>
                <a:ea typeface="黑体" pitchFamily="2" charset="-122"/>
              </a:rPr>
              <a:t>模型训练步骤</a:t>
            </a:r>
            <a:endParaRPr lang="en-US" altLang="zh-CN" sz="2200" b="1" dirty="0">
              <a:solidFill>
                <a:srgbClr val="0000FF"/>
              </a:solidFill>
              <a:ea typeface="黑体" pitchFamily="2" charset="-122"/>
            </a:endParaRP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None/>
            </a:pP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None/>
            </a:pPr>
            <a:endParaRPr lang="zh-CN" altLang="en-US" sz="20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E4147A72-DFC2-412D-AC42-F8AD092EF8A5}"/>
              </a:ext>
            </a:extLst>
          </p:cNvPr>
          <p:cNvSpPr/>
          <p:nvPr/>
        </p:nvSpPr>
        <p:spPr bwMode="auto">
          <a:xfrm>
            <a:off x="4455373" y="2104296"/>
            <a:ext cx="1170383" cy="32573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r>
              <a:rPr kumimoji="1" lang="zh-CN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</a:rPr>
              <a:t>开始训练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5F95C15-B809-4139-8D95-2918AE836D6C}"/>
              </a:ext>
            </a:extLst>
          </p:cNvPr>
          <p:cNvSpPr/>
          <p:nvPr/>
        </p:nvSpPr>
        <p:spPr bwMode="auto">
          <a:xfrm>
            <a:off x="4104461" y="3870186"/>
            <a:ext cx="2304256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r>
              <a:rPr kumimoji="1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</a:rPr>
              <a:t>将训练集输入网络模型</a:t>
            </a:r>
            <a:r>
              <a:rPr kumimoji="1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</a:rPr>
              <a:t>,  </a:t>
            </a: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r>
              <a:rPr lang="en-US" altLang="zh-CN" sz="1600" b="0" dirty="0"/>
              <a:t>      </a:t>
            </a:r>
            <a:r>
              <a:rPr kumimoji="1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</a:rPr>
              <a:t>    </a:t>
            </a:r>
            <a:r>
              <a:rPr lang="zh-CN" altLang="en-US" sz="1600" b="0" dirty="0"/>
              <a:t>输出预测值</a:t>
            </a:r>
            <a:endParaRPr kumimoji="1" lang="zh-CN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14FA1AC-CF09-4F70-ABF8-D61ECE55BB3F}"/>
              </a:ext>
            </a:extLst>
          </p:cNvPr>
          <p:cNvSpPr/>
          <p:nvPr/>
        </p:nvSpPr>
        <p:spPr bwMode="auto">
          <a:xfrm>
            <a:off x="4104461" y="2790066"/>
            <a:ext cx="2304256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r>
              <a:rPr lang="zh-CN" altLang="en-US" sz="1600" b="0" dirty="0"/>
              <a:t>准备训练数据集</a:t>
            </a:r>
            <a:r>
              <a:rPr lang="en-US" altLang="zh-CN" sz="1600" b="0" dirty="0"/>
              <a:t>, </a:t>
            </a: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r>
              <a:rPr lang="zh-CN" altLang="en-US" sz="1600" b="0" dirty="0"/>
              <a:t>构建网络模型</a:t>
            </a:r>
            <a:endParaRPr kumimoji="1" lang="zh-CN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C4C060C-989F-4157-9632-B89F512A7DB1}"/>
              </a:ext>
            </a:extLst>
          </p:cNvPr>
          <p:cNvSpPr/>
          <p:nvPr/>
        </p:nvSpPr>
        <p:spPr bwMode="auto">
          <a:xfrm>
            <a:off x="4104461" y="4878298"/>
            <a:ext cx="2304256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r>
              <a:rPr lang="zh-CN" altLang="en-US" sz="1600" b="0" dirty="0"/>
              <a:t>根据预测值和真实标签</a:t>
            </a:r>
            <a:r>
              <a:rPr lang="en-US" altLang="zh-CN" sz="1600" b="0" dirty="0"/>
              <a:t>, </a:t>
            </a: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r>
              <a:rPr lang="zh-CN" altLang="en-US" sz="1600" b="0" dirty="0"/>
              <a:t>计算损失函数值</a:t>
            </a:r>
            <a:endParaRPr kumimoji="1" lang="zh-CN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6" name="流程图: 决策 5">
            <a:extLst>
              <a:ext uri="{FF2B5EF4-FFF2-40B4-BE49-F238E27FC236}">
                <a16:creationId xmlns:a16="http://schemas.microsoft.com/office/drawing/2014/main" id="{17FEDCAF-393D-47CD-B68D-7664CD80B882}"/>
              </a:ext>
            </a:extLst>
          </p:cNvPr>
          <p:cNvSpPr/>
          <p:nvPr/>
        </p:nvSpPr>
        <p:spPr bwMode="auto">
          <a:xfrm>
            <a:off x="3924440" y="5760640"/>
            <a:ext cx="2664296" cy="1052736"/>
          </a:xfrm>
          <a:prstGeom prst="flowChartDecisi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r>
              <a:rPr kumimoji="1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</a:rPr>
              <a:t>误差是否</a:t>
            </a:r>
            <a:endParaRPr kumimoji="1" lang="en-US" altLang="zh-CN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r>
              <a:rPr kumimoji="1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</a:rPr>
              <a:t>在范围内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E5BD219-AC95-4620-9187-6987D9F7020A}"/>
              </a:ext>
            </a:extLst>
          </p:cNvPr>
          <p:cNvSpPr/>
          <p:nvPr/>
        </p:nvSpPr>
        <p:spPr bwMode="auto">
          <a:xfrm>
            <a:off x="1224141" y="4878298"/>
            <a:ext cx="2304256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r>
              <a:rPr lang="zh-CN" altLang="en-US" sz="1600" b="0" dirty="0"/>
              <a:t>根据损失函数值</a:t>
            </a:r>
            <a:r>
              <a:rPr lang="en-US" altLang="zh-CN" sz="1600" b="0" dirty="0"/>
              <a:t>, </a:t>
            </a: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r>
              <a:rPr lang="zh-CN" altLang="en-US" sz="1600" b="0" dirty="0"/>
              <a:t>计算误差梯度</a:t>
            </a:r>
            <a:endParaRPr lang="en-US" altLang="zh-CN" sz="1600" b="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493656C-D7F9-439A-AB02-6EDF6B30821C}"/>
              </a:ext>
            </a:extLst>
          </p:cNvPr>
          <p:cNvSpPr/>
          <p:nvPr/>
        </p:nvSpPr>
        <p:spPr bwMode="auto">
          <a:xfrm>
            <a:off x="1224141" y="3870186"/>
            <a:ext cx="2304256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r>
              <a:rPr lang="zh-CN" altLang="en-US" sz="1600" b="0" dirty="0"/>
              <a:t>采用梯度下降法</a:t>
            </a:r>
            <a:r>
              <a:rPr lang="en-US" altLang="zh-CN" sz="1600" b="0" dirty="0"/>
              <a:t>, </a:t>
            </a: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r>
              <a:rPr lang="zh-CN" altLang="en-US" sz="1600" b="0" dirty="0"/>
              <a:t>更新网络模型参数</a:t>
            </a:r>
            <a:endParaRPr lang="en-US" altLang="zh-CN" sz="1600" b="0" dirty="0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3F37B067-4A90-4E6A-8B42-D25AD0E19522}"/>
              </a:ext>
            </a:extLst>
          </p:cNvPr>
          <p:cNvCxnSpPr>
            <a:cxnSpLocks/>
            <a:endCxn id="10" idx="0"/>
          </p:cNvCxnSpPr>
          <p:nvPr/>
        </p:nvCxnSpPr>
        <p:spPr bwMode="auto">
          <a:xfrm>
            <a:off x="5256589" y="2430026"/>
            <a:ext cx="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24CB0977-79C3-4C8E-952F-6ED650AE1A03}"/>
              </a:ext>
            </a:extLst>
          </p:cNvPr>
          <p:cNvCxnSpPr>
            <a:stCxn id="10" idx="2"/>
            <a:endCxn id="9" idx="0"/>
          </p:cNvCxnSpPr>
          <p:nvPr/>
        </p:nvCxnSpPr>
        <p:spPr bwMode="auto">
          <a:xfrm>
            <a:off x="5256589" y="3366130"/>
            <a:ext cx="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E98C8E84-6209-4DE4-B391-F4A7C1305382}"/>
              </a:ext>
            </a:extLst>
          </p:cNvPr>
          <p:cNvCxnSpPr>
            <a:stCxn id="9" idx="2"/>
            <a:endCxn id="11" idx="0"/>
          </p:cNvCxnSpPr>
          <p:nvPr/>
        </p:nvCxnSpPr>
        <p:spPr bwMode="auto">
          <a:xfrm>
            <a:off x="5256589" y="4446250"/>
            <a:ext cx="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DCA27BC6-EC52-4E50-99F2-497304F02DE6}"/>
              </a:ext>
            </a:extLst>
          </p:cNvPr>
          <p:cNvCxnSpPr>
            <a:cxnSpLocks/>
            <a:stCxn id="11" idx="2"/>
            <a:endCxn id="6" idx="0"/>
          </p:cNvCxnSpPr>
          <p:nvPr/>
        </p:nvCxnSpPr>
        <p:spPr bwMode="auto">
          <a:xfrm flipH="1">
            <a:off x="5256588" y="5454362"/>
            <a:ext cx="1" cy="3062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364" name="连接符: 肘形 15363">
            <a:extLst>
              <a:ext uri="{FF2B5EF4-FFF2-40B4-BE49-F238E27FC236}">
                <a16:creationId xmlns:a16="http://schemas.microsoft.com/office/drawing/2014/main" id="{353B84F7-9FEF-4DB1-AD01-F540D24E3E81}"/>
              </a:ext>
            </a:extLst>
          </p:cNvPr>
          <p:cNvCxnSpPr>
            <a:cxnSpLocks/>
            <a:stCxn id="6" idx="1"/>
            <a:endCxn id="14" idx="2"/>
          </p:cNvCxnSpPr>
          <p:nvPr/>
        </p:nvCxnSpPr>
        <p:spPr bwMode="auto">
          <a:xfrm rot="10800000">
            <a:off x="2376270" y="5454362"/>
            <a:ext cx="1548171" cy="832646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367" name="直接箭头连接符 15366">
            <a:extLst>
              <a:ext uri="{FF2B5EF4-FFF2-40B4-BE49-F238E27FC236}">
                <a16:creationId xmlns:a16="http://schemas.microsoft.com/office/drawing/2014/main" id="{1E72B576-3733-4365-AA20-58D10BC3FBFF}"/>
              </a:ext>
            </a:extLst>
          </p:cNvPr>
          <p:cNvCxnSpPr>
            <a:stCxn id="14" idx="0"/>
            <a:endCxn id="15" idx="2"/>
          </p:cNvCxnSpPr>
          <p:nvPr/>
        </p:nvCxnSpPr>
        <p:spPr bwMode="auto">
          <a:xfrm flipV="1">
            <a:off x="2376269" y="4446250"/>
            <a:ext cx="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1" name="矩形 40">
            <a:extLst>
              <a:ext uri="{FF2B5EF4-FFF2-40B4-BE49-F238E27FC236}">
                <a16:creationId xmlns:a16="http://schemas.microsoft.com/office/drawing/2014/main" id="{37E362FB-68DD-4F83-8F4D-EA1A25BBF926}"/>
              </a:ext>
            </a:extLst>
          </p:cNvPr>
          <p:cNvSpPr/>
          <p:nvPr/>
        </p:nvSpPr>
        <p:spPr bwMode="auto">
          <a:xfrm>
            <a:off x="7218552" y="5998976"/>
            <a:ext cx="1889952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r>
              <a:rPr lang="zh-CN" altLang="en-US" sz="1600" b="0" dirty="0"/>
              <a:t>训练结束</a:t>
            </a:r>
            <a:r>
              <a:rPr lang="en-US" altLang="zh-CN" sz="1600" b="0" dirty="0"/>
              <a:t>, </a:t>
            </a: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r>
              <a:rPr lang="zh-CN" altLang="en-US" sz="1600" b="0" dirty="0"/>
              <a:t>保存网络模型参数</a:t>
            </a:r>
            <a:endParaRPr kumimoji="1" lang="zh-CN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cxnSp>
        <p:nvCxnSpPr>
          <p:cNvPr id="15369" name="直接箭头连接符 15368">
            <a:extLst>
              <a:ext uri="{FF2B5EF4-FFF2-40B4-BE49-F238E27FC236}">
                <a16:creationId xmlns:a16="http://schemas.microsoft.com/office/drawing/2014/main" id="{8C22D6D9-B503-4E98-A1B8-F2FE40804298}"/>
              </a:ext>
            </a:extLst>
          </p:cNvPr>
          <p:cNvCxnSpPr>
            <a:cxnSpLocks/>
            <a:stCxn id="6" idx="3"/>
            <a:endCxn id="41" idx="1"/>
          </p:cNvCxnSpPr>
          <p:nvPr/>
        </p:nvCxnSpPr>
        <p:spPr bwMode="auto">
          <a:xfrm>
            <a:off x="6588736" y="6287008"/>
            <a:ext cx="62981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374" name="连接符: 肘形 15373">
            <a:extLst>
              <a:ext uri="{FF2B5EF4-FFF2-40B4-BE49-F238E27FC236}">
                <a16:creationId xmlns:a16="http://schemas.microsoft.com/office/drawing/2014/main" id="{35DE7453-360F-4450-B15E-23DCBFE471F3}"/>
              </a:ext>
            </a:extLst>
          </p:cNvPr>
          <p:cNvCxnSpPr>
            <a:stCxn id="15" idx="0"/>
          </p:cNvCxnSpPr>
          <p:nvPr/>
        </p:nvCxnSpPr>
        <p:spPr bwMode="auto">
          <a:xfrm rot="5400000" flipH="1" flipV="1">
            <a:off x="3690414" y="2304013"/>
            <a:ext cx="252028" cy="2880319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376" name="直接箭头连接符 15375">
            <a:extLst>
              <a:ext uri="{FF2B5EF4-FFF2-40B4-BE49-F238E27FC236}">
                <a16:creationId xmlns:a16="http://schemas.microsoft.com/office/drawing/2014/main" id="{5EF61051-218E-4469-8693-F1FA28E2F661}"/>
              </a:ext>
            </a:extLst>
          </p:cNvPr>
          <p:cNvCxnSpPr/>
          <p:nvPr/>
        </p:nvCxnSpPr>
        <p:spPr bwMode="auto">
          <a:xfrm>
            <a:off x="6694368" y="2790066"/>
            <a:ext cx="0" cy="25202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377" name="文本框 15376">
            <a:extLst>
              <a:ext uri="{FF2B5EF4-FFF2-40B4-BE49-F238E27FC236}">
                <a16:creationId xmlns:a16="http://schemas.microsoft.com/office/drawing/2014/main" id="{8A336BD5-BFD9-4A40-BA1E-A14794B06C28}"/>
              </a:ext>
            </a:extLst>
          </p:cNvPr>
          <p:cNvSpPr txBox="1"/>
          <p:nvPr/>
        </p:nvSpPr>
        <p:spPr>
          <a:xfrm>
            <a:off x="6804253" y="3398010"/>
            <a:ext cx="540568" cy="152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0" dirty="0"/>
              <a:t>前</a:t>
            </a:r>
            <a:endParaRPr lang="en-US" altLang="zh-CN" sz="1600" b="0" dirty="0"/>
          </a:p>
          <a:p>
            <a:r>
              <a:rPr lang="zh-CN" altLang="en-US" sz="1600" b="0" dirty="0"/>
              <a:t>向</a:t>
            </a:r>
            <a:endParaRPr lang="en-US" altLang="zh-CN" sz="1600" b="0" dirty="0"/>
          </a:p>
          <a:p>
            <a:r>
              <a:rPr lang="zh-CN" altLang="en-US" sz="1600" b="0" dirty="0"/>
              <a:t>传</a:t>
            </a:r>
            <a:endParaRPr lang="en-US" altLang="zh-CN" sz="1600" b="0" dirty="0"/>
          </a:p>
          <a:p>
            <a:r>
              <a:rPr lang="zh-CN" altLang="en-US" sz="1600" b="0" dirty="0"/>
              <a:t>播</a:t>
            </a:r>
            <a:endParaRPr lang="en-US" altLang="zh-CN" sz="1600" b="0" dirty="0"/>
          </a:p>
          <a:p>
            <a:endParaRPr lang="en-US" altLang="zh-CN" sz="1600" b="0" dirty="0"/>
          </a:p>
        </p:txBody>
      </p: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CD758EF0-5563-4FDE-ABED-3EE902DDCBEE}"/>
              </a:ext>
            </a:extLst>
          </p:cNvPr>
          <p:cNvCxnSpPr>
            <a:cxnSpLocks/>
          </p:cNvCxnSpPr>
          <p:nvPr/>
        </p:nvCxnSpPr>
        <p:spPr bwMode="auto">
          <a:xfrm flipV="1">
            <a:off x="1008117" y="2492897"/>
            <a:ext cx="0" cy="36724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文本框 52">
            <a:extLst>
              <a:ext uri="{FF2B5EF4-FFF2-40B4-BE49-F238E27FC236}">
                <a16:creationId xmlns:a16="http://schemas.microsoft.com/office/drawing/2014/main" id="{AC32F7C0-A10B-493B-B452-FAD033CF6FA7}"/>
              </a:ext>
            </a:extLst>
          </p:cNvPr>
          <p:cNvSpPr txBox="1"/>
          <p:nvPr/>
        </p:nvSpPr>
        <p:spPr>
          <a:xfrm>
            <a:off x="575558" y="3366130"/>
            <a:ext cx="540568" cy="152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0" dirty="0"/>
              <a:t>反</a:t>
            </a:r>
            <a:endParaRPr lang="en-US" altLang="zh-CN" sz="1600" b="0" dirty="0"/>
          </a:p>
          <a:p>
            <a:r>
              <a:rPr lang="zh-CN" altLang="en-US" sz="1600" b="0" dirty="0"/>
              <a:t>向</a:t>
            </a:r>
            <a:endParaRPr lang="en-US" altLang="zh-CN" sz="1600" b="0" dirty="0"/>
          </a:p>
          <a:p>
            <a:r>
              <a:rPr lang="zh-CN" altLang="en-US" sz="1600" b="0" dirty="0"/>
              <a:t>传</a:t>
            </a:r>
            <a:endParaRPr lang="en-US" altLang="zh-CN" sz="1600" b="0" dirty="0"/>
          </a:p>
          <a:p>
            <a:r>
              <a:rPr lang="zh-CN" altLang="en-US" sz="1600" b="0" dirty="0"/>
              <a:t>播</a:t>
            </a:r>
            <a:endParaRPr lang="en-US" altLang="zh-CN" sz="1600" b="0" dirty="0"/>
          </a:p>
          <a:p>
            <a:endParaRPr lang="en-US" altLang="zh-CN" sz="1600" b="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E0481D2-EAEA-0516-32D4-851B16254702}"/>
              </a:ext>
            </a:extLst>
          </p:cNvPr>
          <p:cNvSpPr txBox="1"/>
          <p:nvPr/>
        </p:nvSpPr>
        <p:spPr>
          <a:xfrm>
            <a:off x="6747318" y="5989042"/>
            <a:ext cx="629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0" dirty="0"/>
              <a:t>是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DAF0344-83E2-1497-899D-32B12D95B5AA}"/>
              </a:ext>
            </a:extLst>
          </p:cNvPr>
          <p:cNvSpPr txBox="1"/>
          <p:nvPr/>
        </p:nvSpPr>
        <p:spPr>
          <a:xfrm>
            <a:off x="3078088" y="5949280"/>
            <a:ext cx="629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0" dirty="0"/>
              <a:t>否</a:t>
            </a:r>
          </a:p>
        </p:txBody>
      </p:sp>
    </p:spTree>
    <p:extLst>
      <p:ext uri="{BB962C8B-B14F-4D97-AF65-F5344CB8AC3E}">
        <p14:creationId xmlns:p14="http://schemas.microsoft.com/office/powerpoint/2010/main" val="2871657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5856" y="2420888"/>
            <a:ext cx="3456384" cy="2160240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cs typeface="+mn-ea"/>
                <a:sym typeface="+mn-lt"/>
              </a:rPr>
              <a:t>引例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cs typeface="+mn-ea"/>
                <a:sym typeface="+mn-lt"/>
              </a:rPr>
              <a:t>目标检测算法概述</a:t>
            </a:r>
            <a:endParaRPr lang="en-US" altLang="zh-CN" sz="2200" dirty="0">
              <a:cs typeface="+mn-ea"/>
              <a:sym typeface="+mn-lt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cs typeface="+mn-ea"/>
                <a:sym typeface="+mn-lt"/>
              </a:rPr>
              <a:t>卷积神经网络</a:t>
            </a:r>
            <a:endParaRPr lang="en-US" altLang="zh-CN" sz="2200" dirty="0">
              <a:cs typeface="+mn-ea"/>
              <a:sym typeface="+mn-lt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2200" dirty="0">
                <a:solidFill>
                  <a:srgbClr val="FF0000"/>
                </a:solidFill>
                <a:cs typeface="+mn-ea"/>
                <a:sym typeface="+mn-lt"/>
              </a:rPr>
              <a:t>YOLO</a:t>
            </a:r>
            <a:r>
              <a:rPr lang="zh-CN" altLang="en-US" sz="2200" dirty="0">
                <a:solidFill>
                  <a:srgbClr val="FF0000"/>
                </a:solidFill>
                <a:cs typeface="+mn-ea"/>
                <a:sym typeface="+mn-lt"/>
              </a:rPr>
              <a:t>算法</a:t>
            </a:r>
            <a:endParaRPr lang="en-US" altLang="zh-CN" sz="2200" dirty="0">
              <a:solidFill>
                <a:srgbClr val="FF0000"/>
              </a:solidFill>
              <a:cs typeface="+mn-ea"/>
              <a:sym typeface="+mn-lt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cs typeface="+mn-ea"/>
                <a:sym typeface="+mn-lt"/>
              </a:rPr>
              <a:t>总结</a:t>
            </a:r>
          </a:p>
          <a:p>
            <a:pPr eaLnBrk="1" hangingPunct="1"/>
            <a:endParaRPr lang="en-US" altLang="zh-CN" sz="22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118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2214563"/>
            <a:ext cx="6253163" cy="3881437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solidFill>
                  <a:srgbClr val="FF0000"/>
                </a:solidFill>
                <a:ea typeface="黑体" pitchFamily="2" charset="-122"/>
              </a:rPr>
              <a:t>引例 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目标检测算法概述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卷积神经网络概述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2200" dirty="0">
                <a:ea typeface="黑体" pitchFamily="2" charset="-122"/>
              </a:rPr>
              <a:t>YOLO</a:t>
            </a:r>
            <a:r>
              <a:rPr lang="zh-CN" altLang="en-US" sz="2200" dirty="0">
                <a:ea typeface="黑体" pitchFamily="2" charset="-122"/>
              </a:rPr>
              <a:t>算法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3772878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683568" y="2132856"/>
            <a:ext cx="8208962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800"/>
              </a:lnSpc>
              <a:buFont typeface="Wingdings" pitchFamily="2" charset="2"/>
              <a:buChar char="w"/>
            </a:pPr>
            <a:r>
              <a:rPr lang="zh-CN" altLang="en-US" sz="2000" b="0" dirty="0">
                <a:latin typeface="+mn-lt"/>
                <a:ea typeface="+mn-ea"/>
                <a:cs typeface="+mn-ea"/>
                <a:sym typeface="+mn-lt"/>
              </a:rPr>
              <a:t>由</a:t>
            </a:r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Joseph </a:t>
            </a:r>
            <a:r>
              <a:rPr lang="en-US" altLang="zh-CN" sz="2000" b="0" dirty="0" err="1">
                <a:latin typeface="+mn-lt"/>
                <a:ea typeface="+mn-ea"/>
                <a:cs typeface="+mn-ea"/>
                <a:sym typeface="+mn-lt"/>
              </a:rPr>
              <a:t>Redmon</a:t>
            </a:r>
            <a:r>
              <a:rPr lang="zh-CN" altLang="en-US" sz="2000" b="0" dirty="0">
                <a:latin typeface="+mn-lt"/>
                <a:ea typeface="+mn-ea"/>
                <a:cs typeface="+mn-ea"/>
                <a:sym typeface="+mn-lt"/>
              </a:rPr>
              <a:t>和</a:t>
            </a:r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Ali </a:t>
            </a:r>
            <a:r>
              <a:rPr lang="en-US" altLang="zh-CN" sz="2000" b="0" dirty="0" err="1">
                <a:latin typeface="+mn-lt"/>
                <a:ea typeface="+mn-ea"/>
                <a:cs typeface="+mn-ea"/>
                <a:sym typeface="+mn-lt"/>
              </a:rPr>
              <a:t>Farhadi</a:t>
            </a:r>
            <a:r>
              <a:rPr lang="zh-CN" altLang="en-US" sz="2000" b="0" dirty="0">
                <a:latin typeface="+mn-lt"/>
                <a:ea typeface="+mn-ea"/>
                <a:cs typeface="+mn-ea"/>
                <a:sym typeface="+mn-lt"/>
              </a:rPr>
              <a:t>等于</a:t>
            </a:r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2015</a:t>
            </a:r>
            <a:r>
              <a:rPr lang="zh-CN" altLang="en-US" sz="2000" b="0" dirty="0">
                <a:latin typeface="+mn-lt"/>
                <a:ea typeface="+mn-ea"/>
                <a:cs typeface="+mn-ea"/>
                <a:sym typeface="+mn-lt"/>
              </a:rPr>
              <a:t>年提出</a:t>
            </a:r>
            <a:endParaRPr lang="en-US" altLang="zh-CN" sz="2000" b="0" dirty="0">
              <a:latin typeface="+mn-lt"/>
              <a:ea typeface="+mn-ea"/>
              <a:cs typeface="+mn-ea"/>
              <a:sym typeface="+mn-lt"/>
            </a:endParaRPr>
          </a:p>
          <a:p>
            <a:pPr marL="342900" indent="-342900">
              <a:lnSpc>
                <a:spcPts val="2800"/>
              </a:lnSpc>
              <a:buFont typeface="Wingdings" pitchFamily="2" charset="2"/>
              <a:buChar char="w"/>
            </a:pPr>
            <a:r>
              <a:rPr lang="zh-CN" altLang="en-US" sz="2000" b="0" dirty="0">
                <a:latin typeface="+mn-lt"/>
                <a:ea typeface="+mn-ea"/>
                <a:cs typeface="+mn-ea"/>
                <a:sym typeface="+mn-lt"/>
              </a:rPr>
              <a:t>与</a:t>
            </a:r>
            <a:r>
              <a:rPr lang="en-US" altLang="zh-CN" sz="2000" b="0" dirty="0">
                <a:latin typeface="+mn-lt"/>
                <a:ea typeface="+mn-ea"/>
                <a:cs typeface="+mn-ea"/>
                <a:sym typeface="+mn-lt"/>
              </a:rPr>
              <a:t>R-CNN</a:t>
            </a:r>
            <a:r>
              <a:rPr lang="zh-CN" altLang="en-US" sz="2000" b="0" dirty="0">
                <a:latin typeface="+mn-lt"/>
                <a:ea typeface="+mn-ea"/>
                <a:cs typeface="+mn-ea"/>
                <a:sym typeface="+mn-lt"/>
              </a:rPr>
              <a:t>等二阶段算法不同</a:t>
            </a:r>
            <a:endParaRPr lang="en-US" altLang="zh-CN" sz="2000" b="0" dirty="0">
              <a:latin typeface="+mn-lt"/>
              <a:ea typeface="+mn-ea"/>
              <a:cs typeface="+mn-ea"/>
              <a:sym typeface="+mn-lt"/>
            </a:endParaRPr>
          </a:p>
          <a:p>
            <a:pPr marL="342900" indent="-342900">
              <a:lnSpc>
                <a:spcPts val="2800"/>
              </a:lnSpc>
              <a:buFont typeface="Wingdings" pitchFamily="2" charset="2"/>
              <a:buChar char="w"/>
            </a:pPr>
            <a:r>
              <a:rPr lang="zh-CN" altLang="en-US" sz="2000" b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仅基于单个</a:t>
            </a:r>
            <a:r>
              <a:rPr lang="en-US" altLang="zh-CN" sz="2000" b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CNN</a:t>
            </a:r>
            <a:r>
              <a:rPr lang="zh-CN" altLang="en-US" sz="2000" b="0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，并将特征提取和检测框定位两个步骤相结合</a:t>
            </a:r>
            <a:endParaRPr lang="en-US" altLang="zh-CN" sz="2000" b="0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342900" indent="-342900">
              <a:lnSpc>
                <a:spcPts val="2800"/>
              </a:lnSpc>
              <a:buFont typeface="Wingdings" pitchFamily="2" charset="2"/>
              <a:buChar char="w"/>
            </a:pPr>
            <a:r>
              <a:rPr lang="zh-CN" altLang="en-US" sz="2000" b="0" dirty="0">
                <a:latin typeface="+mn-lt"/>
                <a:ea typeface="+mn-ea"/>
                <a:cs typeface="+mn-ea"/>
                <a:sym typeface="+mn-lt"/>
              </a:rPr>
              <a:t>可直接从完整的图像中预测检测框、得到分类置信度</a:t>
            </a:r>
            <a:endParaRPr lang="en-US" altLang="zh-CN" sz="2000" b="0" dirty="0">
              <a:latin typeface="+mn-lt"/>
              <a:ea typeface="+mn-ea"/>
              <a:cs typeface="+mn-ea"/>
              <a:sym typeface="+mn-lt"/>
            </a:endParaRPr>
          </a:p>
          <a:p>
            <a:pPr marL="342900" indent="-342900">
              <a:lnSpc>
                <a:spcPts val="2600"/>
              </a:lnSpc>
              <a:buFont typeface="Wingdings" pitchFamily="2" charset="2"/>
              <a:buChar char="w"/>
            </a:pPr>
            <a:endParaRPr lang="zh-CN" altLang="en-US" sz="2200" b="0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YOLO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算法概述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61048"/>
            <a:ext cx="7668344" cy="180057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YOLO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算法训练 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(1)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383" y="1985606"/>
            <a:ext cx="8040191" cy="4796186"/>
          </a:xfrm>
        </p:spPr>
        <p:txBody>
          <a:bodyPr/>
          <a:lstStyle/>
          <a:p>
            <a:pPr eaLnBrk="1" hangingPunct="1">
              <a:lnSpc>
                <a:spcPts val="2800"/>
              </a:lnSpc>
            </a:pPr>
            <a:r>
              <a:rPr lang="zh-CN" altLang="en-US" sz="2200" b="1" dirty="0">
                <a:solidFill>
                  <a:srgbClr val="0000FF"/>
                </a:solidFill>
                <a:cs typeface="+mn-ea"/>
                <a:sym typeface="+mn-lt"/>
              </a:rPr>
              <a:t>图像预处理</a:t>
            </a:r>
            <a:endParaRPr lang="en-US" altLang="zh-CN" sz="2200" b="1" dirty="0">
              <a:cs typeface="+mn-ea"/>
              <a:sym typeface="+mn-lt"/>
            </a:endParaRPr>
          </a:p>
          <a:p>
            <a:pPr marL="0" indent="0" eaLnBrk="1" hangingPunct="1">
              <a:lnSpc>
                <a:spcPts val="2800"/>
              </a:lnSpc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- </a:t>
            </a:r>
            <a:r>
              <a:rPr lang="zh-CN" altLang="en-US" sz="2000" b="1" dirty="0">
                <a:solidFill>
                  <a:srgbClr val="0000FF"/>
                </a:solidFill>
                <a:cs typeface="+mn-ea"/>
                <a:sym typeface="+mn-lt"/>
              </a:rPr>
              <a:t>标注检测框</a:t>
            </a:r>
            <a:endParaRPr lang="en-US" altLang="zh-CN" sz="2000" b="1" dirty="0">
              <a:solidFill>
                <a:srgbClr val="0000FF"/>
              </a:solidFill>
              <a:cs typeface="+mn-ea"/>
              <a:sym typeface="+mn-lt"/>
            </a:endParaRPr>
          </a:p>
          <a:p>
            <a:pPr marL="717550" eaLnBrk="1" hangingPunct="1">
              <a:lnSpc>
                <a:spcPts val="28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cs typeface="+mn-ea"/>
                <a:sym typeface="+mn-lt"/>
              </a:rPr>
              <a:t>训练数据集包括</a:t>
            </a: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原始图像</a:t>
            </a:r>
            <a:r>
              <a:rPr lang="zh-CN" altLang="en-US" sz="2000" dirty="0">
                <a:cs typeface="+mn-ea"/>
                <a:sym typeface="+mn-lt"/>
              </a:rPr>
              <a:t>和</a:t>
            </a: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标注信息</a:t>
            </a:r>
            <a:r>
              <a:rPr lang="zh-CN" altLang="en-US" sz="2000" dirty="0">
                <a:cs typeface="+mn-ea"/>
                <a:sym typeface="+mn-lt"/>
              </a:rPr>
              <a:t>两个部分</a:t>
            </a:r>
          </a:p>
          <a:p>
            <a:pPr marL="717550" eaLnBrk="1" hangingPunct="1">
              <a:lnSpc>
                <a:spcPts val="28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cs typeface="+mn-ea"/>
                <a:sym typeface="+mn-lt"/>
              </a:rPr>
              <a:t>标注信息包含任意多个检测框的位置信息、置信度及类别信息</a:t>
            </a:r>
          </a:p>
          <a:p>
            <a:pPr marL="0" indent="0" eaLnBrk="1" hangingPunct="1">
              <a:lnSpc>
                <a:spcPts val="2800"/>
              </a:lnSpc>
              <a:buNone/>
            </a:pPr>
            <a:endParaRPr lang="en-US" altLang="zh-CN" sz="240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83" y="3946890"/>
            <a:ext cx="3055787" cy="185199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 bwMode="auto">
          <a:xfrm>
            <a:off x="1260857" y="4000864"/>
            <a:ext cx="2807087" cy="1584176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955979" y="6110582"/>
            <a:ext cx="1334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+mn-lt"/>
                <a:ea typeface="+mn-ea"/>
                <a:cs typeface="+mn-ea"/>
                <a:sym typeface="+mn-lt"/>
              </a:rPr>
              <a:t>训练数据集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4507283" y="3630869"/>
                <a:ext cx="4575291" cy="1735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800" b="0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1800" b="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CN" sz="1800" b="0" dirty="0"/>
                  <a:t> ,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1800" b="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b="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altLang="zh-CN" sz="1800" b="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800" b="0" dirty="0"/>
                  <a:t>)</a:t>
                </a:r>
                <a:r>
                  <a:rPr lang="zh-CN" altLang="en-US" sz="1800" b="0" dirty="0"/>
                  <a:t>：中心坐标</a:t>
                </a:r>
                <a:endParaRPr lang="en-US" altLang="zh-CN" sz="1800" b="0" dirty="0"/>
              </a:p>
              <a:p>
                <a:r>
                  <a:rPr lang="en-US" altLang="zh-CN" sz="1800" b="0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1800" b="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b="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altLang="zh-CN" sz="1800" b="0" dirty="0"/>
                  <a:t>,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1800" b="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b="0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r>
                      <a:rPr lang="en-US" altLang="zh-CN" sz="1800" b="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800" b="0" dirty="0"/>
                  <a:t>)</a:t>
                </a:r>
                <a:r>
                  <a:rPr lang="zh-CN" altLang="en-US" sz="1800" b="0" dirty="0"/>
                  <a:t>：宽度和高度</a:t>
                </a:r>
                <a:r>
                  <a:rPr lang="en-US" altLang="zh-CN" sz="1800" b="0" dirty="0"/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zh-CN" altLang="en-US" sz="1800" b="0" dirty="0"/>
                  <a:t> ：类别信息，表示是否包含某类物体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𝐶𝑜𝑛𝑓</m:t>
                        </m:r>
                      </m:e>
                    </m:acc>
                    <m:r>
                      <m:rPr>
                        <m:nor/>
                      </m:rPr>
                      <a:rPr lang="zh-CN" altLang="en-US" sz="1800" b="0" dirty="0"/>
                      <m:t>：</m:t>
                    </m:r>
                  </m:oMath>
                </a14:m>
                <a:r>
                  <a:rPr lang="zh-CN" altLang="en-US" sz="1800" b="0" dirty="0"/>
                  <a:t>标注检测框的置信度为</a:t>
                </a:r>
                <a:r>
                  <a:rPr lang="en-US" altLang="zh-CN" sz="1800" b="0" dirty="0"/>
                  <a:t>1</a:t>
                </a:r>
                <a:r>
                  <a:rPr lang="zh-CN" altLang="en-US" sz="1800" b="0" dirty="0"/>
                  <a:t>，表示框中</a:t>
                </a:r>
                <a:endParaRPr lang="en-US" altLang="zh-CN" sz="1800" b="0" dirty="0"/>
              </a:p>
              <a:p>
                <a:r>
                  <a:rPr lang="zh-CN" altLang="en-US" sz="1800" b="0" dirty="0"/>
                  <a:t>有物体且位置准确（可由</a:t>
                </a:r>
                <a:r>
                  <a:rPr lang="en-US" altLang="zh-CN" sz="1800" b="0" dirty="0" err="1"/>
                  <a:t>Labelme</a:t>
                </a:r>
                <a:r>
                  <a:rPr lang="zh-CN" altLang="en-US" sz="1800" b="0" dirty="0"/>
                  <a:t>自动生成）</a:t>
                </a: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283" y="3630869"/>
                <a:ext cx="4575291" cy="1735475"/>
              </a:xfrm>
              <a:prstGeom prst="rect">
                <a:avLst/>
              </a:prstGeom>
              <a:blipFill>
                <a:blip r:embed="rId3"/>
                <a:stretch>
                  <a:fillRect l="-1065" t="-2817" r="-2530" b="-52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椭圆 29"/>
          <p:cNvSpPr/>
          <p:nvPr/>
        </p:nvSpPr>
        <p:spPr bwMode="auto">
          <a:xfrm>
            <a:off x="2598454" y="4790770"/>
            <a:ext cx="72008" cy="7200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cxnSp>
        <p:nvCxnSpPr>
          <p:cNvPr id="33" name="直接箭头连接符 32"/>
          <p:cNvCxnSpPr>
            <a:cxnSpLocks/>
          </p:cNvCxnSpPr>
          <p:nvPr/>
        </p:nvCxnSpPr>
        <p:spPr bwMode="auto">
          <a:xfrm flipV="1">
            <a:off x="2627784" y="3784840"/>
            <a:ext cx="1901821" cy="10546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37" name="直接箭头连接符 36"/>
          <p:cNvCxnSpPr>
            <a:cxnSpLocks/>
          </p:cNvCxnSpPr>
          <p:nvPr/>
        </p:nvCxnSpPr>
        <p:spPr bwMode="auto">
          <a:xfrm flipV="1">
            <a:off x="3994711" y="4139737"/>
            <a:ext cx="556921" cy="2991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/>
              <p:cNvSpPr/>
              <p:nvPr/>
            </p:nvSpPr>
            <p:spPr>
              <a:xfrm>
                <a:off x="4572000" y="5412122"/>
                <a:ext cx="4547939" cy="1369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altLang="zh-CN" sz="1800" b="0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1800" b="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b="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zh-CN" sz="1800" b="0" dirty="0"/>
                  <a:t> ,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1800" b="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b="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altLang="zh-CN" sz="1800" b="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800" b="0" dirty="0"/>
                  <a:t>,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1800" b="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b="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altLang="zh-CN" sz="1800" b="0" dirty="0"/>
                  <a:t>,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1800" b="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b="0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r>
                      <a:rPr lang="en-US" altLang="zh-CN" sz="1800" b="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800" b="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1800" b="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b="0" i="1" dirty="0">
                            <a:latin typeface="Cambria Math" panose="02040503050406030204" pitchFamily="18" charset="0"/>
                          </a:rPr>
                          <m:t>𝐶𝑜𝑛𝑓</m:t>
                        </m:r>
                      </m:e>
                    </m:acc>
                  </m:oMath>
                </a14:m>
                <a:r>
                  <a:rPr lang="en-US" altLang="zh-CN" sz="1800" b="0" dirty="0"/>
                  <a:t>,</a:t>
                </a:r>
                <a:r>
                  <a:rPr lang="en-US" altLang="zh-CN" sz="1800" b="0" i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1800" b="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b="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zh-CN" altLang="en-US" sz="1800" b="0" dirty="0"/>
                  <a:t> </a:t>
                </a:r>
                <a:r>
                  <a:rPr lang="en-US" altLang="zh-CN" sz="1800" b="0" dirty="0"/>
                  <a:t>)</a:t>
                </a:r>
                <a:r>
                  <a:rPr lang="zh-CN" altLang="en-US" sz="1800" b="0" dirty="0"/>
                  <a:t>：一张原始图像的标注信息由该六元组描述</a:t>
                </a:r>
                <a:endParaRPr lang="en-US" altLang="zh-CN" sz="1800" b="0" dirty="0"/>
              </a:p>
              <a:p>
                <a:pPr>
                  <a:spcBef>
                    <a:spcPts val="400"/>
                  </a:spcBef>
                </a:pPr>
                <a:r>
                  <a:rPr lang="zh-CN" altLang="en-US" sz="1800" b="0" dirty="0"/>
                  <a:t>例如，左图检测框的标注信息为</a:t>
                </a:r>
                <a:r>
                  <a:rPr lang="en-US" altLang="zh-CN" sz="1800" b="0" dirty="0"/>
                  <a:t>(850, 150, 1300, 300, 1, cat) </a:t>
                </a:r>
                <a:endParaRPr lang="zh-CN" altLang="en-US" sz="1800" b="0" dirty="0"/>
              </a:p>
            </p:txBody>
          </p:sp>
        </mc:Choice>
        <mc:Fallback xmlns="">
          <p:sp>
            <p:nvSpPr>
              <p:cNvPr id="43" name="矩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412122"/>
                <a:ext cx="4547939" cy="1369670"/>
              </a:xfrm>
              <a:prstGeom prst="rect">
                <a:avLst/>
              </a:prstGeom>
              <a:blipFill>
                <a:blip r:embed="rId4"/>
                <a:stretch>
                  <a:fillRect l="-1072" t="-2679" b="-49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矩形 46"/>
          <p:cNvSpPr/>
          <p:nvPr/>
        </p:nvSpPr>
        <p:spPr bwMode="auto">
          <a:xfrm>
            <a:off x="4542670" y="3630869"/>
            <a:ext cx="4506129" cy="166614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45" name="下箭头 44"/>
          <p:cNvSpPr/>
          <p:nvPr/>
        </p:nvSpPr>
        <p:spPr bwMode="auto">
          <a:xfrm rot="16200000">
            <a:off x="4327170" y="5552478"/>
            <a:ext cx="202243" cy="290564"/>
          </a:xfrm>
          <a:prstGeom prst="downArrow">
            <a:avLst/>
          </a:prstGeom>
          <a:solidFill>
            <a:srgbClr val="00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F1C5D1B-F77A-4BC1-EF09-0AAEABD1C297}"/>
              </a:ext>
            </a:extLst>
          </p:cNvPr>
          <p:cNvSpPr txBox="1"/>
          <p:nvPr/>
        </p:nvSpPr>
        <p:spPr>
          <a:xfrm>
            <a:off x="2382430" y="5755904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1620</a:t>
            </a:r>
            <a:endParaRPr lang="zh-CN" altLang="en-US" sz="1100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6156F428-8C06-9615-6F06-3A6C65F48E57}"/>
              </a:ext>
            </a:extLst>
          </p:cNvPr>
          <p:cNvSpPr txBox="1"/>
          <p:nvPr/>
        </p:nvSpPr>
        <p:spPr>
          <a:xfrm>
            <a:off x="610948" y="4659965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376</a:t>
            </a:r>
            <a:endParaRPr lang="zh-CN" altLang="en-US" sz="1100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6D6B7A50-415B-41B8-8C56-FB27CB7A8A64}"/>
              </a:ext>
            </a:extLst>
          </p:cNvPr>
          <p:cNvSpPr txBox="1"/>
          <p:nvPr/>
        </p:nvSpPr>
        <p:spPr>
          <a:xfrm>
            <a:off x="683568" y="3728258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(0, 0)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66686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黑体" pitchFamily="2" charset="-122"/>
              </a:rPr>
              <a:t>YOLO</a:t>
            </a:r>
            <a:r>
              <a:rPr lang="zh-CN" altLang="en-US" dirty="0">
                <a:ea typeface="黑体" pitchFamily="2" charset="-122"/>
              </a:rPr>
              <a:t>算法训练 </a:t>
            </a:r>
            <a:r>
              <a:rPr lang="en-US" altLang="zh-CN" dirty="0">
                <a:ea typeface="黑体" pitchFamily="2" charset="-122"/>
              </a:rPr>
              <a:t>(2)</a:t>
            </a:r>
            <a:endParaRPr lang="zh-CN" altLang="en-US" dirty="0">
              <a:ea typeface="黑体" pitchFamily="2" charset="-122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132856"/>
            <a:ext cx="7992888" cy="4176464"/>
          </a:xfrm>
        </p:spPr>
        <p:txBody>
          <a:bodyPr/>
          <a:lstStyle/>
          <a:p>
            <a:pPr eaLnBrk="1" hangingPunct="1">
              <a:lnSpc>
                <a:spcPts val="2800"/>
              </a:lnSpc>
              <a:buFontTx/>
              <a:buChar char="-"/>
            </a:pPr>
            <a:r>
              <a:rPr lang="zh-CN" altLang="en-US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图像缩放</a:t>
            </a:r>
            <a:endParaRPr lang="en-US" altLang="zh-CN" sz="2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38163" indent="-357188" eaLnBrk="1" hangingPunct="1">
              <a:lnSpc>
                <a:spcPts val="2800"/>
              </a:lnSpc>
              <a:buFont typeface="Wingdings" panose="05000000000000000000" pitchFamily="2" charset="2"/>
              <a:buChar char="ü"/>
              <a:tabLst>
                <a:tab pos="625475" algn="l"/>
              </a:tabLst>
            </a:pPr>
            <a:r>
              <a:rPr lang="zh-CN" altLang="en-US" sz="2000" dirty="0">
                <a:latin typeface="Times New Roman" panose="02020603050405020304" pitchFamily="18" charset="0"/>
                <a:ea typeface="黑体" pitchFamily="2" charset="-122"/>
              </a:rPr>
              <a:t>基于</a:t>
            </a:r>
            <a:r>
              <a:rPr lang="en-US" altLang="zh-CN" sz="2000" dirty="0">
                <a:latin typeface="Times New Roman" panose="02020603050405020304" pitchFamily="18" charset="0"/>
                <a:ea typeface="黑体" pitchFamily="2" charset="-122"/>
              </a:rPr>
              <a:t>YOLO</a:t>
            </a:r>
            <a:r>
              <a:rPr lang="zh-CN" altLang="en-US" sz="2000" dirty="0">
                <a:latin typeface="Times New Roman" panose="02020603050405020304" pitchFamily="18" charset="0"/>
                <a:ea typeface="黑体" pitchFamily="2" charset="-122"/>
              </a:rPr>
              <a:t>的网络结构，需将输入图像的长宽像素缩放为固定值</a:t>
            </a:r>
            <a:r>
              <a:rPr lang="en-US" altLang="zh-CN" sz="2000" dirty="0">
                <a:latin typeface="Times New Roman" panose="02020603050405020304" pitchFamily="18" charset="0"/>
                <a:ea typeface="黑体" pitchFamily="2" charset="-122"/>
              </a:rPr>
              <a:t>448×448</a:t>
            </a:r>
          </a:p>
          <a:p>
            <a:pPr marL="538163" indent="-357188" eaLnBrk="1" hangingPunct="1">
              <a:lnSpc>
                <a:spcPts val="2800"/>
              </a:lnSpc>
              <a:buFont typeface="Wingdings" panose="05000000000000000000" pitchFamily="2" charset="2"/>
              <a:buChar char="ü"/>
              <a:tabLst>
                <a:tab pos="625475" algn="l"/>
              </a:tabLst>
            </a:pPr>
            <a:r>
              <a:rPr lang="zh-CN" altLang="en-US" sz="2000" dirty="0">
                <a:latin typeface="Times New Roman" panose="02020603050405020304" pitchFamily="18" charset="0"/>
                <a:ea typeface="黑体" pitchFamily="2" charset="-122"/>
              </a:rPr>
              <a:t>先将图片中最长的边缩放到</a:t>
            </a:r>
            <a:r>
              <a:rPr lang="en-US" altLang="zh-CN" sz="2000" dirty="0">
                <a:latin typeface="Times New Roman" panose="02020603050405020304" pitchFamily="18" charset="0"/>
                <a:ea typeface="黑体" pitchFamily="2" charset="-122"/>
              </a:rPr>
              <a:t>448</a:t>
            </a:r>
            <a:r>
              <a:rPr lang="zh-CN" altLang="en-US" sz="2000" dirty="0">
                <a:latin typeface="Times New Roman" panose="02020603050405020304" pitchFamily="18" charset="0"/>
                <a:ea typeface="黑体" pitchFamily="2" charset="-122"/>
              </a:rPr>
              <a:t>像素</a:t>
            </a:r>
            <a:endParaRPr lang="en-US" altLang="zh-CN" sz="2000" dirty="0">
              <a:latin typeface="Times New Roman" panose="02020603050405020304" pitchFamily="18" charset="0"/>
              <a:ea typeface="黑体" pitchFamily="2" charset="-122"/>
            </a:endParaRPr>
          </a:p>
          <a:p>
            <a:pPr marL="538163" indent="-357188" eaLnBrk="1" hangingPunct="1">
              <a:lnSpc>
                <a:spcPts val="2800"/>
              </a:lnSpc>
              <a:buFont typeface="Wingdings" panose="05000000000000000000" pitchFamily="2" charset="2"/>
              <a:buChar char="ü"/>
              <a:tabLst>
                <a:tab pos="625475" algn="l"/>
              </a:tabLst>
            </a:pPr>
            <a:r>
              <a:rPr lang="zh-CN" altLang="en-US" sz="2000" dirty="0">
                <a:latin typeface="Times New Roman" panose="02020603050405020304" pitchFamily="18" charset="0"/>
                <a:ea typeface="黑体" pitchFamily="2" charset="-122"/>
              </a:rPr>
              <a:t>再对短边的空白位置补上灰色 </a:t>
            </a:r>
            <a:endParaRPr lang="en-US" altLang="zh-CN" sz="2000" dirty="0">
              <a:latin typeface="Times New Roman" panose="02020603050405020304" pitchFamily="18" charset="0"/>
              <a:ea typeface="黑体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70" y="4293096"/>
            <a:ext cx="2376264" cy="14401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28858" y="5768944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1620</a:t>
            </a:r>
            <a:endParaRPr lang="zh-CN" altLang="en-US" sz="1100" dirty="0"/>
          </a:p>
        </p:txBody>
      </p:sp>
      <p:sp>
        <p:nvSpPr>
          <p:cNvPr id="7" name="文本框 6"/>
          <p:cNvSpPr txBox="1"/>
          <p:nvPr/>
        </p:nvSpPr>
        <p:spPr>
          <a:xfrm>
            <a:off x="683568" y="4882371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376</a:t>
            </a:r>
            <a:endParaRPr lang="zh-CN" altLang="en-US" sz="11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146" y="4797152"/>
            <a:ext cx="1519395" cy="93610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028815" y="573802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448</a:t>
            </a:r>
            <a:endParaRPr lang="zh-CN" altLang="en-US" sz="1100" dirty="0"/>
          </a:p>
        </p:txBody>
      </p:sp>
      <p:sp>
        <p:nvSpPr>
          <p:cNvPr id="10" name="文本框 9"/>
          <p:cNvSpPr txBox="1"/>
          <p:nvPr/>
        </p:nvSpPr>
        <p:spPr>
          <a:xfrm>
            <a:off x="5978040" y="5311799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256</a:t>
            </a:r>
            <a:endParaRPr lang="zh-CN" altLang="en-US" sz="1100" dirty="0"/>
          </a:p>
        </p:txBody>
      </p:sp>
      <p:sp>
        <p:nvSpPr>
          <p:cNvPr id="5" name="矩形 4"/>
          <p:cNvSpPr/>
          <p:nvPr/>
        </p:nvSpPr>
        <p:spPr bwMode="auto">
          <a:xfrm>
            <a:off x="7036084" y="4509120"/>
            <a:ext cx="1534096" cy="129614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785" y="4689140"/>
            <a:ext cx="1519395" cy="936104"/>
          </a:xfrm>
          <a:prstGeom prst="rect">
            <a:avLst/>
          </a:prstGeom>
        </p:spPr>
      </p:pic>
      <p:sp>
        <p:nvSpPr>
          <p:cNvPr id="12" name="右箭头 11"/>
          <p:cNvSpPr/>
          <p:nvPr/>
        </p:nvSpPr>
        <p:spPr bwMode="auto">
          <a:xfrm>
            <a:off x="3657050" y="5157193"/>
            <a:ext cx="720080" cy="154606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647521" y="5768944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448</a:t>
            </a:r>
            <a:endParaRPr lang="zh-CN" altLang="en-US" sz="1100" dirty="0"/>
          </a:p>
        </p:txBody>
      </p:sp>
      <p:sp>
        <p:nvSpPr>
          <p:cNvPr id="17" name="文本框 16"/>
          <p:cNvSpPr txBox="1"/>
          <p:nvPr/>
        </p:nvSpPr>
        <p:spPr>
          <a:xfrm>
            <a:off x="8587287" y="5001575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/>
              <a:t>448</a:t>
            </a:r>
            <a:endParaRPr lang="zh-CN" altLang="en-US" sz="1100" dirty="0"/>
          </a:p>
        </p:txBody>
      </p:sp>
      <p:sp>
        <p:nvSpPr>
          <p:cNvPr id="18" name="文本框 17"/>
          <p:cNvSpPr txBox="1"/>
          <p:nvPr/>
        </p:nvSpPr>
        <p:spPr>
          <a:xfrm>
            <a:off x="3703172" y="4936920"/>
            <a:ext cx="677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/>
              <a:t>缩放</a:t>
            </a:r>
          </a:p>
        </p:txBody>
      </p:sp>
      <p:sp>
        <p:nvSpPr>
          <p:cNvPr id="19" name="右箭头 18"/>
          <p:cNvSpPr/>
          <p:nvPr/>
        </p:nvSpPr>
        <p:spPr bwMode="auto">
          <a:xfrm>
            <a:off x="6212785" y="5193196"/>
            <a:ext cx="684625" cy="118603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179380" y="4910226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/>
              <a:t>填充像素</a:t>
            </a:r>
          </a:p>
        </p:txBody>
      </p:sp>
    </p:spTree>
    <p:extLst>
      <p:ext uri="{BB962C8B-B14F-4D97-AF65-F5344CB8AC3E}">
        <p14:creationId xmlns:p14="http://schemas.microsoft.com/office/powerpoint/2010/main" val="3528123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YOLO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算法训练步骤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(3)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132856"/>
            <a:ext cx="7992888" cy="4176464"/>
          </a:xfrm>
        </p:spPr>
        <p:txBody>
          <a:bodyPr/>
          <a:lstStyle/>
          <a:p>
            <a:pPr marL="0" indent="0" eaLnBrk="1" hangingPunct="1">
              <a:lnSpc>
                <a:spcPts val="2800"/>
              </a:lnSpc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- </a:t>
            </a:r>
            <a:r>
              <a:rPr lang="zh-CN" altLang="en-US" sz="2000" b="1" dirty="0">
                <a:solidFill>
                  <a:srgbClr val="0000FF"/>
                </a:solidFill>
                <a:cs typeface="+mn-ea"/>
                <a:sym typeface="+mn-lt"/>
              </a:rPr>
              <a:t>设置网格及网格中检测框个数</a:t>
            </a:r>
            <a:endParaRPr lang="en-US" altLang="zh-CN" sz="2000" b="1" dirty="0">
              <a:solidFill>
                <a:srgbClr val="0000FF"/>
              </a:solidFill>
              <a:cs typeface="+mn-ea"/>
              <a:sym typeface="+mn-lt"/>
            </a:endParaRPr>
          </a:p>
          <a:p>
            <a:pPr marL="717550" eaLnBrk="1" hangingPunct="1">
              <a:lnSpc>
                <a:spcPts val="28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cs typeface="+mn-ea"/>
                <a:sym typeface="+mn-lt"/>
              </a:rPr>
              <a:t>把经缩放的图像划分为</a:t>
            </a:r>
            <a:r>
              <a:rPr lang="en-US" altLang="zh-CN" sz="2000" i="1" dirty="0">
                <a:cs typeface="+mn-ea"/>
                <a:sym typeface="+mn-lt"/>
              </a:rPr>
              <a:t>S</a:t>
            </a:r>
            <a:r>
              <a:rPr lang="en-US" altLang="zh-CN" sz="2000" dirty="0">
                <a:cs typeface="+mn-ea"/>
                <a:sym typeface="+mn-lt"/>
              </a:rPr>
              <a:t>×</a:t>
            </a:r>
            <a:r>
              <a:rPr lang="en-US" altLang="zh-CN" sz="2000" i="1" dirty="0">
                <a:cs typeface="+mn-ea"/>
                <a:sym typeface="+mn-lt"/>
              </a:rPr>
              <a:t>S</a:t>
            </a:r>
            <a:r>
              <a:rPr lang="zh-CN" altLang="en-US" sz="2000" dirty="0">
                <a:cs typeface="+mn-ea"/>
                <a:sym typeface="+mn-lt"/>
              </a:rPr>
              <a:t>个网格（</a:t>
            </a:r>
            <a:r>
              <a:rPr lang="en-US" altLang="zh-CN" sz="2000" dirty="0">
                <a:cs typeface="+mn-ea"/>
                <a:sym typeface="+mn-lt"/>
              </a:rPr>
              <a:t>Grid</a:t>
            </a:r>
            <a:r>
              <a:rPr lang="zh-CN" altLang="en-US" sz="2000" dirty="0">
                <a:cs typeface="+mn-ea"/>
                <a:sym typeface="+mn-lt"/>
              </a:rPr>
              <a:t>）</a:t>
            </a:r>
            <a:endParaRPr lang="en-US" altLang="zh-CN" sz="2000" dirty="0">
              <a:cs typeface="+mn-ea"/>
              <a:sym typeface="+mn-lt"/>
            </a:endParaRPr>
          </a:p>
          <a:p>
            <a:pPr marL="717550" eaLnBrk="1" hangingPunct="1">
              <a:lnSpc>
                <a:spcPts val="28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cs typeface="+mn-ea"/>
                <a:sym typeface="+mn-lt"/>
              </a:rPr>
              <a:t>每个网格中设置</a:t>
            </a:r>
            <a:r>
              <a:rPr lang="en-US" altLang="zh-CN" sz="2000" i="1" dirty="0">
                <a:cs typeface="+mn-ea"/>
                <a:sym typeface="+mn-lt"/>
              </a:rPr>
              <a:t>B</a:t>
            </a:r>
            <a:r>
              <a:rPr lang="zh-CN" altLang="en-US" sz="2000" dirty="0">
                <a:cs typeface="+mn-ea"/>
                <a:sym typeface="+mn-lt"/>
              </a:rPr>
              <a:t>个检测框</a:t>
            </a:r>
            <a:endParaRPr lang="en-US" altLang="zh-CN" sz="2000" dirty="0">
              <a:cs typeface="+mn-ea"/>
              <a:sym typeface="+mn-lt"/>
            </a:endParaRPr>
          </a:p>
          <a:p>
            <a:pPr marL="717550" eaLnBrk="1" hangingPunct="1">
              <a:lnSpc>
                <a:spcPts val="28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cs typeface="+mn-ea"/>
                <a:sym typeface="+mn-lt"/>
              </a:rPr>
              <a:t>例如：将</a:t>
            </a:r>
            <a:r>
              <a:rPr lang="en-US" altLang="zh-CN" sz="2000" i="1" dirty="0">
                <a:cs typeface="+mn-ea"/>
                <a:sym typeface="+mn-lt"/>
              </a:rPr>
              <a:t>S</a:t>
            </a:r>
            <a:r>
              <a:rPr lang="zh-CN" altLang="en-US" sz="2000" dirty="0">
                <a:cs typeface="+mn-ea"/>
                <a:sym typeface="+mn-lt"/>
              </a:rPr>
              <a:t>和</a:t>
            </a:r>
            <a:r>
              <a:rPr lang="en-US" altLang="zh-CN" sz="2000" i="1" dirty="0">
                <a:cs typeface="+mn-ea"/>
                <a:sym typeface="+mn-lt"/>
              </a:rPr>
              <a:t>B</a:t>
            </a:r>
            <a:r>
              <a:rPr lang="zh-CN" altLang="en-US" sz="2000" dirty="0">
                <a:cs typeface="+mn-ea"/>
                <a:sym typeface="+mn-lt"/>
              </a:rPr>
              <a:t>分别设置为</a:t>
            </a:r>
            <a:r>
              <a:rPr lang="en-US" altLang="zh-CN" sz="2000" dirty="0">
                <a:cs typeface="+mn-ea"/>
                <a:sym typeface="+mn-lt"/>
              </a:rPr>
              <a:t>7</a:t>
            </a:r>
            <a:r>
              <a:rPr lang="zh-CN" altLang="en-US" sz="2000" dirty="0">
                <a:cs typeface="+mn-ea"/>
                <a:sym typeface="+mn-lt"/>
              </a:rPr>
              <a:t>和</a:t>
            </a:r>
            <a:r>
              <a:rPr lang="en-US" altLang="zh-CN" sz="2000" dirty="0">
                <a:cs typeface="+mn-ea"/>
                <a:sym typeface="+mn-lt"/>
              </a:rPr>
              <a:t>2</a:t>
            </a:r>
            <a:r>
              <a:rPr lang="zh-CN" altLang="en-US" sz="2000" dirty="0">
                <a:cs typeface="+mn-ea"/>
                <a:sym typeface="+mn-lt"/>
              </a:rPr>
              <a:t>，即将图像划分为</a:t>
            </a:r>
            <a:r>
              <a:rPr lang="en-US" altLang="zh-CN" sz="2000" dirty="0">
                <a:cs typeface="+mn-ea"/>
                <a:sym typeface="+mn-lt"/>
              </a:rPr>
              <a:t>7×7</a:t>
            </a:r>
            <a:r>
              <a:rPr lang="zh-CN" altLang="en-US" sz="2000" dirty="0">
                <a:cs typeface="+mn-ea"/>
                <a:sym typeface="+mn-lt"/>
              </a:rPr>
              <a:t>个网格，每个网格有</a:t>
            </a:r>
            <a:r>
              <a:rPr lang="en-US" altLang="zh-CN" sz="2000" dirty="0">
                <a:cs typeface="+mn-ea"/>
                <a:sym typeface="+mn-lt"/>
              </a:rPr>
              <a:t>2</a:t>
            </a:r>
            <a:r>
              <a:rPr lang="zh-CN" altLang="en-US" sz="2000" dirty="0">
                <a:cs typeface="+mn-ea"/>
                <a:sym typeface="+mn-lt"/>
              </a:rPr>
              <a:t>个检测框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39572" y="4428074"/>
            <a:ext cx="2501578" cy="27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为</a:t>
            </a: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，将图像划分为</a:t>
            </a: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7×7</a:t>
            </a: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的网格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201583" y="6545251"/>
            <a:ext cx="504056" cy="264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448</a:t>
            </a:r>
            <a:endParaRPr lang="zh-CN" altLang="en-US" sz="1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570373" y="4858247"/>
            <a:ext cx="1675709" cy="46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为</a:t>
            </a: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，有</a:t>
            </a: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个检测框负责检测目标物体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4350772" y="4361425"/>
            <a:ext cx="2709734" cy="2213072"/>
            <a:chOff x="3662466" y="4331761"/>
            <a:chExt cx="2709734" cy="2191160"/>
          </a:xfrm>
        </p:grpSpPr>
        <p:sp>
          <p:nvSpPr>
            <p:cNvPr id="7" name="文本框 6"/>
            <p:cNvSpPr txBox="1"/>
            <p:nvPr/>
          </p:nvSpPr>
          <p:spPr>
            <a:xfrm>
              <a:off x="5868144" y="5288554"/>
              <a:ext cx="5040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latin typeface="+mn-lt"/>
                  <a:ea typeface="+mn-ea"/>
                  <a:cs typeface="+mn-ea"/>
                  <a:sym typeface="+mn-lt"/>
                </a:rPr>
                <a:t>448</a:t>
              </a:r>
              <a:endParaRPr lang="zh-CN" altLang="en-US" sz="11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3662466" y="4331761"/>
              <a:ext cx="2188800" cy="2191160"/>
              <a:chOff x="3616114" y="4434284"/>
              <a:chExt cx="2188800" cy="2191160"/>
            </a:xfrm>
          </p:grpSpPr>
          <p:sp>
            <p:nvSpPr>
              <p:cNvPr id="69" name="矩形 68"/>
              <p:cNvSpPr/>
              <p:nvPr/>
            </p:nvSpPr>
            <p:spPr bwMode="auto">
              <a:xfrm>
                <a:off x="3617914" y="4434284"/>
                <a:ext cx="2185200" cy="21852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Font typeface="Wingdings" pitchFamily="2" charset="2"/>
                  <a:buNone/>
                  <a:tabLst/>
                </a:pPr>
                <a:endParaRPr kumimoji="1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7763" y="4768361"/>
                <a:ext cx="2169103" cy="1531022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16114" y="4442300"/>
                <a:ext cx="2188800" cy="2183144"/>
              </a:xfrm>
              <a:prstGeom prst="rect">
                <a:avLst/>
              </a:prstGeom>
            </p:spPr>
          </p:pic>
        </p:grpSp>
      </p:grpSp>
      <p:sp>
        <p:nvSpPr>
          <p:cNvPr id="16" name="矩形 15"/>
          <p:cNvSpPr/>
          <p:nvPr/>
        </p:nvSpPr>
        <p:spPr bwMode="auto">
          <a:xfrm>
            <a:off x="5273591" y="5290149"/>
            <a:ext cx="353394" cy="3636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4553511" y="4679765"/>
            <a:ext cx="1512168" cy="1546332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4229890" y="4958070"/>
            <a:ext cx="2123821" cy="945465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0163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177807"/>
            <a:ext cx="8509149" cy="4707578"/>
          </a:xfrm>
          <a:prstGeom prst="rect">
            <a:avLst/>
          </a:prstGeom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YOLO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算法训练 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(4)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986128"/>
            <a:ext cx="2592288" cy="504056"/>
          </a:xfrm>
        </p:spPr>
        <p:txBody>
          <a:bodyPr/>
          <a:lstStyle/>
          <a:p>
            <a:pPr eaLnBrk="1" hangingPunct="1"/>
            <a:r>
              <a:rPr lang="zh-CN" altLang="en-US" sz="2200" b="1" dirty="0">
                <a:solidFill>
                  <a:srgbClr val="0000FF"/>
                </a:solidFill>
                <a:cs typeface="+mn-ea"/>
                <a:sym typeface="+mn-lt"/>
              </a:rPr>
              <a:t>网络模型构建</a:t>
            </a:r>
            <a:endParaRPr lang="en-US" altLang="zh-CN" sz="2200" b="1" dirty="0">
              <a:solidFill>
                <a:srgbClr val="0000FF"/>
              </a:solidFill>
              <a:cs typeface="+mn-ea"/>
              <a:sym typeface="+mn-lt"/>
            </a:endParaRPr>
          </a:p>
          <a:p>
            <a:pPr marL="0" indent="0" eaLnBrk="1" hangingPunct="1">
              <a:buNone/>
            </a:pPr>
            <a:endParaRPr lang="en-US" altLang="zh-CN" sz="2400" dirty="0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835696" y="5538186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lang="zh-CN" altLang="en-US" sz="14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表示步长</a:t>
            </a:r>
            <a:r>
              <a:rPr lang="en-US" altLang="zh-CN" sz="14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en-US" altLang="zh-CN" sz="1400" i="1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</a:t>
            </a:r>
            <a:r>
              <a:rPr lang="zh-CN" altLang="en-US" sz="1400" dirty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表示填充值</a:t>
            </a:r>
          </a:p>
        </p:txBody>
      </p:sp>
      <p:sp>
        <p:nvSpPr>
          <p:cNvPr id="16" name="矩形 15"/>
          <p:cNvSpPr/>
          <p:nvPr/>
        </p:nvSpPr>
        <p:spPr bwMode="auto">
          <a:xfrm>
            <a:off x="2699792" y="5186229"/>
            <a:ext cx="648072" cy="118429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2" name="直接箭头连接符 21"/>
          <p:cNvCxnSpPr/>
          <p:nvPr/>
        </p:nvCxnSpPr>
        <p:spPr bwMode="auto">
          <a:xfrm>
            <a:off x="3026370" y="5322162"/>
            <a:ext cx="0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8622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 bwMode="auto">
          <a:xfrm>
            <a:off x="2627784" y="3645024"/>
            <a:ext cx="3183446" cy="152579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YOLO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算法训练 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(5)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75058" y="2029502"/>
                <a:ext cx="8136904" cy="4725144"/>
              </a:xfrm>
            </p:spPr>
            <p:txBody>
              <a:bodyPr/>
              <a:lstStyle/>
              <a:p>
                <a:pPr eaLnBrk="1" hangingPunct="1"/>
                <a:r>
                  <a:rPr lang="zh-CN" altLang="en-US" sz="2200" b="1" dirty="0">
                    <a:solidFill>
                      <a:srgbClr val="0000FF"/>
                    </a:solidFill>
                    <a:cs typeface="+mn-ea"/>
                    <a:sym typeface="+mn-lt"/>
                  </a:rPr>
                  <a:t>前向传播</a:t>
                </a:r>
                <a:endParaRPr lang="en-US" altLang="zh-CN" sz="2200" b="1" dirty="0">
                  <a:solidFill>
                    <a:srgbClr val="0000FF"/>
                  </a:solidFill>
                  <a:cs typeface="+mn-ea"/>
                  <a:sym typeface="+mn-lt"/>
                </a:endParaRPr>
              </a:p>
              <a:p>
                <a:pPr marL="0" indent="0" algn="just" eaLnBrk="1" hangingPunct="1">
                  <a:lnSpc>
                    <a:spcPts val="2800"/>
                  </a:lnSpc>
                  <a:spcBef>
                    <a:spcPts val="600"/>
                  </a:spcBef>
                  <a:buNone/>
                </a:pPr>
                <a:r>
                  <a:rPr lang="zh-CN" altLang="en-US" sz="2000" dirty="0">
                    <a:cs typeface="+mn-ea"/>
                    <a:sym typeface="+mn-lt"/>
                  </a:rPr>
                  <a:t>将训练图像输入</a:t>
                </a:r>
                <a:r>
                  <a:rPr lang="en-US" altLang="zh-CN" sz="2000" dirty="0">
                    <a:cs typeface="+mn-ea"/>
                    <a:sym typeface="+mn-lt"/>
                  </a:rPr>
                  <a:t>YOLO</a:t>
                </a:r>
                <a:r>
                  <a:rPr lang="zh-CN" altLang="en-US" sz="2000" dirty="0">
                    <a:cs typeface="+mn-ea"/>
                    <a:sym typeface="+mn-lt"/>
                  </a:rPr>
                  <a:t>网络进行前向传播，最终将输入的</a:t>
                </a:r>
                <a:r>
                  <a:rPr lang="en-US" altLang="zh-CN" sz="2000" dirty="0">
                    <a:cs typeface="+mn-ea"/>
                    <a:sym typeface="+mn-lt"/>
                  </a:rPr>
                  <a:t>448×448×3</a:t>
                </a:r>
                <a:r>
                  <a:rPr lang="zh-CN" altLang="en-US" sz="2000" dirty="0">
                    <a:cs typeface="+mn-ea"/>
                    <a:sym typeface="+mn-lt"/>
                  </a:rPr>
                  <a:t>的特征图，转化为</a:t>
                </a:r>
                <a:r>
                  <a:rPr lang="en-US" altLang="zh-CN" sz="2000" i="1" dirty="0">
                    <a:cs typeface="+mn-ea"/>
                    <a:sym typeface="+mn-lt"/>
                  </a:rPr>
                  <a:t>S</a:t>
                </a:r>
                <a:r>
                  <a:rPr lang="en-US" altLang="zh-CN" sz="2000" dirty="0">
                    <a:cs typeface="+mn-ea"/>
                    <a:sym typeface="+mn-lt"/>
                  </a:rPr>
                  <a:t>×</a:t>
                </a:r>
                <a:r>
                  <a:rPr lang="en-US" altLang="zh-CN" sz="2000" i="1" dirty="0">
                    <a:cs typeface="+mn-ea"/>
                    <a:sym typeface="+mn-lt"/>
                  </a:rPr>
                  <a:t>S</a:t>
                </a:r>
                <a:r>
                  <a:rPr lang="en-US" altLang="zh-CN" sz="2000" dirty="0">
                    <a:cs typeface="+mn-ea"/>
                    <a:sym typeface="+mn-lt"/>
                  </a:rPr>
                  <a:t>×(</a:t>
                </a:r>
                <a:r>
                  <a:rPr lang="en-US" altLang="zh-CN" sz="2000" i="1" dirty="0">
                    <a:cs typeface="+mn-ea"/>
                    <a:sym typeface="+mn-lt"/>
                  </a:rPr>
                  <a:t>B</a:t>
                </a:r>
                <a:r>
                  <a:rPr lang="en-US" altLang="zh-CN" sz="2000" dirty="0">
                    <a:cs typeface="+mn-ea"/>
                    <a:sym typeface="+mn-lt"/>
                  </a:rPr>
                  <a:t>×</a:t>
                </a:r>
                <a:r>
                  <a:rPr lang="en-US" altLang="zh-CN" sz="2000" i="1" dirty="0">
                    <a:cs typeface="+mn-ea"/>
                    <a:sym typeface="+mn-lt"/>
                  </a:rPr>
                  <a:t>5</a:t>
                </a:r>
                <a:r>
                  <a:rPr lang="en-US" altLang="zh-CN" sz="2000" dirty="0">
                    <a:cs typeface="+mn-ea"/>
                    <a:sym typeface="+mn-lt"/>
                  </a:rPr>
                  <a:t>+</a:t>
                </a:r>
                <a:r>
                  <a:rPr lang="en-US" altLang="zh-CN" sz="2000" i="1" dirty="0">
                    <a:cs typeface="+mn-ea"/>
                    <a:sym typeface="+mn-lt"/>
                  </a:rPr>
                  <a:t>C</a:t>
                </a:r>
                <a:r>
                  <a:rPr lang="en-US" altLang="zh-CN" sz="2000" dirty="0">
                    <a:cs typeface="+mn-ea"/>
                    <a:sym typeface="+mn-lt"/>
                  </a:rPr>
                  <a:t>)</a:t>
                </a:r>
                <a:r>
                  <a:rPr lang="zh-CN" altLang="en-US" sz="2000" dirty="0">
                    <a:cs typeface="+mn-ea"/>
                    <a:sym typeface="+mn-lt"/>
                  </a:rPr>
                  <a:t>的输出特征图</a:t>
                </a:r>
                <a14:m>
                  <m:oMath xmlns:m="http://schemas.openxmlformats.org/officeDocument/2006/math">
                    <m:r>
                      <a:rPr lang="en-US" altLang="zh-CN" sz="2000" b="1" i="1" dirty="0" smtClean="0">
                        <a:latin typeface="Cambria Math" panose="02040503050406030204" pitchFamily="18" charset="0"/>
                        <a:cs typeface="+mn-ea"/>
                        <a:sym typeface="+mn-lt"/>
                      </a:rPr>
                      <m:t>𝑶</m:t>
                    </m:r>
                  </m:oMath>
                </a14:m>
                <a:endParaRPr lang="en-US" altLang="zh-CN" sz="2000" b="1" dirty="0"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103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75058" y="2029502"/>
                <a:ext cx="8136904" cy="4725144"/>
              </a:xfrm>
              <a:blipFill>
                <a:blip r:embed="rId2"/>
                <a:stretch>
                  <a:fillRect l="-825" t="-1290" r="-8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 bwMode="auto">
          <a:xfrm>
            <a:off x="1106346" y="3977863"/>
            <a:ext cx="871670" cy="90756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1032916" y="4065018"/>
            <a:ext cx="860155" cy="8973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923950" y="4179970"/>
            <a:ext cx="859535" cy="8773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47971" y="4394750"/>
            <a:ext cx="855960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 输入层</a:t>
            </a:r>
            <a:endParaRPr lang="en-US" altLang="zh-CN" sz="1100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448</a:t>
            </a:r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*</a:t>
            </a:r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448</a:t>
            </a:r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*</a:t>
            </a:r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 sz="1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2839345" y="4204513"/>
            <a:ext cx="856972" cy="602063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3802981" y="4204895"/>
            <a:ext cx="841053" cy="58496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圆角矩形 12"/>
          <p:cNvSpPr/>
          <p:nvPr/>
        </p:nvSpPr>
        <p:spPr bwMode="auto">
          <a:xfrm>
            <a:off x="4904309" y="4199221"/>
            <a:ext cx="849874" cy="59063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316840" y="4566388"/>
            <a:ext cx="318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i="1" dirty="0">
                <a:latin typeface="+mn-lt"/>
                <a:ea typeface="+mn-ea"/>
                <a:cs typeface="+mn-ea"/>
                <a:sym typeface="+mn-lt"/>
              </a:rPr>
              <a:t>S</a:t>
            </a:r>
            <a:endParaRPr lang="zh-CN" altLang="en-US" sz="1100" i="1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8" name="直接箭头连接符 17"/>
          <p:cNvCxnSpPr/>
          <p:nvPr/>
        </p:nvCxnSpPr>
        <p:spPr bwMode="auto">
          <a:xfrm>
            <a:off x="2122589" y="4534872"/>
            <a:ext cx="36942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左大括号 18"/>
          <p:cNvSpPr/>
          <p:nvPr/>
        </p:nvSpPr>
        <p:spPr bwMode="auto">
          <a:xfrm rot="13599334">
            <a:off x="7955075" y="4597254"/>
            <a:ext cx="130669" cy="731038"/>
          </a:xfrm>
          <a:prstGeom prst="leftBrace">
            <a:avLst>
              <a:gd name="adj1" fmla="val 0"/>
              <a:gd name="adj2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965745" y="4374735"/>
            <a:ext cx="604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卷积层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792380" y="4378582"/>
            <a:ext cx="8831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最大池化层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952906" y="4369024"/>
            <a:ext cx="752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全连接层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629505" y="4382433"/>
            <a:ext cx="288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latin typeface="+mn-lt"/>
                <a:ea typeface="+mn-ea"/>
                <a:cs typeface="+mn-ea"/>
                <a:sym typeface="+mn-lt"/>
              </a:rPr>
              <a:t>…</a:t>
            </a:r>
            <a:endParaRPr lang="zh-CN" altLang="en-US" sz="105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580428" y="3773315"/>
            <a:ext cx="1473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YOLO</a:t>
            </a:r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网络模型</a:t>
            </a:r>
          </a:p>
        </p:txBody>
      </p:sp>
      <p:sp>
        <p:nvSpPr>
          <p:cNvPr id="35" name="矩形 34"/>
          <p:cNvSpPr/>
          <p:nvPr/>
        </p:nvSpPr>
        <p:spPr bwMode="auto">
          <a:xfrm>
            <a:off x="7256088" y="3676594"/>
            <a:ext cx="949579" cy="85827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 bwMode="auto">
          <a:xfrm>
            <a:off x="6542548" y="4233158"/>
            <a:ext cx="1103437" cy="92807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 rot="18792746">
            <a:off x="6757340" y="3883007"/>
            <a:ext cx="288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latin typeface="+mn-lt"/>
                <a:ea typeface="+mn-ea"/>
                <a:cs typeface="+mn-ea"/>
                <a:sym typeface="+mn-lt"/>
              </a:rPr>
              <a:t>…</a:t>
            </a:r>
            <a:endParaRPr lang="zh-CN" altLang="en-US" sz="105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495755" y="4470888"/>
            <a:ext cx="1213989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  输出特征图</a:t>
            </a:r>
            <a:endParaRPr lang="en-US" altLang="zh-CN" sz="1100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sz="1100" i="1" dirty="0"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lang="en-US" altLang="zh-CN" sz="1100" i="1" dirty="0"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×(</a:t>
            </a:r>
            <a:r>
              <a:rPr lang="en-US" altLang="zh-CN" sz="1100" i="1" dirty="0"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lang="en-US" altLang="zh-CN" sz="1100" i="1" dirty="0"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+</a:t>
            </a:r>
            <a:r>
              <a:rPr lang="en-US" altLang="zh-CN" sz="1100" i="1" dirty="0"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)</a:t>
            </a:r>
            <a:endParaRPr lang="zh-CN" altLang="en-US" sz="1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056738" y="5171587"/>
            <a:ext cx="3186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i="1" dirty="0">
                <a:latin typeface="+mn-lt"/>
                <a:ea typeface="+mn-ea"/>
                <a:cs typeface="+mn-ea"/>
                <a:sym typeface="+mn-lt"/>
              </a:rPr>
              <a:t>S</a:t>
            </a:r>
            <a:endParaRPr lang="zh-CN" altLang="en-US" sz="1100" i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 rot="18792746">
            <a:off x="7647421" y="4651500"/>
            <a:ext cx="2880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latin typeface="+mn-lt"/>
                <a:ea typeface="+mn-ea"/>
                <a:cs typeface="+mn-ea"/>
                <a:sym typeface="+mn-lt"/>
              </a:rPr>
              <a:t>…</a:t>
            </a:r>
            <a:endParaRPr lang="zh-CN" altLang="en-US" sz="1050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1" name="直接箭头连接符 40"/>
          <p:cNvCxnSpPr/>
          <p:nvPr/>
        </p:nvCxnSpPr>
        <p:spPr bwMode="auto">
          <a:xfrm>
            <a:off x="5968778" y="4470889"/>
            <a:ext cx="36942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文本框 41"/>
          <p:cNvSpPr txBox="1"/>
          <p:nvPr/>
        </p:nvSpPr>
        <p:spPr>
          <a:xfrm>
            <a:off x="8059891" y="5044629"/>
            <a:ext cx="7949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i="1" dirty="0">
                <a:latin typeface="+mn-lt"/>
                <a:ea typeface="+mn-ea"/>
                <a:cs typeface="+mn-ea"/>
                <a:sym typeface="+mn-lt"/>
              </a:rPr>
              <a:t>B×5+C</a:t>
            </a:r>
            <a:endParaRPr lang="zh-CN" altLang="en-US" sz="1100" i="1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8203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YOLO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算法训练 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(6)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132856"/>
            <a:ext cx="7958138" cy="2088232"/>
          </a:xfrm>
        </p:spPr>
        <p:txBody>
          <a:bodyPr/>
          <a:lstStyle/>
          <a:p>
            <a:pPr eaLnBrk="1" hangingPunct="1">
              <a:lnSpc>
                <a:spcPts val="2800"/>
              </a:lnSpc>
            </a:pPr>
            <a:r>
              <a:rPr lang="zh-CN" altLang="en-US" sz="2200" b="1" dirty="0">
                <a:solidFill>
                  <a:srgbClr val="0000FF"/>
                </a:solidFill>
                <a:cs typeface="+mn-ea"/>
                <a:sym typeface="+mn-lt"/>
              </a:rPr>
              <a:t>非极大值抑制</a:t>
            </a:r>
          </a:p>
          <a:p>
            <a:pPr eaLnBrk="1" hangingPunct="1">
              <a:lnSpc>
                <a:spcPts val="2800"/>
              </a:lnSpc>
              <a:buFontTx/>
              <a:buChar char="-"/>
            </a:pPr>
            <a:r>
              <a:rPr lang="zh-CN" altLang="en-US" sz="2000" dirty="0">
                <a:cs typeface="+mn-ea"/>
                <a:sym typeface="+mn-lt"/>
              </a:rPr>
              <a:t>根据预测检测框的</a:t>
            </a: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坐标值</a:t>
            </a:r>
            <a:r>
              <a:rPr lang="zh-CN" altLang="en-US" sz="2000" dirty="0">
                <a:cs typeface="+mn-ea"/>
                <a:sym typeface="+mn-lt"/>
              </a:rPr>
              <a:t>、</a:t>
            </a: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置信度</a:t>
            </a:r>
            <a:r>
              <a:rPr lang="zh-CN" altLang="en-US" sz="2000" dirty="0">
                <a:cs typeface="+mn-ea"/>
                <a:sym typeface="+mn-lt"/>
              </a:rPr>
              <a:t>及</a:t>
            </a: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类别概率</a:t>
            </a:r>
            <a:r>
              <a:rPr lang="zh-CN" altLang="en-US" sz="2000" dirty="0">
                <a:cs typeface="+mn-ea"/>
                <a:sym typeface="+mn-lt"/>
              </a:rPr>
              <a:t>，利用</a:t>
            </a: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非极大值抑制</a:t>
            </a:r>
            <a:r>
              <a:rPr lang="zh-CN" altLang="en-US" sz="2000" dirty="0">
                <a:cs typeface="+mn-ea"/>
                <a:sym typeface="+mn-lt"/>
              </a:rPr>
              <a:t>（</a:t>
            </a:r>
            <a:r>
              <a:rPr lang="en-US" altLang="zh-CN" sz="2000" dirty="0">
                <a:cs typeface="+mn-ea"/>
                <a:sym typeface="+mn-lt"/>
              </a:rPr>
              <a:t>Non-Maximum Suppression, NMS</a:t>
            </a:r>
            <a:r>
              <a:rPr lang="zh-CN" altLang="en-US" sz="2000" dirty="0">
                <a:cs typeface="+mn-ea"/>
                <a:sym typeface="+mn-lt"/>
              </a:rPr>
              <a:t>）方法进行筛选，得到包含目标物体的检测框</a:t>
            </a:r>
            <a:endParaRPr lang="en-US" altLang="zh-CN" sz="2000" dirty="0">
              <a:cs typeface="+mn-ea"/>
              <a:sym typeface="+mn-lt"/>
            </a:endParaRPr>
          </a:p>
          <a:p>
            <a:pPr eaLnBrk="1" hangingPunct="1">
              <a:lnSpc>
                <a:spcPts val="2800"/>
              </a:lnSpc>
              <a:buFontTx/>
              <a:buChar char="-"/>
            </a:pPr>
            <a:r>
              <a:rPr lang="en-US" altLang="zh-CN" sz="2000" dirty="0" err="1">
                <a:cs typeface="+mn-ea"/>
                <a:sym typeface="+mn-lt"/>
              </a:rPr>
              <a:t>IoU</a:t>
            </a:r>
            <a:r>
              <a:rPr lang="en-US" altLang="zh-CN" sz="2000" dirty="0">
                <a:cs typeface="+mn-ea"/>
                <a:sym typeface="+mn-lt"/>
              </a:rPr>
              <a:t>(Intersection over Union)</a:t>
            </a:r>
            <a:r>
              <a:rPr lang="zh-CN" altLang="en-US" sz="2000" dirty="0">
                <a:cs typeface="+mn-ea"/>
                <a:sym typeface="+mn-lt"/>
              </a:rPr>
              <a:t>：两个检测框的交集面积与并集面积的比值称为</a:t>
            </a: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交互比</a:t>
            </a:r>
            <a:r>
              <a:rPr lang="zh-CN" altLang="en-US" sz="2000" dirty="0">
                <a:cs typeface="+mn-ea"/>
                <a:sym typeface="+mn-lt"/>
              </a:rPr>
              <a:t>，用于度量两个检测框的交叠程度</a:t>
            </a:r>
            <a:endParaRPr lang="en-US" altLang="zh-CN" sz="2000" dirty="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267744" y="4509120"/>
            <a:ext cx="4752528" cy="2121624"/>
            <a:chOff x="2267744" y="4397623"/>
            <a:chExt cx="4752528" cy="2121624"/>
          </a:xfrm>
        </p:grpSpPr>
        <p:sp>
          <p:nvSpPr>
            <p:cNvPr id="47" name="矩形 46"/>
            <p:cNvSpPr/>
            <p:nvPr/>
          </p:nvSpPr>
          <p:spPr bwMode="auto">
            <a:xfrm>
              <a:off x="5931094" y="4683662"/>
              <a:ext cx="720080" cy="669229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endParaRPr kumimoji="1" lang="zh-CN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267744" y="5183614"/>
              <a:ext cx="8640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0" dirty="0" err="1">
                  <a:latin typeface="+mn-lt"/>
                  <a:ea typeface="+mn-ea"/>
                  <a:cs typeface="+mn-ea"/>
                  <a:sym typeface="+mn-lt"/>
                </a:rPr>
                <a:t>IoU</a:t>
              </a:r>
              <a:endParaRPr lang="zh-CN" altLang="en-US" sz="2000" b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987824" y="5183614"/>
              <a:ext cx="8640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0" dirty="0">
                  <a:latin typeface="+mn-lt"/>
                  <a:ea typeface="+mn-ea"/>
                  <a:cs typeface="+mn-ea"/>
                  <a:sym typeface="+mn-lt"/>
                </a:rPr>
                <a:t>=</a:t>
              </a:r>
              <a:endParaRPr lang="zh-CN" altLang="en-US" sz="2000" b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1" name="直接连接符 10"/>
            <p:cNvCxnSpPr>
              <a:cxnSpLocks/>
            </p:cNvCxnSpPr>
            <p:nvPr/>
          </p:nvCxnSpPr>
          <p:spPr bwMode="auto">
            <a:xfrm>
              <a:off x="3419872" y="5445224"/>
              <a:ext cx="36004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文本框 42"/>
            <p:cNvSpPr txBox="1"/>
            <p:nvPr/>
          </p:nvSpPr>
          <p:spPr>
            <a:xfrm>
              <a:off x="3779912" y="4922004"/>
              <a:ext cx="20630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0" dirty="0">
                  <a:latin typeface="+mn-lt"/>
                  <a:ea typeface="+mn-ea"/>
                  <a:cs typeface="+mn-ea"/>
                  <a:sym typeface="+mn-lt"/>
                </a:rPr>
                <a:t>交集面积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779911" y="5563979"/>
              <a:ext cx="20630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0" dirty="0">
                  <a:latin typeface="+mn-lt"/>
                  <a:ea typeface="+mn-ea"/>
                  <a:cs typeface="+mn-ea"/>
                  <a:sym typeface="+mn-lt"/>
                </a:rPr>
                <a:t>并集面积</a:t>
              </a:r>
            </a:p>
          </p:txBody>
        </p:sp>
        <p:sp>
          <p:nvSpPr>
            <p:cNvPr id="46" name="矩形 45"/>
            <p:cNvSpPr/>
            <p:nvPr/>
          </p:nvSpPr>
          <p:spPr bwMode="auto">
            <a:xfrm>
              <a:off x="5715070" y="4397623"/>
              <a:ext cx="720080" cy="72008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endParaRPr kumimoji="1" lang="zh-CN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 bwMode="auto">
            <a:xfrm>
              <a:off x="5931094" y="4683662"/>
              <a:ext cx="504056" cy="434041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endParaRPr kumimoji="1" lang="zh-CN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 bwMode="auto">
            <a:xfrm>
              <a:off x="6021326" y="5850018"/>
              <a:ext cx="720080" cy="669229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endParaRPr kumimoji="1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 bwMode="auto">
            <a:xfrm>
              <a:off x="5805302" y="5563979"/>
              <a:ext cx="720080" cy="720080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9050" cap="flat" cmpd="sng" algn="ctr">
              <a:solidFill>
                <a:schemeClr val="bg2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endParaRPr kumimoji="1" lang="zh-CN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7638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 bwMode="auto">
          <a:xfrm>
            <a:off x="3923929" y="4814925"/>
            <a:ext cx="864096" cy="115212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YOLO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算法训练 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(7)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132856"/>
            <a:ext cx="7958138" cy="1943844"/>
          </a:xfrm>
        </p:spPr>
        <p:txBody>
          <a:bodyPr/>
          <a:lstStyle/>
          <a:p>
            <a:pPr eaLnBrk="1" hangingPunct="1">
              <a:lnSpc>
                <a:spcPts val="2800"/>
              </a:lnSpc>
            </a:pPr>
            <a:r>
              <a:rPr lang="zh-CN" altLang="en-US" sz="2200" b="1" dirty="0">
                <a:solidFill>
                  <a:srgbClr val="0000FF"/>
                </a:solidFill>
                <a:cs typeface="+mn-ea"/>
                <a:sym typeface="+mn-lt"/>
              </a:rPr>
              <a:t>非极大值抑制过程</a:t>
            </a:r>
          </a:p>
          <a:p>
            <a:pPr eaLnBrk="1" hangingPunct="1">
              <a:lnSpc>
                <a:spcPts val="2800"/>
              </a:lnSpc>
              <a:buFontTx/>
              <a:buChar char="-"/>
            </a:pP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lt"/>
              </a:rPr>
              <a:t>从检测框集合中取出最大置信度对应的检测框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lt"/>
              </a:rPr>
              <a:t>A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lt"/>
              </a:rPr>
              <a:t>并作为结果输出</a:t>
            </a:r>
            <a:endParaRPr lang="en-US" altLang="zh-CN" sz="2000" dirty="0">
              <a:latin typeface="Times New Roman" panose="02020603050405020304" pitchFamily="18" charset="0"/>
              <a:ea typeface="黑体" panose="02010609060101010101" pitchFamily="49" charset="-122"/>
              <a:cs typeface="+mn-ea"/>
              <a:sym typeface="+mn-lt"/>
            </a:endParaRPr>
          </a:p>
          <a:p>
            <a:pPr eaLnBrk="1" hangingPunct="1">
              <a:lnSpc>
                <a:spcPts val="2800"/>
              </a:lnSpc>
              <a:buFontTx/>
              <a:buChar char="-"/>
            </a:pP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lt"/>
              </a:rPr>
              <a:t>逐一计算其余检测框与检测框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lt"/>
              </a:rPr>
              <a:t>A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lt"/>
              </a:rPr>
              <a:t>的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lt"/>
              </a:rPr>
              <a:t>IoU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lt"/>
              </a:rPr>
              <a:t>，将</a:t>
            </a:r>
            <a:r>
              <a:rPr lang="en-US" altLang="zh-CN" sz="2000" dirty="0" err="1"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lt"/>
              </a:rPr>
              <a:t>IoU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lt"/>
              </a:rPr>
              <a:t>大于给定阈值（阈值一般设为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lt"/>
              </a:rPr>
              <a:t>0.5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lt"/>
              </a:rPr>
              <a:t>）的检测框从检测框集合中移除</a:t>
            </a:r>
            <a:endParaRPr lang="en-US" altLang="zh-CN" sz="2000" dirty="0">
              <a:latin typeface="Times New Roman" panose="02020603050405020304" pitchFamily="18" charset="0"/>
              <a:ea typeface="黑体" panose="02010609060101010101" pitchFamily="49" charset="-122"/>
              <a:cs typeface="+mn-ea"/>
              <a:sym typeface="+mn-lt"/>
            </a:endParaRPr>
          </a:p>
          <a:p>
            <a:pPr eaLnBrk="1" hangingPunct="1">
              <a:lnSpc>
                <a:spcPts val="2800"/>
              </a:lnSpc>
              <a:buFontTx/>
              <a:buChar char="-"/>
            </a:pP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lt"/>
              </a:rPr>
              <a:t>重复上述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lt"/>
              </a:rPr>
              <a:t>2</a:t>
            </a:r>
            <a:r>
              <a: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lt"/>
              </a:rPr>
              <a:t>个步骤直至检测框集合为空</a:t>
            </a:r>
            <a:endParaRPr lang="en-US" altLang="zh-CN" sz="2000" dirty="0">
              <a:latin typeface="Times New Roman" panose="02020603050405020304" pitchFamily="18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598901"/>
            <a:ext cx="2263108" cy="1584176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 bwMode="auto">
          <a:xfrm>
            <a:off x="3635896" y="4958941"/>
            <a:ext cx="936104" cy="936104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4067944" y="5116401"/>
            <a:ext cx="864096" cy="1080120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95936" y="5116401"/>
            <a:ext cx="6480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" dirty="0">
                <a:latin typeface="+mn-lt"/>
                <a:ea typeface="+mn-ea"/>
                <a:cs typeface="+mn-ea"/>
                <a:sym typeface="+mn-lt"/>
              </a:rPr>
              <a:t>cat</a:t>
            </a:r>
            <a:endParaRPr lang="zh-CN" altLang="en-US" sz="23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114293" y="4308458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B </a:t>
            </a:r>
            <a:r>
              <a:rPr lang="zh-CN" altLang="en-US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0.6</a:t>
            </a:r>
            <a:endParaRPr lang="zh-CN" altLang="en-US" sz="12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347864" y="6237312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C </a:t>
            </a:r>
            <a:r>
              <a:rPr lang="zh-CN" altLang="en-US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0.65</a:t>
            </a:r>
            <a:endParaRPr lang="zh-CN" altLang="en-US" sz="12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355977" y="4294034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A </a:t>
            </a:r>
            <a:r>
              <a:rPr lang="zh-CN" altLang="en-US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1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0.75</a:t>
            </a:r>
            <a:endParaRPr lang="zh-CN" altLang="en-US" sz="12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3" name="直接箭头连接符 22"/>
          <p:cNvCxnSpPr/>
          <p:nvPr/>
        </p:nvCxnSpPr>
        <p:spPr bwMode="auto">
          <a:xfrm>
            <a:off x="3519042" y="4638500"/>
            <a:ext cx="152859" cy="2892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直接箭头连接符 25"/>
          <p:cNvCxnSpPr/>
          <p:nvPr/>
        </p:nvCxnSpPr>
        <p:spPr bwMode="auto">
          <a:xfrm flipV="1">
            <a:off x="3815916" y="6131069"/>
            <a:ext cx="216024" cy="1262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直接箭头连接符 29"/>
          <p:cNvCxnSpPr/>
          <p:nvPr/>
        </p:nvCxnSpPr>
        <p:spPr bwMode="auto">
          <a:xfrm flipH="1">
            <a:off x="4572001" y="4561109"/>
            <a:ext cx="216024" cy="2172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直接箭头连接符 32"/>
          <p:cNvCxnSpPr/>
          <p:nvPr/>
        </p:nvCxnSpPr>
        <p:spPr bwMode="auto">
          <a:xfrm>
            <a:off x="3157897" y="5390989"/>
            <a:ext cx="36942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矩形 33"/>
          <p:cNvSpPr/>
          <p:nvPr/>
        </p:nvSpPr>
        <p:spPr bwMode="auto">
          <a:xfrm>
            <a:off x="6270431" y="4442831"/>
            <a:ext cx="695880" cy="87677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378444" y="4631045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latin typeface="+mn-lt"/>
                <a:ea typeface="+mn-ea"/>
                <a:cs typeface="+mn-ea"/>
                <a:sym typeface="+mn-lt"/>
              </a:rPr>
              <a:t>A</a:t>
            </a:r>
            <a:endParaRPr lang="zh-CN" altLang="en-US" sz="2200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8" name="直接箭头连接符 37"/>
          <p:cNvCxnSpPr/>
          <p:nvPr/>
        </p:nvCxnSpPr>
        <p:spPr bwMode="auto">
          <a:xfrm>
            <a:off x="6618371" y="5353975"/>
            <a:ext cx="1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24" name="文本框 23"/>
          <p:cNvSpPr txBox="1"/>
          <p:nvPr/>
        </p:nvSpPr>
        <p:spPr>
          <a:xfrm>
            <a:off x="5022804" y="4788367"/>
            <a:ext cx="11521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+mn-lt"/>
                <a:ea typeface="+mn-ea"/>
                <a:cs typeface="+mn-ea"/>
                <a:sym typeface="+mn-lt"/>
              </a:rPr>
              <a:t>取出置信度最大的检测框</a:t>
            </a:r>
            <a:r>
              <a:rPr lang="en-US" altLang="zh-CN" sz="1050" dirty="0"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zh-CN" altLang="en-US" sz="1050" dirty="0">
                <a:latin typeface="+mn-lt"/>
                <a:ea typeface="+mn-ea"/>
                <a:cs typeface="+mn-ea"/>
                <a:sym typeface="+mn-lt"/>
              </a:rPr>
              <a:t>作为结果输出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910392" y="5642914"/>
            <a:ext cx="16652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+mn-lt"/>
                <a:ea typeface="+mn-ea"/>
                <a:cs typeface="+mn-ea"/>
                <a:sym typeface="+mn-lt"/>
              </a:rPr>
              <a:t>分别计算</a:t>
            </a:r>
            <a:r>
              <a:rPr lang="en-US" altLang="zh-CN" sz="1050" dirty="0">
                <a:latin typeface="+mn-lt"/>
                <a:ea typeface="+mn-ea"/>
                <a:cs typeface="+mn-ea"/>
                <a:sym typeface="+mn-lt"/>
              </a:rPr>
              <a:t>A</a:t>
            </a:r>
            <a:r>
              <a:rPr lang="zh-CN" altLang="en-US" sz="1050" dirty="0">
                <a:latin typeface="+mn-lt"/>
                <a:ea typeface="+mn-ea"/>
                <a:cs typeface="+mn-ea"/>
                <a:sym typeface="+mn-lt"/>
              </a:rPr>
              <a:t>与</a:t>
            </a:r>
            <a:r>
              <a:rPr lang="en-US" altLang="zh-CN" sz="1050" dirty="0">
                <a:latin typeface="+mn-lt"/>
                <a:ea typeface="+mn-ea"/>
                <a:cs typeface="+mn-ea"/>
                <a:sym typeface="+mn-lt"/>
              </a:rPr>
              <a:t>B</a:t>
            </a:r>
            <a:r>
              <a:rPr lang="zh-CN" altLang="en-US" sz="1050" dirty="0"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lang="en-US" altLang="zh-CN" sz="1050" dirty="0"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lang="zh-CN" altLang="en-US" sz="1050" dirty="0">
                <a:latin typeface="+mn-lt"/>
                <a:ea typeface="+mn-ea"/>
                <a:cs typeface="+mn-ea"/>
                <a:sym typeface="+mn-lt"/>
              </a:rPr>
              <a:t>的</a:t>
            </a:r>
            <a:r>
              <a:rPr lang="en-US" altLang="zh-CN" sz="1050" dirty="0" err="1">
                <a:latin typeface="+mn-lt"/>
                <a:ea typeface="+mn-ea"/>
                <a:cs typeface="+mn-ea"/>
                <a:sym typeface="+mn-lt"/>
              </a:rPr>
              <a:t>IoU</a:t>
            </a:r>
            <a:endParaRPr lang="zh-CN" altLang="en-US" sz="1050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9" name="直接箭头连接符 28"/>
          <p:cNvCxnSpPr/>
          <p:nvPr/>
        </p:nvCxnSpPr>
        <p:spPr bwMode="auto">
          <a:xfrm flipV="1">
            <a:off x="5046402" y="5142723"/>
            <a:ext cx="1056519" cy="4914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36" name="文本框 35"/>
          <p:cNvSpPr txBox="1"/>
          <p:nvPr/>
        </p:nvSpPr>
        <p:spPr>
          <a:xfrm>
            <a:off x="5760132" y="6180587"/>
            <a:ext cx="1746491" cy="44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latin typeface="+mn-lt"/>
                <a:ea typeface="+mn-ea"/>
                <a:cs typeface="+mn-ea"/>
                <a:sym typeface="+mn-lt"/>
              </a:rPr>
              <a:t>把</a:t>
            </a:r>
            <a:r>
              <a:rPr lang="en-US" altLang="zh-CN" sz="1050" dirty="0" err="1">
                <a:latin typeface="+mn-lt"/>
                <a:ea typeface="+mn-ea"/>
                <a:cs typeface="+mn-ea"/>
                <a:sym typeface="+mn-lt"/>
              </a:rPr>
              <a:t>IoU</a:t>
            </a:r>
            <a:r>
              <a:rPr lang="zh-CN" altLang="en-US" sz="1050" dirty="0">
                <a:latin typeface="+mn-lt"/>
                <a:ea typeface="+mn-ea"/>
                <a:cs typeface="+mn-ea"/>
                <a:sym typeface="+mn-lt"/>
              </a:rPr>
              <a:t>大于阈值的检测框</a:t>
            </a:r>
            <a:endParaRPr lang="en-US" altLang="zh-CN" sz="1050" dirty="0">
              <a:latin typeface="+mn-lt"/>
              <a:ea typeface="+mn-ea"/>
              <a:cs typeface="+mn-ea"/>
              <a:sym typeface="+mn-lt"/>
            </a:endParaRPr>
          </a:p>
          <a:p>
            <a:pPr algn="ctr"/>
            <a:r>
              <a:rPr lang="zh-CN" altLang="en-US" sz="1050" dirty="0">
                <a:latin typeface="+mn-lt"/>
                <a:ea typeface="+mn-ea"/>
                <a:cs typeface="+mn-ea"/>
                <a:sym typeface="+mn-lt"/>
              </a:rPr>
              <a:t>从检测集合中移除</a:t>
            </a:r>
          </a:p>
        </p:txBody>
      </p:sp>
      <p:cxnSp>
        <p:nvCxnSpPr>
          <p:cNvPr id="39" name="直接箭头连接符 38"/>
          <p:cNvCxnSpPr/>
          <p:nvPr/>
        </p:nvCxnSpPr>
        <p:spPr bwMode="auto">
          <a:xfrm>
            <a:off x="6630471" y="5866877"/>
            <a:ext cx="1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41" name="文本框 40"/>
          <p:cNvSpPr txBox="1"/>
          <p:nvPr/>
        </p:nvSpPr>
        <p:spPr>
          <a:xfrm>
            <a:off x="7758082" y="5170262"/>
            <a:ext cx="12597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latin typeface="+mn-lt"/>
                <a:ea typeface="+mn-ea"/>
                <a:cs typeface="+mn-ea"/>
                <a:sym typeface="+mn-lt"/>
              </a:rPr>
              <a:t>重复上诉步骤直至检测框集合为空</a:t>
            </a:r>
          </a:p>
        </p:txBody>
      </p:sp>
      <p:sp>
        <p:nvSpPr>
          <p:cNvPr id="12" name="右大括号 11"/>
          <p:cNvSpPr/>
          <p:nvPr/>
        </p:nvSpPr>
        <p:spPr bwMode="auto">
          <a:xfrm>
            <a:off x="7520593" y="4467531"/>
            <a:ext cx="233596" cy="184185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6291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YOLO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算法损失函数 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(1)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132856"/>
            <a:ext cx="7776864" cy="2160240"/>
          </a:xfrm>
        </p:spPr>
        <p:txBody>
          <a:bodyPr/>
          <a:lstStyle/>
          <a:p>
            <a:pPr eaLnBrk="1" hangingPunct="1">
              <a:lnSpc>
                <a:spcPts val="2800"/>
              </a:lnSpc>
            </a:pPr>
            <a:r>
              <a:rPr lang="zh-CN" altLang="en-US" sz="2200" b="1" dirty="0">
                <a:solidFill>
                  <a:srgbClr val="0000FF"/>
                </a:solidFill>
                <a:cs typeface="+mn-ea"/>
                <a:sym typeface="+mn-lt"/>
              </a:rPr>
              <a:t>计算损失函数</a:t>
            </a:r>
            <a:endParaRPr lang="en-US" altLang="zh-CN" sz="2200" b="1" dirty="0">
              <a:solidFill>
                <a:srgbClr val="0000FF"/>
              </a:solidFill>
              <a:cs typeface="+mn-ea"/>
              <a:sym typeface="+mn-lt"/>
            </a:endParaRPr>
          </a:p>
          <a:p>
            <a:pPr eaLnBrk="1" hangingPunct="1">
              <a:lnSpc>
                <a:spcPts val="2800"/>
              </a:lnSpc>
              <a:buFontTx/>
              <a:buChar char="-"/>
            </a:pPr>
            <a:r>
              <a:rPr lang="zh-CN" altLang="en-US" sz="2000" dirty="0">
                <a:cs typeface="+mn-ea"/>
                <a:sym typeface="+mn-lt"/>
              </a:rPr>
              <a:t>目标检测算法中的损失误差，通常包括</a:t>
            </a: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检测框定位损失</a:t>
            </a:r>
            <a:r>
              <a:rPr lang="zh-CN" altLang="en-US" sz="2000" dirty="0">
                <a:cs typeface="+mn-ea"/>
                <a:sym typeface="+mn-lt"/>
              </a:rPr>
              <a:t>、</a:t>
            </a: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检测框目标损失</a:t>
            </a:r>
            <a:r>
              <a:rPr lang="zh-CN" altLang="en-US" sz="2000" dirty="0">
                <a:cs typeface="+mn-ea"/>
                <a:sym typeface="+mn-lt"/>
              </a:rPr>
              <a:t>和</a:t>
            </a: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分类损失</a:t>
            </a:r>
            <a:endParaRPr lang="en-US" altLang="zh-CN" sz="2000" dirty="0">
              <a:solidFill>
                <a:srgbClr val="FF0000"/>
              </a:solidFill>
              <a:cs typeface="+mn-ea"/>
              <a:sym typeface="+mn-lt"/>
            </a:endParaRPr>
          </a:p>
          <a:p>
            <a:pPr eaLnBrk="1" hangingPunct="1">
              <a:lnSpc>
                <a:spcPts val="2800"/>
              </a:lnSpc>
              <a:buFontTx/>
              <a:buChar char="-"/>
            </a:pP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检测框定位损失</a:t>
            </a:r>
            <a:r>
              <a:rPr lang="zh-CN" altLang="en-US" sz="2000" dirty="0">
                <a:cs typeface="+mn-ea"/>
                <a:sym typeface="+mn-lt"/>
              </a:rPr>
              <a:t>反映了检测框位置的误差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043608" y="3933056"/>
            <a:ext cx="8064896" cy="2384130"/>
            <a:chOff x="1043608" y="3933056"/>
            <a:chExt cx="8064896" cy="23841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3"/>
                <p:cNvSpPr/>
                <p:nvPr/>
              </p:nvSpPr>
              <p:spPr>
                <a:xfrm>
                  <a:off x="3635896" y="3933056"/>
                  <a:ext cx="3096169" cy="4247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  <m:t>𝐿</m:t>
                        </m:r>
                        <m:r>
                          <a:rPr lang="zh-CN" alt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  <m:t>=</m:t>
                        </m:r>
                        <m:sSub>
                          <m:sSubPr>
                            <m:ctrlP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ea"/>
                                <a:sym typeface="+mn-lt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ea"/>
                                <a:sym typeface="+mn-lt"/>
                              </a:rPr>
                              <m:t>𝑙</m:t>
                            </m:r>
                          </m:e>
                          <m:sub>
                            <m: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ea"/>
                                <a:sym typeface="+mn-lt"/>
                              </a:rPr>
                              <m:t>𝑥𝑦</m:t>
                            </m:r>
                          </m:sub>
                        </m:sSub>
                        <m:r>
                          <a:rPr lang="zh-CN" alt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  <m:t>+</m:t>
                        </m:r>
                        <m:sSub>
                          <m:sSubPr>
                            <m:ctrlP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ea"/>
                                <a:sym typeface="+mn-lt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ea"/>
                                <a:sym typeface="+mn-lt"/>
                              </a:rPr>
                              <m:t>𝑙</m:t>
                            </m:r>
                          </m:e>
                          <m:sub>
                            <m: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ea"/>
                                <a:sym typeface="+mn-lt"/>
                              </a:rPr>
                              <m:t>𝑤h</m:t>
                            </m:r>
                          </m:sub>
                        </m:sSub>
                        <m:r>
                          <a:rPr lang="zh-CN" alt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  <m:t>+</m:t>
                        </m:r>
                        <m:sSub>
                          <m:sSubPr>
                            <m:ctrlP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ea"/>
                                <a:sym typeface="+mn-lt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ea"/>
                                <a:sym typeface="+mn-lt"/>
                              </a:rPr>
                              <m:t>𝑙</m:t>
                            </m:r>
                          </m:e>
                          <m:sub>
                            <m: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ea"/>
                                <a:sym typeface="+mn-lt"/>
                              </a:rPr>
                              <m:t>𝑜𝑏𝑗</m:t>
                            </m:r>
                          </m:sub>
                        </m:sSub>
                        <m:r>
                          <a:rPr lang="zh-CN" alt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  <m:t>+</m:t>
                        </m:r>
                        <m:sSub>
                          <m:sSubPr>
                            <m:ctrlP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ea"/>
                                <a:sym typeface="+mn-lt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ea"/>
                                <a:sym typeface="+mn-lt"/>
                              </a:rPr>
                              <m:t>𝑙</m:t>
                            </m:r>
                          </m:e>
                          <m:sub>
                            <m:r>
                              <a:rPr lang="zh-CN" alt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ea"/>
                                <a:sym typeface="+mn-lt"/>
                              </a:rPr>
                              <m:t>𝑐𝑙𝑠</m:t>
                            </m:r>
                          </m:sub>
                        </m:sSub>
                      </m:oMath>
                    </m:oMathPara>
                  </a14:m>
                  <a:endParaRPr lang="zh-CN" altLang="en-US" sz="2000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mc:Choice>
          <mc:Fallback xmlns="">
            <p:sp>
              <p:nvSpPr>
                <p:cNvPr id="4" name="矩形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5896" y="3933056"/>
                  <a:ext cx="3096169" cy="424796"/>
                </a:xfrm>
                <a:prstGeom prst="rect">
                  <a:avLst/>
                </a:prstGeom>
                <a:blipFill>
                  <a:blip r:embed="rId2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文本框 4"/>
            <p:cNvSpPr txBox="1"/>
            <p:nvPr/>
          </p:nvSpPr>
          <p:spPr>
            <a:xfrm>
              <a:off x="1187624" y="3987408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YOLO</a:t>
              </a:r>
              <a:r>
                <a:rPr lang="zh-CN" altLang="en-US" sz="1800" dirty="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算法的损失函数：</a:t>
              </a: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4211960" y="3977125"/>
              <a:ext cx="432048" cy="398593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endParaRPr kumimoji="1" lang="zh-CN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205626" y="4887939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中心坐标的定位损失项：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/>
                <p:cNvSpPr/>
                <p:nvPr/>
              </p:nvSpPr>
              <p:spPr>
                <a:xfrm>
                  <a:off x="3131840" y="4650395"/>
                  <a:ext cx="5976664" cy="98841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CN" altLang="en-US" sz="19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ea"/>
                                <a:sym typeface="+mn-lt"/>
                              </a:rPr>
                            </m:ctrlPr>
                          </m:sSubPr>
                          <m:e>
                            <m:r>
                              <a:rPr lang="zh-CN" altLang="en-US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ea"/>
                                <a:sym typeface="+mn-lt"/>
                              </a:rPr>
                              <m:t>𝑙</m:t>
                            </m:r>
                          </m:e>
                          <m:sub>
                            <m:r>
                              <a:rPr lang="zh-CN" altLang="en-US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ea"/>
                                <a:sym typeface="+mn-lt"/>
                              </a:rPr>
                              <m:t>𝑥𝑦</m:t>
                            </m:r>
                          </m:sub>
                        </m:sSub>
                        <m:r>
                          <a:rPr lang="zh-CN" altLang="en-US" sz="19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  <m:t>=</m:t>
                        </m:r>
                        <m:sSub>
                          <m:sSubPr>
                            <m:ctrlPr>
                              <a:rPr lang="zh-CN" altLang="en-US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ea"/>
                                <a:sym typeface="+mn-lt"/>
                              </a:rPr>
                            </m:ctrlPr>
                          </m:sSubPr>
                          <m:e>
                            <m:r>
                              <a:rPr lang="zh-CN" altLang="en-US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ea"/>
                                <a:sym typeface="+mn-lt"/>
                              </a:rPr>
                              <m:t>𝜆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zh-CN" altLang="en-US" sz="1900" i="1">
                                <a:solidFill>
                                  <a:srgbClr val="000000"/>
                                </a:solidFill>
                                <a:latin typeface="+mn-lt"/>
                                <a:ea typeface="+mn-ea"/>
                                <a:cs typeface="+mn-ea"/>
                                <a:sym typeface="+mn-lt"/>
                              </a:rPr>
                              <m:t>coord</m:t>
                            </m:r>
                          </m:sub>
                        </m:sSub>
                        <m:nary>
                          <m:naryPr>
                            <m:chr m:val="∑"/>
                            <m:limLoc m:val="undOvr"/>
                            <m:ctrlPr>
                              <a:rPr lang="zh-CN" altLang="en-US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ea"/>
                                <a:sym typeface="+mn-lt"/>
                              </a:rPr>
                            </m:ctrlPr>
                          </m:naryPr>
                          <m:sub>
                            <m:r>
                              <a:rPr lang="zh-CN" altLang="en-US" sz="19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ea"/>
                                <a:sym typeface="+mn-lt"/>
                              </a:rPr>
                              <m:t>𝑖</m:t>
                            </m:r>
                            <m:r>
                              <a:rPr lang="zh-CN" altLang="en-US" sz="19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ea"/>
                                <a:sym typeface="+mn-lt"/>
                              </a:rPr>
                              <m:t>=1</m:t>
                            </m:r>
                          </m:sub>
                          <m:sup>
                            <m:sSup>
                              <m:sSupPr>
                                <m:ctrlPr>
                                  <a:rPr lang="zh-CN" altLang="en-US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ea"/>
                                    <a:sym typeface="+mn-lt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ea"/>
                                    <a:sym typeface="+mn-lt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zh-CN" altLang="en-US" sz="19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ea"/>
                                    <a:sym typeface="+mn-lt"/>
                                  </a:rPr>
                                  <m:t>2</m:t>
                                </m:r>
                              </m:sup>
                            </m:sSup>
                          </m:sup>
                          <m:e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zh-CN" altLang="en-US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ea"/>
                                    <a:sym typeface="+mn-lt"/>
                                  </a:rPr>
                                </m:ctrlPr>
                              </m:naryPr>
                              <m:sub>
                                <m:r>
                                  <a:rPr lang="zh-CN" altLang="en-US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ea"/>
                                    <a:sym typeface="+mn-lt"/>
                                  </a:rPr>
                                  <m:t>𝑗</m:t>
                                </m:r>
                                <m:r>
                                  <a:rPr lang="zh-CN" altLang="en-US" sz="19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ea"/>
                                    <a:sym typeface="+mn-lt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zh-CN" altLang="en-US" sz="19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ea"/>
                                    <a:sym typeface="+mn-lt"/>
                                  </a:rPr>
                                  <m:t>𝐵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zh-CN" altLang="en-US" sz="19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ea"/>
                                        <a:sym typeface="+mn-lt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19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ea"/>
                                        <a:sym typeface="+mn-lt"/>
                                      </a:rPr>
                                      <m:t>1</m:t>
                                    </m:r>
                                  </m:e>
                                  <m:sub>
                                    <m:r>
                                      <a:rPr lang="zh-CN" altLang="en-US" sz="19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ea"/>
                                        <a:sym typeface="+mn-lt"/>
                                      </a:rPr>
                                      <m:t>𝑖𝑗</m:t>
                                    </m:r>
                                  </m:sub>
                                  <m:sup>
                                    <m:r>
                                      <m:rPr>
                                        <m:nor/>
                                      </m:rPr>
                                      <a:rPr lang="zh-CN" altLang="en-US" sz="1900" i="1">
                                        <a:solidFill>
                                          <a:srgbClr val="000000"/>
                                        </a:solidFill>
                                        <a:latin typeface="+mn-lt"/>
                                        <a:ea typeface="+mn-ea"/>
                                        <a:cs typeface="+mn-ea"/>
                                        <a:sym typeface="+mn-lt"/>
                                      </a:rPr>
                                      <m:t>obj</m:t>
                                    </m:r>
                                  </m:sup>
                                </m:sSub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zh-CN" altLang="en-US" sz="19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ea"/>
                                        <a:sym typeface="+mn-lt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zh-CN" altLang="en-US" sz="19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ea"/>
                                            <a:sym typeface="+mn-lt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zh-CN" altLang="en-US" sz="19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ea"/>
                                                <a:sym typeface="+mn-lt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zh-CN" altLang="en-US" sz="19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ea"/>
                                                    <a:sym typeface="+mn-lt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zh-CN" altLang="en-US" sz="19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ea"/>
                                                    <a:sym typeface="+mn-lt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zh-CN" altLang="en-US" sz="19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ea"/>
                                                    <a:sym typeface="+mn-lt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zh-CN" altLang="en-US" sz="1900" i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ea"/>
                                                <a:sym typeface="+mn-lt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zh-CN" altLang="en-US" sz="19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ea"/>
                                                    <a:sym typeface="+mn-lt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̂"/>
                                                    <m:ctrlPr>
                                                      <a:rPr lang="zh-CN" altLang="en-US" sz="19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ea"/>
                                                        <a:sym typeface="+mn-lt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zh-CN" altLang="en-US" sz="19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ea"/>
                                                        <a:sym typeface="+mn-lt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zh-CN" altLang="en-US" sz="19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ea"/>
                                                    <a:sym typeface="+mn-lt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zh-CN" altLang="en-US" sz="1900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ea"/>
                                            <a:sym typeface="+mn-lt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zh-CN" altLang="en-US" sz="19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+mn-ea"/>
                                        <a:sym typeface="+mn-lt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zh-CN" altLang="en-US" sz="19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ea"/>
                                            <a:sym typeface="+mn-lt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zh-CN" altLang="en-US" sz="19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ea"/>
                                                <a:sym typeface="+mn-lt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zh-CN" altLang="en-US" sz="19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ea"/>
                                                    <a:sym typeface="+mn-lt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zh-CN" altLang="en-US" sz="19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ea"/>
                                                    <a:sym typeface="+mn-lt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zh-CN" altLang="en-US" sz="19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ea"/>
                                                    <a:sym typeface="+mn-lt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zh-CN" altLang="en-US" sz="1900" i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ea"/>
                                                <a:sym typeface="+mn-lt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zh-CN" altLang="en-US" sz="19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ea"/>
                                                    <a:sym typeface="+mn-lt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̂"/>
                                                    <m:ctrlPr>
                                                      <a:rPr lang="zh-CN" altLang="en-US" sz="19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ea"/>
                                                        <a:sym typeface="+mn-lt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zh-CN" altLang="en-US" sz="1900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ea"/>
                                                        <a:sym typeface="+mn-lt"/>
                                                      </a:rPr>
                                                      <m:t>𝑦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zh-CN" altLang="en-US" sz="19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ea"/>
                                                    <a:sym typeface="+mn-lt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zh-CN" altLang="en-US" sz="1900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+mn-ea"/>
                                            <a:cs typeface="+mn-ea"/>
                                            <a:sym typeface="+mn-lt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nary>
                          </m:e>
                        </m:nary>
                      </m:oMath>
                    </m:oMathPara>
                  </a14:m>
                  <a:endParaRPr lang="zh-CN" altLang="en-US" sz="1900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mc:Choice>
          <mc:Fallback xmlns="">
            <p:sp>
              <p:nvSpPr>
                <p:cNvPr id="12" name="矩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40" y="4650395"/>
                  <a:ext cx="5976664" cy="98841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直接箭头连接符 15"/>
            <p:cNvCxnSpPr>
              <a:cxnSpLocks/>
              <a:stCxn id="6" idx="2"/>
            </p:cNvCxnSpPr>
            <p:nvPr/>
          </p:nvCxnSpPr>
          <p:spPr bwMode="auto">
            <a:xfrm flipH="1">
              <a:off x="3779912" y="4375718"/>
              <a:ext cx="648072" cy="71410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矩形 16"/>
            <p:cNvSpPr/>
            <p:nvPr/>
          </p:nvSpPr>
          <p:spPr bwMode="auto">
            <a:xfrm>
              <a:off x="4230048" y="5003884"/>
              <a:ext cx="701992" cy="369332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endParaRPr kumimoji="1" lang="zh-CN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5675935" y="4869159"/>
              <a:ext cx="480241" cy="499293"/>
            </a:xfrm>
            <a:prstGeom prst="rect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endParaRPr kumimoji="1" lang="zh-CN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043608" y="5739892"/>
              <a:ext cx="3600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该损失项的系数，越大表示该误差项对损失函数的影响越大，</a:t>
              </a:r>
              <a:r>
                <a:rPr lang="en-US" altLang="zh-CN" sz="1400" dirty="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YOLO</a:t>
              </a:r>
              <a:r>
                <a:rPr lang="zh-CN" altLang="en-US" sz="1400" dirty="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算法设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/>
                <p:cNvSpPr/>
                <p:nvPr/>
              </p:nvSpPr>
              <p:spPr>
                <a:xfrm>
                  <a:off x="3534474" y="5964269"/>
                  <a:ext cx="1181542" cy="35291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zh-CN" altLang="en-US" sz="1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</m:ctrlPr>
                        </m:sSubPr>
                        <m:e>
                          <m:r>
                            <a:rPr lang="zh-CN" altLang="en-US" sz="16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zh-CN" altLang="en-US" sz="1600" i="1">
                              <a:solidFill>
                                <a:srgbClr val="002060"/>
                              </a:solidFill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m:t>coord</m:t>
                          </m:r>
                        </m:sub>
                      </m:sSub>
                      <m:r>
                        <a:rPr lang="en-US" altLang="zh-CN" sz="1600" b="1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+mn-ea"/>
                          <a:cs typeface="+mn-ea"/>
                          <a:sym typeface="+mn-lt"/>
                        </a:rPr>
                        <m:t> </m:t>
                      </m:r>
                      <m:r>
                        <a:rPr lang="en-US" altLang="zh-CN" sz="16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+mn-ea"/>
                          <a:cs typeface="+mn-ea"/>
                          <a:sym typeface="+mn-lt"/>
                        </a:rPr>
                        <m:t>=</m:t>
                      </m:r>
                      <m:r>
                        <a:rPr lang="en-US" altLang="zh-CN" sz="1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+mn-ea"/>
                          <a:cs typeface="+mn-ea"/>
                          <a:sym typeface="+mn-lt"/>
                        </a:rPr>
                        <m:t> </m:t>
                      </m:r>
                    </m:oMath>
                  </a14:m>
                  <a:r>
                    <a:rPr lang="en-US" altLang="zh-CN" sz="1600" dirty="0">
                      <a:solidFill>
                        <a:srgbClr val="00206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5</a:t>
                  </a:r>
                  <a:endParaRPr lang="zh-CN" altLang="en-US" sz="1600" dirty="0">
                    <a:solidFill>
                      <a:srgbClr val="00206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mc:Choice>
          <mc:Fallback xmlns="">
            <p:sp>
              <p:nvSpPr>
                <p:cNvPr id="18" name="矩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4474" y="5964269"/>
                  <a:ext cx="1181542" cy="352917"/>
                </a:xfrm>
                <a:prstGeom prst="rect">
                  <a:avLst/>
                </a:prstGeom>
                <a:blipFill>
                  <a:blip r:embed="rId4"/>
                  <a:stretch>
                    <a:fillRect t="-5172" r="-1546" b="-1724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直接箭头连接符 22"/>
            <p:cNvCxnSpPr>
              <a:cxnSpLocks/>
            </p:cNvCxnSpPr>
            <p:nvPr/>
          </p:nvCxnSpPr>
          <p:spPr bwMode="auto">
            <a:xfrm flipH="1">
              <a:off x="4000128" y="5373216"/>
              <a:ext cx="447675" cy="69671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6" name="文本框 25"/>
            <p:cNvSpPr txBox="1"/>
            <p:nvPr/>
          </p:nvSpPr>
          <p:spPr>
            <a:xfrm>
              <a:off x="5298260" y="5747288"/>
              <a:ext cx="2520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第</a:t>
              </a:r>
              <a:r>
                <a:rPr lang="en-US" altLang="zh-CN" sz="1400" i="1" dirty="0" err="1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i</a:t>
              </a:r>
              <a:r>
                <a:rPr lang="zh-CN" altLang="en-US" sz="1400" dirty="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个网格存在目标物体且第</a:t>
              </a:r>
              <a:r>
                <a:rPr lang="en-US" altLang="zh-CN" sz="1400" i="1" dirty="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j</a:t>
              </a:r>
              <a:r>
                <a:rPr lang="zh-CN" altLang="en-US" sz="1400" dirty="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个检测框负责预测该目标物体</a:t>
              </a:r>
            </a:p>
          </p:txBody>
        </p:sp>
        <p:cxnSp>
          <p:nvCxnSpPr>
            <p:cNvPr id="27" name="直接箭头连接符 26"/>
            <p:cNvCxnSpPr>
              <a:cxnSpLocks/>
            </p:cNvCxnSpPr>
            <p:nvPr/>
          </p:nvCxnSpPr>
          <p:spPr bwMode="auto">
            <a:xfrm>
              <a:off x="6084168" y="5377451"/>
              <a:ext cx="360040" cy="42781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61257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814108" y="3140968"/>
                <a:ext cx="3096169" cy="424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  <a:cs typeface="+mn-ea"/>
                          <a:sym typeface="+mn-lt"/>
                        </a:rPr>
                        <m:t>𝐿</m:t>
                      </m:r>
                      <m:r>
                        <a:rPr lang="zh-CN" alt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  <a:cs typeface="+mn-ea"/>
                          <a:sym typeface="+mn-lt"/>
                        </a:rPr>
                        <m:t>=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  <m:t>𝑙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  <m:t>𝑥𝑦</m:t>
                          </m:r>
                        </m:sub>
                      </m:sSub>
                      <m:r>
                        <a:rPr lang="zh-CN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  <a:cs typeface="+mn-ea"/>
                          <a:sym typeface="+mn-lt"/>
                        </a:rPr>
                        <m:t>+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  <m:t>𝑙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  <m:t>𝑤h</m:t>
                          </m:r>
                        </m:sub>
                      </m:sSub>
                      <m:r>
                        <a:rPr lang="zh-CN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  <a:cs typeface="+mn-ea"/>
                          <a:sym typeface="+mn-lt"/>
                        </a:rPr>
                        <m:t>+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  <m:t>𝑙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  <m:t>𝑜𝑏𝑗</m:t>
                          </m:r>
                        </m:sub>
                      </m:sSub>
                      <m:r>
                        <a:rPr lang="zh-CN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  <a:cs typeface="+mn-ea"/>
                          <a:sym typeface="+mn-lt"/>
                        </a:rPr>
                        <m:t>+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  <m:t>𝑙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  <m:t>𝑐𝑙𝑠</m:t>
                          </m:r>
                        </m:sub>
                      </m:sSub>
                    </m:oMath>
                  </m:oMathPara>
                </a14:m>
                <a:endParaRPr lang="zh-CN" altLang="en-US" sz="20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108" y="3140968"/>
                <a:ext cx="3096169" cy="424796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/>
          <p:cNvSpPr/>
          <p:nvPr/>
        </p:nvSpPr>
        <p:spPr bwMode="auto">
          <a:xfrm>
            <a:off x="3973264" y="3129189"/>
            <a:ext cx="454720" cy="448606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68793" y="4350442"/>
            <a:ext cx="2295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高与宽的定位损失项：</a:t>
            </a:r>
          </a:p>
        </p:txBody>
      </p:sp>
      <p:cxnSp>
        <p:nvCxnSpPr>
          <p:cNvPr id="3" name="直接箭头连接符 2"/>
          <p:cNvCxnSpPr>
            <a:cxnSpLocks/>
          </p:cNvCxnSpPr>
          <p:nvPr/>
        </p:nvCxnSpPr>
        <p:spPr bwMode="auto">
          <a:xfrm flipH="1">
            <a:off x="3203848" y="3616367"/>
            <a:ext cx="996776" cy="77264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267744" y="4648248"/>
                <a:ext cx="7056784" cy="10216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9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</m:ctrlPr>
                        </m:sSubPr>
                        <m:e>
                          <m:r>
                            <a:rPr lang="zh-CN" altLang="en-US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  <m:t>𝑙</m:t>
                          </m:r>
                        </m:e>
                        <m:sub>
                          <m:r>
                            <a:rPr lang="zh-CN" altLang="en-US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  <m:t>𝑤h</m:t>
                          </m:r>
                        </m:sub>
                      </m:sSub>
                      <m:r>
                        <a:rPr lang="zh-CN" altLang="en-US" sz="19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  <a:cs typeface="+mn-ea"/>
                          <a:sym typeface="+mn-lt"/>
                        </a:rPr>
                        <m:t>=</m:t>
                      </m:r>
                      <m:sSub>
                        <m:sSubPr>
                          <m:ctrlPr>
                            <a:rPr lang="zh-CN" altLang="en-US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</m:ctrlPr>
                        </m:sSubPr>
                        <m:e>
                          <m:r>
                            <a:rPr lang="zh-CN" altLang="en-US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zh-CN" altLang="en-US" sz="1900" i="1">
                              <a:solidFill>
                                <a:srgbClr val="000000"/>
                              </a:solidFill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m:t>coord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ctrlPr>
                            <a:rPr lang="zh-CN" altLang="en-US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</m:ctrlPr>
                        </m:naryPr>
                        <m:sub>
                          <m:r>
                            <a:rPr lang="zh-CN" altLang="en-US" sz="19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  <m:t>𝑖</m:t>
                          </m:r>
                          <m:r>
                            <a:rPr lang="zh-CN" altLang="en-US" sz="19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  <m:t>=1</m:t>
                          </m:r>
                        </m:sub>
                        <m:sup>
                          <m:sSup>
                            <m:sSupPr>
                              <m:ctrlPr>
                                <a:rPr lang="zh-CN" altLang="en-US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ea"/>
                                  <a:sym typeface="+mn-lt"/>
                                </a:rPr>
                              </m:ctrlPr>
                            </m:sSupPr>
                            <m:e>
                              <m:r>
                                <a:rPr lang="zh-CN" altLang="en-US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ea"/>
                                  <a:sym typeface="+mn-lt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zh-CN" altLang="en-US" sz="19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ea"/>
                                  <a:sym typeface="+mn-lt"/>
                                </a:rPr>
                                <m:t>2</m:t>
                              </m:r>
                            </m:sup>
                          </m:sSup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zh-CN" altLang="en-US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ea"/>
                                  <a:sym typeface="+mn-lt"/>
                                </a:rPr>
                              </m:ctrlPr>
                            </m:naryPr>
                            <m:sub>
                              <m:r>
                                <a:rPr lang="zh-CN" altLang="en-US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ea"/>
                                  <a:sym typeface="+mn-lt"/>
                                </a:rPr>
                                <m:t>𝑗</m:t>
                              </m:r>
                              <m:r>
                                <a:rPr lang="zh-CN" altLang="en-US" sz="19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ea"/>
                                  <a:sym typeface="+mn-lt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zh-CN" altLang="en-US" sz="19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ea"/>
                                  <a:sym typeface="+mn-lt"/>
                                </a:rPr>
                                <m:t>𝐵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zh-CN" altLang="en-US" sz="19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ea"/>
                                      <a:sym typeface="+mn-lt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19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ea"/>
                                      <a:sym typeface="+mn-lt"/>
                                    </a:rPr>
                                    <m:t>1</m:t>
                                  </m:r>
                                </m:e>
                                <m:sub>
                                  <m:r>
                                    <a:rPr lang="zh-CN" altLang="en-US" sz="19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ea"/>
                                      <a:sym typeface="+mn-lt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lang="zh-CN" altLang="en-US" sz="1900" i="1">
                                      <a:solidFill>
                                        <a:srgbClr val="000000"/>
                                      </a:solidFill>
                                      <a:latin typeface="+mn-lt"/>
                                      <a:ea typeface="+mn-ea"/>
                                      <a:cs typeface="+mn-ea"/>
                                      <a:sym typeface="+mn-lt"/>
                                    </a:rPr>
                                    <m:t>obj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zh-CN" altLang="en-US" sz="19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ea"/>
                                      <a:sym typeface="+mn-lt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zh-CN" altLang="en-US" sz="19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ea"/>
                                          <a:sym typeface="+mn-lt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zh-CN" altLang="en-US" sz="19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ea"/>
                                              <a:sym typeface="+mn-lt"/>
                                            </a:rPr>
                                          </m:ctrlPr>
                                        </m:dPr>
                                        <m:e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zh-CN" altLang="en-US" sz="19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ea"/>
                                                  <a:sym typeface="+mn-lt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zh-CN" altLang="en-US" sz="1900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ea"/>
                                                      <a:sym typeface="+mn-lt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zh-CN" altLang="en-US" sz="1900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ea"/>
                                                      <a:sym typeface="+mn-lt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zh-CN" altLang="en-US" sz="1900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ea"/>
                                                      <a:sym typeface="+mn-lt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rad>
                                          <m:r>
                                            <a:rPr lang="zh-CN" altLang="en-US" sz="1900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ea"/>
                                              <a:sym typeface="+mn-lt"/>
                                            </a:rPr>
                                            <m:t>−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zh-CN" altLang="en-US" sz="19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ea"/>
                                                  <a:sym typeface="+mn-lt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zh-CN" altLang="en-US" sz="1900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ea"/>
                                                      <a:sym typeface="+mn-lt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acc>
                                                    <m:accPr>
                                                      <m:chr m:val="̂"/>
                                                      <m:ctrlPr>
                                                        <a:rPr lang="zh-CN" altLang="en-US" sz="1900" i="1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  <a:cs typeface="+mn-ea"/>
                                                          <a:sym typeface="+mn-lt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zh-CN" altLang="en-US" sz="1900" i="1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  <a:cs typeface="+mn-ea"/>
                                                          <a:sym typeface="+mn-lt"/>
                                                        </a:rPr>
                                                        <m:t>𝑤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zh-CN" altLang="en-US" sz="1900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ea"/>
                                                      <a:sym typeface="+mn-lt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rad>
                                        </m:e>
                                      </m:d>
                                    </m:e>
                                    <m:sup>
                                      <m:r>
                                        <a:rPr lang="zh-CN" altLang="en-US" sz="1900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ea"/>
                                          <a:sym typeface="+mn-lt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zh-CN" altLang="en-US" sz="19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ea"/>
                                      <a:sym typeface="+mn-lt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zh-CN" altLang="en-US" sz="19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ea"/>
                                          <a:sym typeface="+mn-lt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zh-CN" altLang="en-US" sz="19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ea"/>
                                              <a:sym typeface="+mn-lt"/>
                                            </a:rPr>
                                          </m:ctrlPr>
                                        </m:dPr>
                                        <m:e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zh-CN" altLang="en-US" sz="19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ea"/>
                                                  <a:sym typeface="+mn-lt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zh-CN" altLang="en-US" sz="1900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ea"/>
                                                      <a:sym typeface="+mn-lt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zh-CN" altLang="en-US" sz="1900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ea"/>
                                                      <a:sym typeface="+mn-lt"/>
                                                    </a:rPr>
                                                    <m:t>h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zh-CN" altLang="en-US" sz="1900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ea"/>
                                                      <a:sym typeface="+mn-lt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rad>
                                          <m:r>
                                            <a:rPr lang="zh-CN" altLang="en-US" sz="1900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ea"/>
                                              <a:sym typeface="+mn-lt"/>
                                            </a:rPr>
                                            <m:t>−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zh-CN" altLang="en-US" sz="19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ea"/>
                                                  <a:sym typeface="+mn-lt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zh-CN" altLang="en-US" sz="1900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ea"/>
                                                      <a:sym typeface="+mn-lt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acc>
                                                    <m:accPr>
                                                      <m:chr m:val="̂"/>
                                                      <m:ctrlPr>
                                                        <a:rPr lang="zh-CN" altLang="en-US" sz="1900" i="1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  <a:cs typeface="+mn-ea"/>
                                                          <a:sym typeface="+mn-lt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zh-CN" altLang="en-US" sz="1900" i="1">
                                                          <a:solidFill>
                                                            <a:srgbClr val="00000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+mn-ea"/>
                                                          <a:cs typeface="+mn-ea"/>
                                                          <a:sym typeface="+mn-lt"/>
                                                        </a:rPr>
                                                        <m:t>h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zh-CN" altLang="en-US" sz="1900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+mn-ea"/>
                                                      <a:cs typeface="+mn-ea"/>
                                                      <a:sym typeface="+mn-lt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rad>
                                        </m:e>
                                      </m:d>
                                    </m:e>
                                    <m:sup>
                                      <m:r>
                                        <a:rPr lang="zh-CN" altLang="en-US" sz="1900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ea"/>
                                          <a:sym typeface="+mn-lt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sz="19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648248"/>
                <a:ext cx="7056784" cy="10216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矩形 27"/>
          <p:cNvSpPr/>
          <p:nvPr/>
        </p:nvSpPr>
        <p:spPr bwMode="auto">
          <a:xfrm>
            <a:off x="3382491" y="4979008"/>
            <a:ext cx="794163" cy="416066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4899192" y="4911385"/>
            <a:ext cx="464896" cy="495351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99592" y="600548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该损失项的系数，越大表示该误差项对损失函数的影响越大，</a:t>
            </a:r>
            <a:r>
              <a:rPr lang="en-US" altLang="zh-CN" sz="14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YOLO</a:t>
            </a:r>
            <a:r>
              <a:rPr lang="zh-CN" altLang="en-US" sz="14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算法设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3423700" y="6212782"/>
                <a:ext cx="1181542" cy="352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1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</m:ctrlPr>
                      </m:sSubPr>
                      <m:e>
                        <m:r>
                          <a:rPr lang="zh-CN" alt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  <m:t>𝜆</m:t>
                        </m:r>
                      </m:e>
                      <m:sub>
                        <m:r>
                          <m:rPr>
                            <m:nor/>
                          </m:rPr>
                          <a:rPr lang="zh-CN" altLang="en-US" sz="1600" i="1">
                            <a:solidFill>
                              <a:srgbClr val="002060"/>
                            </a:solidFill>
                            <a:latin typeface="+mn-lt"/>
                            <a:ea typeface="+mn-ea"/>
                            <a:cs typeface="+mn-ea"/>
                            <a:sym typeface="+mn-lt"/>
                          </a:rPr>
                          <m:t>coord</m:t>
                        </m:r>
                      </m:sub>
                    </m:sSub>
                    <m:r>
                      <a:rPr lang="en-US" altLang="zh-CN" sz="1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+mn-ea"/>
                        <a:sym typeface="+mn-lt"/>
                      </a:rPr>
                      <m:t> </m:t>
                    </m:r>
                    <m:r>
                      <a:rPr lang="en-US" altLang="zh-CN" sz="1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+mn-ea"/>
                        <a:sym typeface="+mn-lt"/>
                      </a:rPr>
                      <m:t>=</m:t>
                    </m:r>
                    <m:r>
                      <a:rPr lang="en-US" altLang="zh-CN" sz="1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+mn-ea"/>
                        <a:sym typeface="+mn-lt"/>
                      </a:rPr>
                      <m:t> </m:t>
                    </m:r>
                  </m:oMath>
                </a14:m>
                <a:r>
                  <a:rPr lang="en-US" altLang="zh-CN" sz="1600" dirty="0">
                    <a:solidFill>
                      <a:srgbClr val="002060"/>
                    </a:solidFill>
                    <a:latin typeface="+mn-lt"/>
                    <a:ea typeface="+mn-ea"/>
                    <a:cs typeface="+mn-ea"/>
                    <a:sym typeface="+mn-lt"/>
                  </a:rPr>
                  <a:t>5</a:t>
                </a:r>
                <a:endParaRPr lang="zh-CN" altLang="en-US" sz="1600" dirty="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700" y="6212782"/>
                <a:ext cx="1181542" cy="352917"/>
              </a:xfrm>
              <a:prstGeom prst="rect">
                <a:avLst/>
              </a:prstGeom>
              <a:blipFill>
                <a:blip r:embed="rId4"/>
                <a:stretch>
                  <a:fillRect t="-5172" r="-2073"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本框 31"/>
          <p:cNvSpPr txBox="1"/>
          <p:nvPr/>
        </p:nvSpPr>
        <p:spPr>
          <a:xfrm>
            <a:off x="5436097" y="600548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第</a:t>
            </a:r>
            <a:r>
              <a:rPr lang="en-US" altLang="zh-CN" sz="1400" i="1" dirty="0" err="1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i</a:t>
            </a:r>
            <a:r>
              <a:rPr lang="zh-CN" altLang="en-US" sz="14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个单元格存在目标且第</a:t>
            </a:r>
            <a:r>
              <a:rPr lang="en-US" altLang="zh-CN" sz="1400" i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j</a:t>
            </a:r>
            <a:r>
              <a:rPr lang="zh-CN" altLang="en-US" sz="14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个检测框负责预测该目标物体</a:t>
            </a:r>
          </a:p>
        </p:txBody>
      </p:sp>
      <p:cxnSp>
        <p:nvCxnSpPr>
          <p:cNvPr id="33" name="直接箭头连接符 32"/>
          <p:cNvCxnSpPr>
            <a:cxnSpLocks/>
          </p:cNvCxnSpPr>
          <p:nvPr/>
        </p:nvCxnSpPr>
        <p:spPr bwMode="auto">
          <a:xfrm flipH="1">
            <a:off x="3015890" y="5395074"/>
            <a:ext cx="884351" cy="5341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直接箭头连接符 33"/>
          <p:cNvCxnSpPr>
            <a:cxnSpLocks/>
          </p:cNvCxnSpPr>
          <p:nvPr/>
        </p:nvCxnSpPr>
        <p:spPr bwMode="auto">
          <a:xfrm>
            <a:off x="5148064" y="5406736"/>
            <a:ext cx="1383625" cy="6089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YOLO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算法损失函数 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(2)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132856"/>
            <a:ext cx="7958138" cy="957509"/>
          </a:xfrm>
        </p:spPr>
        <p:txBody>
          <a:bodyPr/>
          <a:lstStyle/>
          <a:p>
            <a:pPr eaLnBrk="1" hangingPunct="1">
              <a:lnSpc>
                <a:spcPts val="2800"/>
              </a:lnSpc>
            </a:pPr>
            <a:r>
              <a:rPr lang="zh-CN" altLang="en-US" sz="2200" b="1" dirty="0">
                <a:solidFill>
                  <a:srgbClr val="0000FF"/>
                </a:solidFill>
                <a:cs typeface="+mn-ea"/>
                <a:sym typeface="+mn-lt"/>
              </a:rPr>
              <a:t>损失函数</a:t>
            </a:r>
            <a:r>
              <a:rPr lang="en-US" altLang="zh-CN" sz="2200" b="1" dirty="0">
                <a:solidFill>
                  <a:srgbClr val="0000FF"/>
                </a:solidFill>
                <a:cs typeface="+mn-ea"/>
                <a:sym typeface="+mn-lt"/>
              </a:rPr>
              <a:t>—</a:t>
            </a:r>
            <a:r>
              <a:rPr lang="zh-CN" altLang="en-US" sz="2200" b="1" dirty="0">
                <a:solidFill>
                  <a:srgbClr val="0000FF"/>
                </a:solidFill>
                <a:cs typeface="+mn-ea"/>
                <a:sym typeface="+mn-lt"/>
              </a:rPr>
              <a:t>计算检测框定位损失</a:t>
            </a:r>
            <a:endParaRPr lang="en-US" altLang="zh-CN" sz="2200" b="1" dirty="0">
              <a:solidFill>
                <a:srgbClr val="0000FF"/>
              </a:solidFill>
              <a:cs typeface="+mn-ea"/>
              <a:sym typeface="+mn-lt"/>
            </a:endParaRPr>
          </a:p>
          <a:p>
            <a:pPr marL="0" indent="0" eaLnBrk="1" hangingPunct="1">
              <a:lnSpc>
                <a:spcPts val="2800"/>
              </a:lnSpc>
              <a:buNone/>
            </a:pP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检测框定位损失</a:t>
            </a:r>
            <a:r>
              <a:rPr lang="zh-CN" altLang="en-US" sz="2000" dirty="0">
                <a:cs typeface="+mn-ea"/>
                <a:sym typeface="+mn-lt"/>
              </a:rPr>
              <a:t>反映了检测框位置的误差</a:t>
            </a:r>
          </a:p>
          <a:p>
            <a:pPr marL="0" indent="0" eaLnBrk="1" hangingPunct="1">
              <a:buNone/>
            </a:pPr>
            <a:endParaRPr lang="en-US" altLang="zh-CN" sz="2000" dirty="0">
              <a:solidFill>
                <a:srgbClr val="0000FF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2158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引例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2856"/>
            <a:ext cx="8355013" cy="3963144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000" dirty="0">
                <a:ea typeface="黑体" pitchFamily="2" charset="-122"/>
              </a:rPr>
              <a:t>为保证施工人员安全，需确保其正确佩戴各类安全护具</a:t>
            </a:r>
            <a:endParaRPr lang="en-US" altLang="zh-CN" sz="200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000" dirty="0">
                <a:ea typeface="黑体" pitchFamily="2" charset="-122"/>
              </a:rPr>
              <a:t>如何自动、快速、准确识别是否正确佩戴安全护具（如安全帽）</a:t>
            </a:r>
            <a:endParaRPr lang="en-US" altLang="zh-CN" sz="2000" dirty="0">
              <a:ea typeface="黑体" pitchFamily="2" charset="-122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2BDDAC00-AE9B-4D95-8507-1F0388940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795" y="4593883"/>
            <a:ext cx="2770310" cy="144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700"/>
              </a:lnSpc>
              <a:spcBef>
                <a:spcPct val="0"/>
              </a:spcBef>
              <a:buClrTx/>
            </a:pPr>
            <a:r>
              <a:rPr lang="en-US" altLang="zh-CN" sz="2000" b="0" dirty="0">
                <a:solidFill>
                  <a:srgbClr val="002060"/>
                </a:solidFill>
              </a:rPr>
              <a:t>- </a:t>
            </a:r>
            <a:r>
              <a:rPr lang="zh-CN" altLang="en-US" sz="2000" b="0" dirty="0">
                <a:solidFill>
                  <a:srgbClr val="002060"/>
                </a:solidFill>
              </a:rPr>
              <a:t>节省人力资源</a:t>
            </a:r>
            <a:endParaRPr lang="en-US" altLang="zh-CN" sz="2000" dirty="0">
              <a:solidFill>
                <a:srgbClr val="002060"/>
              </a:solidFill>
            </a:endParaRPr>
          </a:p>
          <a:p>
            <a:pPr>
              <a:lnSpc>
                <a:spcPts val="2700"/>
              </a:lnSpc>
              <a:spcBef>
                <a:spcPct val="0"/>
              </a:spcBef>
              <a:buClrTx/>
            </a:pPr>
            <a:r>
              <a:rPr lang="en-US" altLang="zh-CN" sz="2000" b="0" dirty="0">
                <a:solidFill>
                  <a:srgbClr val="002060"/>
                </a:solidFill>
              </a:rPr>
              <a:t>- </a:t>
            </a:r>
            <a:r>
              <a:rPr lang="zh-CN" altLang="en-US" sz="2000" b="0" dirty="0">
                <a:solidFill>
                  <a:srgbClr val="002060"/>
                </a:solidFill>
              </a:rPr>
              <a:t>每秒检测上百张图像</a:t>
            </a:r>
            <a:endParaRPr lang="en-US" altLang="zh-CN" sz="2000" b="0" dirty="0">
              <a:solidFill>
                <a:srgbClr val="002060"/>
              </a:solidFill>
              <a:sym typeface="Wingdings" pitchFamily="2" charset="2"/>
            </a:endParaRPr>
          </a:p>
          <a:p>
            <a:pPr>
              <a:lnSpc>
                <a:spcPts val="2700"/>
              </a:lnSpc>
              <a:spcBef>
                <a:spcPct val="0"/>
              </a:spcBef>
              <a:buClrTx/>
            </a:pPr>
            <a:r>
              <a:rPr lang="en-US" altLang="zh-CN" sz="2000" b="0" dirty="0">
                <a:solidFill>
                  <a:srgbClr val="002060"/>
                </a:solidFill>
              </a:rPr>
              <a:t>- </a:t>
            </a:r>
            <a:r>
              <a:rPr lang="zh-CN" altLang="en-US" sz="2000" b="0" dirty="0">
                <a:solidFill>
                  <a:srgbClr val="002060"/>
                </a:solidFill>
              </a:rPr>
              <a:t>识别快速准确</a:t>
            </a:r>
            <a:endParaRPr lang="en-US" altLang="zh-CN" sz="2000" b="0" dirty="0">
              <a:solidFill>
                <a:srgbClr val="002060"/>
              </a:solidFill>
            </a:endParaRPr>
          </a:p>
          <a:p>
            <a:pPr>
              <a:lnSpc>
                <a:spcPts val="2700"/>
              </a:lnSpc>
              <a:spcBef>
                <a:spcPct val="0"/>
              </a:spcBef>
              <a:buClrTx/>
            </a:pPr>
            <a:r>
              <a:rPr lang="en-US" altLang="zh-CN" sz="2000" b="0" dirty="0">
                <a:solidFill>
                  <a:srgbClr val="002060"/>
                </a:solidFill>
              </a:rPr>
              <a:t>- </a:t>
            </a:r>
            <a:r>
              <a:rPr lang="zh-CN" altLang="en-US" sz="2000" b="0" dirty="0">
                <a:solidFill>
                  <a:srgbClr val="002060"/>
                </a:solidFill>
              </a:rPr>
              <a:t>可</a:t>
            </a:r>
            <a:r>
              <a:rPr lang="en-US" altLang="zh-CN" sz="2000" b="0" dirty="0">
                <a:solidFill>
                  <a:srgbClr val="002060"/>
                </a:solidFill>
              </a:rPr>
              <a:t>7×24</a:t>
            </a:r>
            <a:r>
              <a:rPr lang="zh-CN" altLang="en-US" sz="2000" b="0" dirty="0">
                <a:solidFill>
                  <a:srgbClr val="002060"/>
                </a:solidFill>
              </a:rPr>
              <a:t>小时实时监控</a:t>
            </a:r>
            <a:endParaRPr lang="en-US" altLang="zh-CN" sz="2000" b="0" dirty="0">
              <a:solidFill>
                <a:srgbClr val="002060"/>
              </a:solidFill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D57FD8B3-6F37-47E3-8B98-ECA96A596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795" y="3048062"/>
            <a:ext cx="2898550" cy="144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700"/>
              </a:lnSpc>
              <a:spcBef>
                <a:spcPct val="0"/>
              </a:spcBef>
              <a:buClrTx/>
            </a:pPr>
            <a:r>
              <a:rPr lang="en-US" altLang="zh-CN" sz="2000" b="0" dirty="0">
                <a:solidFill>
                  <a:srgbClr val="002060"/>
                </a:solidFill>
              </a:rPr>
              <a:t>- </a:t>
            </a:r>
            <a:r>
              <a:rPr lang="zh-CN" altLang="en-US" sz="2000" b="0" dirty="0">
                <a:solidFill>
                  <a:srgbClr val="002060"/>
                </a:solidFill>
              </a:rPr>
              <a:t>需大量人力资源</a:t>
            </a:r>
            <a:endParaRPr lang="en-US" altLang="zh-CN" sz="2000" dirty="0">
              <a:solidFill>
                <a:srgbClr val="002060"/>
              </a:solidFill>
            </a:endParaRPr>
          </a:p>
          <a:p>
            <a:pPr>
              <a:lnSpc>
                <a:spcPts val="2700"/>
              </a:lnSpc>
              <a:spcBef>
                <a:spcPct val="0"/>
              </a:spcBef>
              <a:buClrTx/>
            </a:pPr>
            <a:r>
              <a:rPr lang="en-US" altLang="zh-CN" sz="2000" b="0" dirty="0">
                <a:solidFill>
                  <a:srgbClr val="002060"/>
                </a:solidFill>
              </a:rPr>
              <a:t>- </a:t>
            </a:r>
            <a:r>
              <a:rPr lang="zh-CN" altLang="en-US" sz="2000" b="0" dirty="0">
                <a:solidFill>
                  <a:srgbClr val="002060"/>
                </a:solidFill>
              </a:rPr>
              <a:t>检测效率低</a:t>
            </a:r>
            <a:endParaRPr lang="en-US" altLang="zh-CN" sz="2000" b="0" dirty="0">
              <a:solidFill>
                <a:srgbClr val="002060"/>
              </a:solidFill>
              <a:sym typeface="Wingdings" pitchFamily="2" charset="2"/>
            </a:endParaRPr>
          </a:p>
          <a:p>
            <a:pPr>
              <a:lnSpc>
                <a:spcPts val="2700"/>
              </a:lnSpc>
              <a:spcBef>
                <a:spcPct val="0"/>
              </a:spcBef>
              <a:buClrTx/>
            </a:pPr>
            <a:r>
              <a:rPr lang="en-US" altLang="zh-CN" sz="2000" b="0" dirty="0">
                <a:solidFill>
                  <a:srgbClr val="002060"/>
                </a:solidFill>
              </a:rPr>
              <a:t>- </a:t>
            </a:r>
            <a:r>
              <a:rPr lang="zh-CN" altLang="en-US" sz="2000" b="0" dirty="0">
                <a:solidFill>
                  <a:srgbClr val="002060"/>
                </a:solidFill>
              </a:rPr>
              <a:t>准确率受主观因素影响</a:t>
            </a:r>
            <a:endParaRPr lang="en-US" altLang="zh-CN" sz="2000" b="0" dirty="0">
              <a:solidFill>
                <a:srgbClr val="002060"/>
              </a:solidFill>
            </a:endParaRPr>
          </a:p>
          <a:p>
            <a:pPr>
              <a:lnSpc>
                <a:spcPts val="2700"/>
              </a:lnSpc>
              <a:spcBef>
                <a:spcPct val="0"/>
              </a:spcBef>
              <a:buClrTx/>
            </a:pPr>
            <a:r>
              <a:rPr lang="en-US" altLang="zh-CN" sz="2000" b="0" dirty="0">
                <a:solidFill>
                  <a:srgbClr val="002060"/>
                </a:solidFill>
              </a:rPr>
              <a:t>- </a:t>
            </a:r>
            <a:r>
              <a:rPr lang="zh-CN" altLang="en-US" sz="2000" b="0" dirty="0">
                <a:solidFill>
                  <a:srgbClr val="002060"/>
                </a:solidFill>
              </a:rPr>
              <a:t>无法保证监督的有效性</a:t>
            </a:r>
            <a:endParaRPr lang="en-US" altLang="zh-CN" sz="2000" b="0" dirty="0">
              <a:solidFill>
                <a:srgbClr val="00206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51E99FC-86A6-4E9B-81E0-20C740971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12976"/>
            <a:ext cx="1197884" cy="119788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0E19F7A-0B42-446F-9E81-DC3A98C680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951" y="4897786"/>
            <a:ext cx="1046901" cy="104690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A2444B8C-D693-46E6-8CBB-71ABD1265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217" y="3803705"/>
            <a:ext cx="2172989" cy="1580355"/>
          </a:xfrm>
          <a:prstGeom prst="rect">
            <a:avLst/>
          </a:prstGeom>
        </p:spPr>
      </p:pic>
      <p:cxnSp>
        <p:nvCxnSpPr>
          <p:cNvPr id="27" name="直線單箭頭接點 38">
            <a:extLst>
              <a:ext uri="{FF2B5EF4-FFF2-40B4-BE49-F238E27FC236}">
                <a16:creationId xmlns:a16="http://schemas.microsoft.com/office/drawing/2014/main" id="{9C2D44F2-6C8D-40F9-93AC-83561C5B3AE5}"/>
              </a:ext>
            </a:extLst>
          </p:cNvPr>
          <p:cNvCxnSpPr>
            <a:cxnSpLocks/>
          </p:cNvCxnSpPr>
          <p:nvPr/>
        </p:nvCxnSpPr>
        <p:spPr>
          <a:xfrm flipV="1">
            <a:off x="3461987" y="3962416"/>
            <a:ext cx="821981" cy="3882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38">
            <a:extLst>
              <a:ext uri="{FF2B5EF4-FFF2-40B4-BE49-F238E27FC236}">
                <a16:creationId xmlns:a16="http://schemas.microsoft.com/office/drawing/2014/main" id="{CBA1AD88-A194-427C-8EF7-2E5155091AB5}"/>
              </a:ext>
            </a:extLst>
          </p:cNvPr>
          <p:cNvCxnSpPr>
            <a:cxnSpLocks/>
          </p:cNvCxnSpPr>
          <p:nvPr/>
        </p:nvCxnSpPr>
        <p:spPr>
          <a:xfrm>
            <a:off x="3461987" y="4771062"/>
            <a:ext cx="821981" cy="54670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337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YOLO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算法损失函数 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(3)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132856"/>
            <a:ext cx="7958138" cy="923941"/>
          </a:xfrm>
        </p:spPr>
        <p:txBody>
          <a:bodyPr/>
          <a:lstStyle/>
          <a:p>
            <a:pPr eaLnBrk="1" hangingPunct="1">
              <a:lnSpc>
                <a:spcPts val="2800"/>
              </a:lnSpc>
            </a:pPr>
            <a:r>
              <a:rPr lang="zh-CN" altLang="en-US" sz="2200" b="1" dirty="0">
                <a:solidFill>
                  <a:srgbClr val="0000FF"/>
                </a:solidFill>
                <a:cs typeface="+mn-ea"/>
                <a:sym typeface="+mn-lt"/>
              </a:rPr>
              <a:t>损失函数</a:t>
            </a:r>
            <a:r>
              <a:rPr lang="en-US" altLang="zh-CN" sz="2200" b="1" dirty="0">
                <a:solidFill>
                  <a:srgbClr val="0000FF"/>
                </a:solidFill>
                <a:cs typeface="+mn-ea"/>
                <a:sym typeface="+mn-lt"/>
              </a:rPr>
              <a:t>—</a:t>
            </a:r>
            <a:r>
              <a:rPr lang="zh-CN" altLang="en-US" sz="2200" b="1" dirty="0">
                <a:solidFill>
                  <a:srgbClr val="0000FF"/>
                </a:solidFill>
                <a:cs typeface="+mn-ea"/>
                <a:sym typeface="+mn-lt"/>
              </a:rPr>
              <a:t>计算检测框目标损失</a:t>
            </a:r>
            <a:endParaRPr lang="en-US" altLang="zh-CN" sz="2200" b="1" dirty="0">
              <a:solidFill>
                <a:srgbClr val="0000FF"/>
              </a:solidFill>
              <a:cs typeface="+mn-ea"/>
              <a:sym typeface="+mn-lt"/>
            </a:endParaRPr>
          </a:p>
          <a:p>
            <a:pPr marL="0" indent="0" eaLnBrk="1" hangingPunct="1">
              <a:lnSpc>
                <a:spcPts val="2800"/>
              </a:lnSpc>
              <a:buNone/>
            </a:pP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     检测框目标损失</a:t>
            </a:r>
            <a:r>
              <a:rPr lang="zh-CN" altLang="en-US" sz="2000" dirty="0">
                <a:cs typeface="+mn-ea"/>
                <a:sym typeface="+mn-lt"/>
              </a:rPr>
              <a:t>反映了检测框中是否包含目标的置信度损失</a:t>
            </a:r>
            <a:endParaRPr lang="en-US" altLang="zh-CN" sz="2000" dirty="0"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708257" y="3087772"/>
                <a:ext cx="3096168" cy="424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  <a:cs typeface="+mn-ea"/>
                          <a:sym typeface="+mn-lt"/>
                        </a:rPr>
                        <m:t>𝐿</m:t>
                      </m:r>
                      <m:r>
                        <a:rPr lang="zh-CN" alt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  <a:cs typeface="+mn-ea"/>
                          <a:sym typeface="+mn-lt"/>
                        </a:rPr>
                        <m:t>=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  <m:t>𝑙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  <m:t>𝑥𝑦</m:t>
                          </m:r>
                        </m:sub>
                      </m:sSub>
                      <m:r>
                        <a:rPr lang="zh-CN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  <a:cs typeface="+mn-ea"/>
                          <a:sym typeface="+mn-lt"/>
                        </a:rPr>
                        <m:t>+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  <m:t>𝑙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  <m:t>𝑤h</m:t>
                          </m:r>
                        </m:sub>
                      </m:sSub>
                      <m:r>
                        <a:rPr lang="zh-CN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  <a:cs typeface="+mn-ea"/>
                          <a:sym typeface="+mn-lt"/>
                        </a:rPr>
                        <m:t>+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  <m:t>𝑙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  <m:t>𝑜𝑏𝑗</m:t>
                          </m:r>
                        </m:sub>
                      </m:sSub>
                      <m:r>
                        <a:rPr lang="zh-CN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  <a:cs typeface="+mn-ea"/>
                          <a:sym typeface="+mn-lt"/>
                        </a:rPr>
                        <m:t>+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  <m:t>𝑙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  <m:t>𝑐𝑙𝑠</m:t>
                          </m:r>
                        </m:sub>
                      </m:sSub>
                    </m:oMath>
                  </m:oMathPara>
                </a14:m>
                <a:endParaRPr lang="zh-CN" altLang="en-US" sz="20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257" y="3087772"/>
                <a:ext cx="3096168" cy="424796"/>
              </a:xfrm>
              <a:prstGeom prst="rect">
                <a:avLst/>
              </a:prstGeom>
              <a:blipFill>
                <a:blip r:embed="rId2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/>
          <p:cNvSpPr/>
          <p:nvPr/>
        </p:nvSpPr>
        <p:spPr bwMode="auto">
          <a:xfrm>
            <a:off x="4581128" y="3083823"/>
            <a:ext cx="461512" cy="460828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" name="直接箭头连接符 2"/>
          <p:cNvCxnSpPr>
            <a:cxnSpLocks/>
          </p:cNvCxnSpPr>
          <p:nvPr/>
        </p:nvCxnSpPr>
        <p:spPr bwMode="auto">
          <a:xfrm flipH="1">
            <a:off x="4355976" y="3571598"/>
            <a:ext cx="471090" cy="90607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文本框 29"/>
          <p:cNvSpPr txBox="1"/>
          <p:nvPr/>
        </p:nvSpPr>
        <p:spPr>
          <a:xfrm>
            <a:off x="1838779" y="5522114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该损失项的系数，</a:t>
            </a:r>
            <a:r>
              <a:rPr lang="en-US" altLang="zh-CN" sz="14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YOLO</a:t>
            </a:r>
            <a:r>
              <a:rPr lang="zh-CN" altLang="en-US" sz="14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算法设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4394479" y="5495088"/>
                <a:ext cx="1272913" cy="361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1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</m:ctrlPr>
                      </m:sSubPr>
                      <m:e>
                        <m:r>
                          <a:rPr lang="zh-CN" alt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  <m:t>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  <m:t>n</m:t>
                        </m:r>
                        <m:r>
                          <a:rPr lang="en-US" altLang="zh-CN" sz="1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  <m:t>𝒐𝒐𝒃𝒋</m:t>
                        </m:r>
                      </m:sub>
                    </m:sSub>
                    <m:r>
                      <a:rPr lang="en-US" altLang="zh-CN" sz="1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+mn-ea"/>
                        <a:sym typeface="+mn-lt"/>
                      </a:rPr>
                      <m:t> </m:t>
                    </m:r>
                    <m:r>
                      <a:rPr lang="en-US" altLang="zh-CN" sz="1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+mn-ea"/>
                        <a:sym typeface="+mn-lt"/>
                      </a:rPr>
                      <m:t>=</m:t>
                    </m:r>
                    <m:r>
                      <a:rPr lang="en-US" altLang="zh-CN" sz="1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+mn-ea"/>
                        <a:cs typeface="+mn-ea"/>
                        <a:sym typeface="+mn-lt"/>
                      </a:rPr>
                      <m:t> </m:t>
                    </m:r>
                  </m:oMath>
                </a14:m>
                <a:r>
                  <a:rPr lang="en-US" altLang="zh-CN" sz="1600" dirty="0">
                    <a:solidFill>
                      <a:srgbClr val="002060"/>
                    </a:solidFill>
                    <a:latin typeface="+mn-lt"/>
                    <a:ea typeface="+mn-ea"/>
                    <a:cs typeface="+mn-ea"/>
                    <a:sym typeface="+mn-lt"/>
                  </a:rPr>
                  <a:t>0.5</a:t>
                </a:r>
                <a:endParaRPr lang="zh-CN" altLang="en-US" sz="1600" dirty="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479" y="5495088"/>
                <a:ext cx="1272913" cy="361830"/>
              </a:xfrm>
              <a:prstGeom prst="rect">
                <a:avLst/>
              </a:prstGeom>
              <a:blipFill>
                <a:blip r:embed="rId3"/>
                <a:stretch>
                  <a:fillRect t="-5000" r="-1435"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本框 31"/>
          <p:cNvSpPr txBox="1"/>
          <p:nvPr/>
        </p:nvSpPr>
        <p:spPr>
          <a:xfrm>
            <a:off x="1860656" y="6121147"/>
            <a:ext cx="6340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第</a:t>
            </a:r>
            <a:r>
              <a:rPr lang="en-US" altLang="zh-CN" sz="1400" i="1" dirty="0" err="1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i</a:t>
            </a:r>
            <a:r>
              <a:rPr lang="zh-CN" altLang="en-US" sz="14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个单元格不存在目标物体且第</a:t>
            </a:r>
            <a:r>
              <a:rPr lang="en-US" altLang="zh-CN" sz="1400" i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j</a:t>
            </a:r>
            <a:r>
              <a:rPr lang="zh-CN" altLang="en-US" sz="14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个检测框负责预测不存在的目标</a:t>
            </a:r>
          </a:p>
        </p:txBody>
      </p:sp>
      <p:cxnSp>
        <p:nvCxnSpPr>
          <p:cNvPr id="33" name="直接箭头连接符 32"/>
          <p:cNvCxnSpPr>
            <a:cxnSpLocks/>
          </p:cNvCxnSpPr>
          <p:nvPr/>
        </p:nvCxnSpPr>
        <p:spPr bwMode="auto">
          <a:xfrm flipH="1">
            <a:off x="4878661" y="5132079"/>
            <a:ext cx="377415" cy="4519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直接箭头连接符 33"/>
          <p:cNvCxnSpPr>
            <a:cxnSpLocks/>
          </p:cNvCxnSpPr>
          <p:nvPr/>
        </p:nvCxnSpPr>
        <p:spPr bwMode="auto">
          <a:xfrm flipH="1">
            <a:off x="5920921" y="5059033"/>
            <a:ext cx="714526" cy="105426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899593" y="4365104"/>
                <a:ext cx="8064896" cy="954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  <m:t>𝑙</m:t>
                          </m:r>
                        </m:e>
                        <m:sub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  <m:t>𝑜𝑏𝑗</m:t>
                          </m:r>
                        </m:sub>
                      </m:sSub>
                      <m:r>
                        <a:rPr lang="zh-CN" alt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  <a:cs typeface="+mn-ea"/>
                          <a:sym typeface="+mn-lt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</m:ctrlPr>
                        </m:naryPr>
                        <m:sub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  <m:t>𝑖</m:t>
                          </m:r>
                          <m:r>
                            <a:rPr lang="zh-CN" alt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  <m:t>=1</m:t>
                          </m:r>
                        </m:sub>
                        <m:sup>
                          <m:sSup>
                            <m:sSupPr>
                              <m:ctrlPr>
                                <a:rPr lang="zh-CN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ea"/>
                                  <a:sym typeface="+mn-lt"/>
                                </a:rPr>
                              </m:ctrlPr>
                            </m:sSupPr>
                            <m:e>
                              <m:r>
                                <a:rPr lang="zh-CN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ea"/>
                                  <a:sym typeface="+mn-lt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zh-CN" altLang="en-US" sz="1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ea"/>
                                  <a:sym typeface="+mn-lt"/>
                                </a:rPr>
                                <m:t>2</m:t>
                              </m:r>
                            </m:sup>
                          </m:sSup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zh-CN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ea"/>
                                  <a:sym typeface="+mn-lt"/>
                                </a:rPr>
                              </m:ctrlPr>
                            </m:naryPr>
                            <m:sub>
                              <m:r>
                                <a:rPr lang="zh-CN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ea"/>
                                  <a:sym typeface="+mn-lt"/>
                                </a:rPr>
                                <m:t>𝑗</m:t>
                              </m:r>
                              <m:r>
                                <a:rPr lang="zh-CN" altLang="en-US" sz="1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ea"/>
                                  <a:sym typeface="+mn-lt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zh-CN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ea"/>
                                  <a:sym typeface="+mn-lt"/>
                                </a:rPr>
                                <m:t>𝐵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zh-CN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ea"/>
                                      <a:sym typeface="+mn-lt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18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ea"/>
                                      <a:sym typeface="+mn-lt"/>
                                    </a:rPr>
                                    <m:t>1</m:t>
                                  </m:r>
                                </m:e>
                                <m:sub>
                                  <m:r>
                                    <a:rPr lang="zh-CN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ea"/>
                                      <a:sym typeface="+mn-lt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lang="zh-CN" altLang="en-US" sz="1800" i="1">
                                      <a:solidFill>
                                        <a:srgbClr val="000000"/>
                                      </a:solidFill>
                                      <a:latin typeface="+mn-lt"/>
                                      <a:ea typeface="+mn-ea"/>
                                      <a:cs typeface="+mn-ea"/>
                                      <a:sym typeface="+mn-lt"/>
                                    </a:rPr>
                                    <m:t>obj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zh-CN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ea"/>
                                      <a:sym typeface="+mn-lt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CN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ea"/>
                                          <a:sym typeface="+mn-lt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ea"/>
                                              <a:sym typeface="+mn-lt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ea"/>
                                              <a:sym typeface="+mn-lt"/>
                                            </a:rPr>
                                            <m:t>𝐶𝑜𝑛𝑓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ea"/>
                                              <a:sym typeface="+mn-lt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zh-CN" altLang="en-US" sz="1800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ea"/>
                                          <a:sym typeface="+mn-lt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zh-CN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ea"/>
                                              <a:sym typeface="+mn-lt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zh-CN" altLang="en-US" sz="1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ea"/>
                                                  <a:sym typeface="+mn-lt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zh-CN" altLang="en-US" sz="1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ea"/>
                                                  <a:sym typeface="+mn-lt"/>
                                                </a:rPr>
                                                <m:t>𝐶𝑜𝑛𝑓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zh-CN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ea"/>
                                              <a:sym typeface="+mn-lt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zh-CN" altLang="en-US" sz="18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ea"/>
                                      <a:sym typeface="+mn-lt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zh-CN" alt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  <a:cs typeface="+mn-ea"/>
                          <a:sym typeface="+mn-lt"/>
                        </a:rPr>
                        <m:t>+</m:t>
                      </m:r>
                      <m:sSub>
                        <m:sSubPr>
                          <m:ctrlP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m:t>noobj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ctrlP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</m:ctrlPr>
                        </m:naryPr>
                        <m:sub>
                          <m:r>
                            <a:rPr lang="zh-CN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  <m:t>𝑖</m:t>
                          </m:r>
                          <m:r>
                            <a:rPr lang="zh-CN" alt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  <m:t>=1</m:t>
                          </m:r>
                        </m:sub>
                        <m:sup>
                          <m:sSup>
                            <m:sSupPr>
                              <m:ctrlPr>
                                <a:rPr lang="zh-CN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ea"/>
                                  <a:sym typeface="+mn-lt"/>
                                </a:rPr>
                              </m:ctrlPr>
                            </m:sSupPr>
                            <m:e>
                              <m:r>
                                <a:rPr lang="zh-CN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ea"/>
                                  <a:sym typeface="+mn-lt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zh-CN" altLang="en-US" sz="1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ea"/>
                                  <a:sym typeface="+mn-lt"/>
                                </a:rPr>
                                <m:t>2</m:t>
                              </m:r>
                            </m:sup>
                          </m:sSup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zh-CN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ea"/>
                                  <a:sym typeface="+mn-lt"/>
                                </a:rPr>
                              </m:ctrlPr>
                            </m:naryPr>
                            <m:sub>
                              <m:r>
                                <a:rPr lang="zh-CN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ea"/>
                                  <a:sym typeface="+mn-lt"/>
                                </a:rPr>
                                <m:t>𝑗</m:t>
                              </m:r>
                              <m:r>
                                <a:rPr lang="zh-CN" altLang="en-US" sz="1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ea"/>
                                  <a:sym typeface="+mn-lt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zh-CN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ea"/>
                                  <a:sym typeface="+mn-lt"/>
                                </a:rPr>
                                <m:t>𝐵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zh-CN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ea"/>
                                      <a:sym typeface="+mn-lt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18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ea"/>
                                      <a:sym typeface="+mn-lt"/>
                                    </a:rPr>
                                    <m:t>1</m:t>
                                  </m:r>
                                </m:e>
                                <m:sub>
                                  <m:r>
                                    <a:rPr lang="zh-CN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ea"/>
                                      <a:sym typeface="+mn-lt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lang="zh-CN" altLang="en-US" sz="1800" i="1">
                                      <a:solidFill>
                                        <a:srgbClr val="000000"/>
                                      </a:solidFill>
                                      <a:latin typeface="+mn-lt"/>
                                      <a:ea typeface="+mn-ea"/>
                                      <a:cs typeface="+mn-ea"/>
                                      <a:sym typeface="+mn-lt"/>
                                    </a:rPr>
                                    <m:t>noobj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zh-CN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ea"/>
                                      <a:sym typeface="+mn-lt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CN" alt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ea"/>
                                          <a:sym typeface="+mn-lt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ea"/>
                                              <a:sym typeface="+mn-lt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ea"/>
                                              <a:sym typeface="+mn-lt"/>
                                            </a:rPr>
                                            <m:t>𝐶𝑜𝑛𝑓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ea"/>
                                              <a:sym typeface="+mn-lt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zh-CN" altLang="en-US" sz="1800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ea"/>
                                          <a:sym typeface="+mn-lt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zh-CN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ea"/>
                                              <a:sym typeface="+mn-lt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zh-CN" altLang="en-US" sz="1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ea"/>
                                                  <a:sym typeface="+mn-lt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zh-CN" altLang="en-US" sz="1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ea"/>
                                                  <a:sym typeface="+mn-lt"/>
                                                </a:rPr>
                                                <m:t>𝐶𝑜𝑛𝑓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zh-CN" alt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ea"/>
                                              <a:sym typeface="+mn-lt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zh-CN" altLang="en-US" sz="18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ea"/>
                                      <a:sym typeface="+mn-lt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3" y="4365104"/>
                <a:ext cx="8064896" cy="9546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/>
          <p:cNvSpPr/>
          <p:nvPr/>
        </p:nvSpPr>
        <p:spPr bwMode="auto">
          <a:xfrm>
            <a:off x="4932040" y="4689648"/>
            <a:ext cx="648072" cy="390035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6311411" y="4559332"/>
            <a:ext cx="648072" cy="460355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4777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YOLO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算法损失函数 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(4)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132856"/>
            <a:ext cx="7958138" cy="959801"/>
          </a:xfrm>
        </p:spPr>
        <p:txBody>
          <a:bodyPr/>
          <a:lstStyle/>
          <a:p>
            <a:pPr eaLnBrk="1" hangingPunct="1">
              <a:lnSpc>
                <a:spcPts val="2800"/>
              </a:lnSpc>
            </a:pPr>
            <a:r>
              <a:rPr lang="zh-CN" altLang="en-US" sz="2200" b="1" dirty="0">
                <a:solidFill>
                  <a:srgbClr val="0000FF"/>
                </a:solidFill>
                <a:cs typeface="+mn-ea"/>
                <a:sym typeface="+mn-lt"/>
              </a:rPr>
              <a:t>损失函数</a:t>
            </a:r>
            <a:r>
              <a:rPr lang="en-US" altLang="zh-CN" sz="2200" b="1" dirty="0">
                <a:solidFill>
                  <a:srgbClr val="0000FF"/>
                </a:solidFill>
                <a:cs typeface="+mn-ea"/>
                <a:sym typeface="+mn-lt"/>
              </a:rPr>
              <a:t>—</a:t>
            </a:r>
            <a:r>
              <a:rPr lang="zh-CN" altLang="en-US" sz="2200" b="1" dirty="0">
                <a:solidFill>
                  <a:srgbClr val="0000FF"/>
                </a:solidFill>
                <a:cs typeface="+mn-ea"/>
                <a:sym typeface="+mn-lt"/>
              </a:rPr>
              <a:t>计算分类损失</a:t>
            </a:r>
            <a:endParaRPr lang="en-US" altLang="zh-CN" sz="2200" b="1" dirty="0">
              <a:solidFill>
                <a:srgbClr val="0000FF"/>
              </a:solidFill>
              <a:cs typeface="+mn-ea"/>
              <a:sym typeface="+mn-lt"/>
            </a:endParaRPr>
          </a:p>
          <a:p>
            <a:pPr marL="0" indent="0" eaLnBrk="1" hangingPunct="1">
              <a:lnSpc>
                <a:spcPts val="2800"/>
              </a:lnSpc>
              <a:buNone/>
            </a:pP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     分类损失</a:t>
            </a:r>
            <a:r>
              <a:rPr lang="zh-CN" altLang="en-US" sz="2000" dirty="0">
                <a:cs typeface="+mn-ea"/>
                <a:sym typeface="+mn-lt"/>
              </a:rPr>
              <a:t>反映了检测框中的目标物体分类是否准确</a:t>
            </a:r>
            <a:endParaRPr lang="en-US" altLang="zh-CN" sz="2000" dirty="0">
              <a:cs typeface="+mn-ea"/>
              <a:sym typeface="+mn-lt"/>
            </a:endParaRPr>
          </a:p>
          <a:p>
            <a:pPr eaLnBrk="1" hangingPunct="1"/>
            <a:endParaRPr lang="en-US" altLang="zh-CN" sz="2000" dirty="0">
              <a:solidFill>
                <a:srgbClr val="0000FF"/>
              </a:solidFill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738271" y="3212976"/>
                <a:ext cx="3096169" cy="424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  <a:cs typeface="+mn-ea"/>
                          <a:sym typeface="+mn-lt"/>
                        </a:rPr>
                        <m:t>𝐿</m:t>
                      </m:r>
                      <m:r>
                        <a:rPr lang="zh-CN" altLang="en-US" sz="2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  <a:cs typeface="+mn-ea"/>
                          <a:sym typeface="+mn-lt"/>
                        </a:rPr>
                        <m:t>=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  <m:t>𝑙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  <m:t>𝑥𝑦</m:t>
                          </m:r>
                        </m:sub>
                      </m:sSub>
                      <m:r>
                        <a:rPr lang="zh-CN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  <a:cs typeface="+mn-ea"/>
                          <a:sym typeface="+mn-lt"/>
                        </a:rPr>
                        <m:t>+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  <m:t>𝑙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  <m:t>𝑤h</m:t>
                          </m:r>
                        </m:sub>
                      </m:sSub>
                      <m:r>
                        <a:rPr lang="zh-CN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  <a:cs typeface="+mn-ea"/>
                          <a:sym typeface="+mn-lt"/>
                        </a:rPr>
                        <m:t>+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  <m:t>𝑙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  <m:t>𝑜𝑏𝑗</m:t>
                          </m:r>
                        </m:sub>
                      </m:sSub>
                      <m:r>
                        <a:rPr lang="zh-CN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  <a:cs typeface="+mn-ea"/>
                          <a:sym typeface="+mn-lt"/>
                        </a:rPr>
                        <m:t>+</m:t>
                      </m:r>
                      <m:sSub>
                        <m:sSubPr>
                          <m:ctrlP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  <m:t>𝑙</m:t>
                          </m:r>
                        </m:e>
                        <m:sub>
                          <m:r>
                            <a:rPr lang="zh-CN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  <m:t>𝑐𝑙𝑠</m:t>
                          </m:r>
                        </m:sub>
                      </m:sSub>
                    </m:oMath>
                  </m:oMathPara>
                </a14:m>
                <a:endParaRPr lang="zh-CN" altLang="en-US" sz="200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271" y="3212976"/>
                <a:ext cx="3096169" cy="424796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/>
          <p:cNvSpPr/>
          <p:nvPr/>
        </p:nvSpPr>
        <p:spPr bwMode="auto">
          <a:xfrm>
            <a:off x="5292080" y="3238809"/>
            <a:ext cx="432048" cy="347646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" name="直接箭头连接符 2"/>
          <p:cNvCxnSpPr>
            <a:cxnSpLocks/>
          </p:cNvCxnSpPr>
          <p:nvPr/>
        </p:nvCxnSpPr>
        <p:spPr bwMode="auto">
          <a:xfrm flipH="1">
            <a:off x="4286355" y="3580414"/>
            <a:ext cx="1217160" cy="102561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文本框 29"/>
          <p:cNvSpPr txBox="1"/>
          <p:nvPr/>
        </p:nvSpPr>
        <p:spPr>
          <a:xfrm>
            <a:off x="971600" y="5880345"/>
            <a:ext cx="2612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表示第</a:t>
            </a:r>
            <a:r>
              <a:rPr lang="en-US" altLang="zh-CN" sz="1400" i="1" dirty="0" err="1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i</a:t>
            </a:r>
            <a:r>
              <a:rPr lang="zh-CN" altLang="en-US" sz="14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个网格中是否存在物体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516214" y="5880345"/>
            <a:ext cx="2234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表示第</a:t>
            </a:r>
            <a:r>
              <a:rPr lang="en-US" altLang="zh-CN" sz="1400" i="1" dirty="0" err="1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i</a:t>
            </a:r>
            <a:r>
              <a:rPr lang="zh-CN" altLang="en-US" sz="14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个网格所包含目标物体是否属于类别</a:t>
            </a:r>
            <a:r>
              <a:rPr lang="en-US" altLang="zh-CN" sz="1400" i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c</a:t>
            </a:r>
            <a:endParaRPr lang="zh-CN" altLang="en-US" sz="1400" i="1" dirty="0">
              <a:solidFill>
                <a:srgbClr val="00206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3" name="直接箭头连接符 32"/>
          <p:cNvCxnSpPr>
            <a:cxnSpLocks/>
          </p:cNvCxnSpPr>
          <p:nvPr/>
        </p:nvCxnSpPr>
        <p:spPr bwMode="auto">
          <a:xfrm flipH="1">
            <a:off x="2738271" y="5317588"/>
            <a:ext cx="753609" cy="6316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直接箭头连接符 33"/>
          <p:cNvCxnSpPr>
            <a:cxnSpLocks/>
          </p:cNvCxnSpPr>
          <p:nvPr/>
        </p:nvCxnSpPr>
        <p:spPr bwMode="auto">
          <a:xfrm>
            <a:off x="5349789" y="5281355"/>
            <a:ext cx="2030523" cy="5989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矩形 19"/>
          <p:cNvSpPr/>
          <p:nvPr/>
        </p:nvSpPr>
        <p:spPr bwMode="auto">
          <a:xfrm>
            <a:off x="4292195" y="4782980"/>
            <a:ext cx="623907" cy="523221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3203849" y="4752770"/>
            <a:ext cx="576063" cy="533458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106316" y="4482444"/>
                <a:ext cx="3960439" cy="1023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</m:ctrlPr>
                        </m:sSubPr>
                        <m:e>
                          <m:r>
                            <a:rPr lang="zh-CN" altLang="en-US" sz="20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  <m:t>𝑙</m:t>
                          </m:r>
                        </m:e>
                        <m:sub>
                          <m:r>
                            <a:rPr lang="zh-CN" altLang="en-US" sz="20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  <m:t>𝑐𝑙𝑠</m:t>
                          </m:r>
                        </m:sub>
                      </m:sSub>
                      <m:r>
                        <a:rPr lang="zh-CN" altLang="en-US" sz="2000" b="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+mn-ea"/>
                          <a:cs typeface="+mn-ea"/>
                          <a:sym typeface="+mn-lt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CN" altLang="en-US" sz="20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</m:ctrlPr>
                        </m:naryPr>
                        <m:sub>
                          <m:r>
                            <a:rPr lang="zh-CN" altLang="en-US" sz="20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  <m:t>𝑖</m:t>
                          </m:r>
                          <m:r>
                            <a:rPr lang="zh-CN" altLang="en-US" sz="2000" b="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  <m:t>=1</m:t>
                          </m:r>
                        </m:sub>
                        <m:sup>
                          <m:sSup>
                            <m:sSupPr>
                              <m:ctrlPr>
                                <a:rPr lang="zh-CN" altLang="en-US" sz="2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ea"/>
                                  <a:sym typeface="+mn-lt"/>
                                </a:rPr>
                              </m:ctrlPr>
                            </m:sSupPr>
                            <m:e>
                              <m:r>
                                <a:rPr lang="zh-CN" altLang="en-US" sz="2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ea"/>
                                  <a:sym typeface="+mn-lt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zh-CN" altLang="en-US" sz="2000" b="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ea"/>
                                  <a:sym typeface="+mn-lt"/>
                                </a:rPr>
                                <m:t>2</m:t>
                              </m:r>
                            </m:sup>
                          </m:sSup>
                        </m:sup>
                        <m:e>
                          <m:sSubSup>
                            <m:sSubSupPr>
                              <m:ctrlPr>
                                <a:rPr lang="zh-CN" altLang="en-US" sz="2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ea"/>
                                  <a:sym typeface="+mn-lt"/>
                                </a:rPr>
                              </m:ctrlPr>
                            </m:sSubSupPr>
                            <m:e>
                              <m:r>
                                <a:rPr lang="zh-CN" altLang="en-US" sz="2000" b="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ea"/>
                                  <a:sym typeface="+mn-lt"/>
                                </a:rPr>
                                <m:t>1</m:t>
                              </m:r>
                            </m:e>
                            <m:sub>
                              <m:r>
                                <a:rPr lang="zh-CN" altLang="en-US" sz="2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ea"/>
                                  <a:sym typeface="+mn-lt"/>
                                </a:rPr>
                                <m:t>𝑖</m:t>
                              </m:r>
                            </m:sub>
                            <m:sup>
                              <m:r>
                                <m:rPr>
                                  <m:nor/>
                                </m:rPr>
                                <a:rPr lang="zh-CN" altLang="en-US" sz="2000" b="0" i="1">
                                  <a:solidFill>
                                    <a:srgbClr val="000000"/>
                                  </a:solidFill>
                                  <a:latin typeface="+mn-lt"/>
                                  <a:ea typeface="+mn-ea"/>
                                  <a:cs typeface="+mn-ea"/>
                                  <a:sym typeface="+mn-lt"/>
                                </a:rPr>
                                <m:t>obj</m:t>
                              </m:r>
                            </m:sup>
                          </m:sSubSup>
                        </m:e>
                      </m:nary>
                      <m:limLow>
                        <m:limLowPr>
                          <m:ctrlPr>
                            <a:rPr lang="zh-CN" altLang="zh-CN" sz="20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</m:ctrlPr>
                        </m:limLowPr>
                        <m:e>
                          <m:r>
                            <a:rPr lang="en-US" altLang="zh-CN" sz="20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  <m:t>∑</m:t>
                          </m:r>
                        </m:e>
                        <m:lim>
                          <m:r>
                            <a:rPr lang="en-US" altLang="zh-CN" sz="20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  <m:t>𝑐</m:t>
                          </m:r>
                          <m:r>
                            <a:rPr lang="en-US" altLang="zh-CN" sz="20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  <m:t>∈</m:t>
                          </m:r>
                          <m:r>
                            <m:rPr>
                              <m:nor/>
                            </m:rPr>
                            <a:rPr lang="en-US" altLang="zh-CN" sz="2000" b="0" i="1">
                              <a:solidFill>
                                <a:srgbClr val="000000"/>
                              </a:solidFill>
                              <a:latin typeface="+mn-lt"/>
                              <a:ea typeface="+mn-ea"/>
                              <a:cs typeface="+mn-ea"/>
                              <a:sym typeface="+mn-lt"/>
                            </a:rPr>
                            <m:t>C</m:t>
                          </m:r>
                        </m:lim>
                      </m:limLow>
                      <m:sSup>
                        <m:sSupPr>
                          <m:ctrlPr>
                            <a:rPr lang="zh-CN" altLang="zh-CN" sz="20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zh-CN" sz="2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ea"/>
                                  <a:sym typeface="+mn-lt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20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ea"/>
                                      <a:sym typeface="+mn-lt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ea"/>
                                      <a:sym typeface="+mn-lt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0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ea"/>
                                      <a:sym typeface="+mn-lt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ea"/>
                                  <a:sym typeface="+mn-lt"/>
                                </a:rPr>
                                <m:t>(</m:t>
                              </m:r>
                              <m:r>
                                <a:rPr lang="en-US" altLang="zh-CN" sz="2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ea"/>
                                  <a:sym typeface="+mn-lt"/>
                                </a:rPr>
                                <m:t>𝑐</m:t>
                              </m:r>
                              <m:r>
                                <a:rPr lang="en-US" altLang="zh-CN" sz="2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ea"/>
                                  <a:sym typeface="+mn-lt"/>
                                </a:rPr>
                                <m:t>)−</m:t>
                              </m:r>
                              <m:sSub>
                                <m:sSubPr>
                                  <m:ctrlPr>
                                    <a:rPr lang="zh-CN" altLang="zh-CN" sz="20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ea"/>
                                      <a:sym typeface="+mn-lt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zh-CN" altLang="zh-CN" sz="20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ea"/>
                                          <a:sym typeface="+mn-lt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0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n-ea"/>
                                          <a:cs typeface="+mn-ea"/>
                                          <a:sym typeface="+mn-lt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000" b="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ea"/>
                                      <a:sym typeface="+mn-lt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ea"/>
                                  <a:sym typeface="+mn-lt"/>
                                </a:rPr>
                                <m:t>(</m:t>
                              </m:r>
                              <m:r>
                                <a:rPr lang="en-US" altLang="zh-CN" sz="2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ea"/>
                                  <a:sym typeface="+mn-lt"/>
                                </a:rPr>
                                <m:t>𝑐</m:t>
                              </m:r>
                              <m:r>
                                <a:rPr lang="en-US" altLang="zh-CN" sz="20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ea"/>
                                  <a:sym typeface="+mn-lt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altLang="zh-CN" sz="20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ea"/>
                              <a:sym typeface="+mn-lt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2000" b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316" y="4482444"/>
                <a:ext cx="3960439" cy="10236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/>
          <p:cNvSpPr/>
          <p:nvPr/>
        </p:nvSpPr>
        <p:spPr bwMode="auto">
          <a:xfrm>
            <a:off x="5082657" y="4803604"/>
            <a:ext cx="623908" cy="463312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671899" y="5880345"/>
            <a:ext cx="2632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YOLO</a:t>
            </a:r>
            <a:r>
              <a:rPr lang="zh-CN" altLang="en-US" sz="14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预测的第</a:t>
            </a:r>
            <a:r>
              <a:rPr lang="en-US" altLang="zh-CN" sz="1400" i="1" dirty="0" err="1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i</a:t>
            </a:r>
            <a:r>
              <a:rPr lang="zh-CN" altLang="en-US" sz="14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个网格所包含目标物体属于类别</a:t>
            </a:r>
            <a:r>
              <a:rPr lang="en-US" altLang="zh-CN" sz="1400" i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c</a:t>
            </a:r>
            <a:r>
              <a:rPr lang="zh-CN" altLang="en-US" sz="14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的概率</a:t>
            </a:r>
          </a:p>
        </p:txBody>
      </p:sp>
      <p:cxnSp>
        <p:nvCxnSpPr>
          <p:cNvPr id="24" name="直接箭头连接符 23"/>
          <p:cNvCxnSpPr>
            <a:cxnSpLocks/>
          </p:cNvCxnSpPr>
          <p:nvPr/>
        </p:nvCxnSpPr>
        <p:spPr bwMode="auto">
          <a:xfrm flipH="1">
            <a:off x="4678911" y="5317588"/>
            <a:ext cx="1" cy="56275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834294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YOLO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算法示例 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(1)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132856"/>
            <a:ext cx="8244408" cy="4176464"/>
          </a:xfrm>
        </p:spPr>
        <p:txBody>
          <a:bodyPr/>
          <a:lstStyle/>
          <a:p>
            <a:pPr eaLnBrk="1" hangingPunct="1">
              <a:lnSpc>
                <a:spcPts val="2800"/>
              </a:lnSpc>
            </a:pPr>
            <a:r>
              <a:rPr lang="zh-CN" altLang="en-US" sz="2200" b="1" dirty="0">
                <a:solidFill>
                  <a:srgbClr val="0000FF"/>
                </a:solidFill>
                <a:cs typeface="+mn-ea"/>
                <a:sym typeface="+mn-lt"/>
              </a:rPr>
              <a:t>示例</a:t>
            </a:r>
            <a:endParaRPr lang="en-US" altLang="zh-CN" sz="2200" b="1" dirty="0">
              <a:cs typeface="+mn-ea"/>
              <a:sym typeface="+mn-lt"/>
            </a:endParaRPr>
          </a:p>
          <a:p>
            <a:pPr marL="0" indent="0" eaLnBrk="1" hangingPunct="1">
              <a:lnSpc>
                <a:spcPts val="2800"/>
              </a:lnSpc>
              <a:buNone/>
            </a:pPr>
            <a:r>
              <a:rPr lang="zh-CN" altLang="en-US" sz="2000" dirty="0">
                <a:cs typeface="+mn-ea"/>
                <a:sym typeface="+mn-lt"/>
              </a:rPr>
              <a:t>以基于</a:t>
            </a:r>
            <a:r>
              <a:rPr lang="en-US" altLang="zh-CN" sz="2000" dirty="0">
                <a:cs typeface="+mn-ea"/>
                <a:sym typeface="+mn-lt"/>
              </a:rPr>
              <a:t>YOLO</a:t>
            </a:r>
            <a:r>
              <a:rPr lang="zh-CN" altLang="en-US" sz="2000" dirty="0">
                <a:cs typeface="+mn-ea"/>
                <a:sym typeface="+mn-lt"/>
              </a:rPr>
              <a:t>算法预测图像中的鸟类为例，将输入图像缩放</a:t>
            </a:r>
            <a:r>
              <a:rPr lang="en-US" altLang="zh-CN" sz="2000" dirty="0">
                <a:cs typeface="+mn-ea"/>
                <a:sym typeface="+mn-lt"/>
              </a:rPr>
              <a:t>448×448×3</a:t>
            </a:r>
            <a:r>
              <a:rPr lang="zh-CN" altLang="en-US" sz="2000" dirty="0">
                <a:cs typeface="+mn-ea"/>
                <a:sym typeface="+mn-lt"/>
              </a:rPr>
              <a:t>，设</a:t>
            </a:r>
            <a:r>
              <a:rPr lang="en-US" altLang="zh-CN" sz="2000" i="1" dirty="0">
                <a:cs typeface="+mn-ea"/>
                <a:sym typeface="+mn-lt"/>
              </a:rPr>
              <a:t>S</a:t>
            </a:r>
            <a:r>
              <a:rPr lang="en-US" altLang="zh-CN" sz="2000" dirty="0">
                <a:cs typeface="+mn-ea"/>
                <a:sym typeface="+mn-lt"/>
              </a:rPr>
              <a:t>=7</a:t>
            </a:r>
            <a:r>
              <a:rPr lang="zh-CN" altLang="en-US" sz="2000" dirty="0">
                <a:cs typeface="+mn-ea"/>
                <a:sym typeface="+mn-lt"/>
              </a:rPr>
              <a:t>，即划分为</a:t>
            </a:r>
            <a:r>
              <a:rPr lang="en-US" altLang="zh-CN" sz="2000" dirty="0">
                <a:cs typeface="+mn-ea"/>
                <a:sym typeface="+mn-lt"/>
              </a:rPr>
              <a:t>(7×7)</a:t>
            </a:r>
            <a:r>
              <a:rPr lang="zh-CN" altLang="en-US" sz="2000" dirty="0">
                <a:cs typeface="+mn-ea"/>
                <a:sym typeface="+mn-lt"/>
              </a:rPr>
              <a:t>个网格</a:t>
            </a:r>
            <a:endParaRPr lang="en-US" altLang="zh-CN" sz="2000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262" y="3853701"/>
            <a:ext cx="2193000" cy="218733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443742" y="612561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448</a:t>
            </a:r>
            <a:endParaRPr lang="zh-CN" altLang="en-US" sz="1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03882" y="4816562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448</a:t>
            </a:r>
            <a:endParaRPr lang="zh-CN" altLang="en-US" sz="1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75856" y="3429000"/>
            <a:ext cx="2695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dirty="0"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为</a:t>
            </a: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，将图像划分为</a:t>
            </a:r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7×7</a:t>
            </a: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的网格</a:t>
            </a:r>
          </a:p>
        </p:txBody>
      </p:sp>
    </p:spTree>
    <p:extLst>
      <p:ext uri="{BB962C8B-B14F-4D97-AF65-F5344CB8AC3E}">
        <p14:creationId xmlns:p14="http://schemas.microsoft.com/office/powerpoint/2010/main" val="1288235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YOLO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算法示例 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(2)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132856"/>
            <a:ext cx="8784976" cy="4536504"/>
          </a:xfrm>
        </p:spPr>
        <p:txBody>
          <a:bodyPr/>
          <a:lstStyle/>
          <a:p>
            <a:pPr eaLnBrk="1" hangingPunct="1">
              <a:lnSpc>
                <a:spcPts val="2800"/>
              </a:lnSpc>
              <a:buFontTx/>
              <a:buChar char="-"/>
            </a:pPr>
            <a:r>
              <a:rPr lang="zh-CN" altLang="en-US" sz="2000" dirty="0">
                <a:cs typeface="+mn-ea"/>
                <a:sym typeface="+mn-lt"/>
              </a:rPr>
              <a:t>将处理后的图像输入经过训练的</a:t>
            </a:r>
            <a:r>
              <a:rPr lang="en-US" altLang="zh-CN" sz="2000" dirty="0">
                <a:cs typeface="+mn-ea"/>
                <a:sym typeface="+mn-lt"/>
              </a:rPr>
              <a:t>YOLO</a:t>
            </a:r>
            <a:r>
              <a:rPr lang="zh-CN" altLang="en-US" sz="2000" dirty="0">
                <a:cs typeface="+mn-ea"/>
                <a:sym typeface="+mn-lt"/>
              </a:rPr>
              <a:t>网络模型中进行前向传播</a:t>
            </a:r>
            <a:endParaRPr lang="en-US" altLang="zh-CN" sz="2000" dirty="0">
              <a:cs typeface="+mn-ea"/>
              <a:sym typeface="+mn-lt"/>
            </a:endParaRPr>
          </a:p>
          <a:p>
            <a:pPr eaLnBrk="1" hangingPunct="1">
              <a:lnSpc>
                <a:spcPts val="2800"/>
              </a:lnSpc>
              <a:buFontTx/>
              <a:buChar char="-"/>
            </a:pPr>
            <a:r>
              <a:rPr lang="zh-CN" altLang="en-US" sz="2000" dirty="0">
                <a:cs typeface="+mn-ea"/>
                <a:sym typeface="+mn-lt"/>
              </a:rPr>
              <a:t>每个网格采用</a:t>
            </a:r>
            <a:r>
              <a:rPr lang="en-US" altLang="zh-CN" sz="2000" dirty="0">
                <a:cs typeface="+mn-ea"/>
                <a:sym typeface="+mn-lt"/>
              </a:rPr>
              <a:t>2</a:t>
            </a:r>
            <a:r>
              <a:rPr lang="zh-CN" altLang="en-US" sz="2000" dirty="0">
                <a:cs typeface="+mn-ea"/>
                <a:sym typeface="+mn-lt"/>
              </a:rPr>
              <a:t>个检测框检测目标物体（</a:t>
            </a:r>
            <a:r>
              <a:rPr lang="en-US" altLang="zh-CN" sz="2000" i="1" dirty="0">
                <a:cs typeface="+mn-ea"/>
                <a:sym typeface="+mn-lt"/>
              </a:rPr>
              <a:t>B</a:t>
            </a:r>
            <a:r>
              <a:rPr lang="en-US" altLang="zh-CN" sz="2000" dirty="0">
                <a:cs typeface="+mn-ea"/>
                <a:sym typeface="+mn-lt"/>
              </a:rPr>
              <a:t>=2</a:t>
            </a:r>
            <a:r>
              <a:rPr lang="zh-CN" altLang="en-US" sz="2000" dirty="0">
                <a:cs typeface="+mn-ea"/>
                <a:sym typeface="+mn-lt"/>
              </a:rPr>
              <a:t>）</a:t>
            </a:r>
            <a:endParaRPr lang="en-US" altLang="zh-CN" sz="2000" dirty="0">
              <a:cs typeface="+mn-ea"/>
              <a:sym typeface="+mn-lt"/>
            </a:endParaRPr>
          </a:p>
          <a:p>
            <a:pPr eaLnBrk="1" hangingPunct="1">
              <a:lnSpc>
                <a:spcPts val="2800"/>
              </a:lnSpc>
              <a:buFontTx/>
              <a:buChar char="-"/>
            </a:pPr>
            <a:r>
              <a:rPr lang="zh-CN" altLang="en-US" sz="2000" dirty="0">
                <a:cs typeface="+mn-ea"/>
                <a:sym typeface="+mn-lt"/>
              </a:rPr>
              <a:t>由于目标物体仅有鸟类，因此</a:t>
            </a:r>
            <a:r>
              <a:rPr lang="en-US" altLang="zh-CN" sz="2000" i="1" dirty="0">
                <a:cs typeface="+mn-ea"/>
                <a:sym typeface="+mn-lt"/>
              </a:rPr>
              <a:t>C</a:t>
            </a:r>
            <a:r>
              <a:rPr lang="en-US" altLang="zh-CN" sz="2000" dirty="0">
                <a:cs typeface="+mn-ea"/>
                <a:sym typeface="+mn-lt"/>
              </a:rPr>
              <a:t>=1</a:t>
            </a:r>
            <a:r>
              <a:rPr lang="zh-CN" altLang="en-US" sz="2000" dirty="0">
                <a:cs typeface="+mn-ea"/>
                <a:sym typeface="+mn-lt"/>
              </a:rPr>
              <a:t>，最终输出特征图的维度为</a:t>
            </a:r>
            <a:r>
              <a:rPr lang="en-US" altLang="zh-CN" sz="2000" dirty="0">
                <a:cs typeface="+mn-ea"/>
                <a:sym typeface="+mn-lt"/>
              </a:rPr>
              <a:t>7×7×(2×5+1)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079" y="4294255"/>
            <a:ext cx="1786677" cy="17820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87624" y="6136553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+mn-lt"/>
                <a:ea typeface="+mn-ea"/>
                <a:cs typeface="+mn-ea"/>
                <a:sym typeface="+mn-lt"/>
              </a:rPr>
              <a:t>输入</a:t>
            </a:r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448×448×3</a:t>
            </a:r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图像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843808" y="5316282"/>
            <a:ext cx="1210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输入</a:t>
            </a:r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YOLO</a:t>
            </a:r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网络模型进行预测</a:t>
            </a:r>
          </a:p>
        </p:txBody>
      </p:sp>
      <p:cxnSp>
        <p:nvCxnSpPr>
          <p:cNvPr id="5" name="直接箭头连接符 4"/>
          <p:cNvCxnSpPr>
            <a:cxnSpLocks/>
          </p:cNvCxnSpPr>
          <p:nvPr/>
        </p:nvCxnSpPr>
        <p:spPr bwMode="auto">
          <a:xfrm>
            <a:off x="3038540" y="5246837"/>
            <a:ext cx="8133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文本框 26"/>
          <p:cNvSpPr txBox="1"/>
          <p:nvPr/>
        </p:nvSpPr>
        <p:spPr>
          <a:xfrm>
            <a:off x="6616513" y="6263734"/>
            <a:ext cx="2018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输出</a:t>
            </a:r>
            <a:r>
              <a:rPr lang="en-US" altLang="zh-CN" sz="1100" dirty="0">
                <a:latin typeface="+mn-lt"/>
                <a:ea typeface="+mn-ea"/>
                <a:cs typeface="+mn-ea"/>
                <a:sym typeface="+mn-lt"/>
              </a:rPr>
              <a:t>7×7×(2×5+1)</a:t>
            </a:r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的特征图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513" y="4006343"/>
            <a:ext cx="2360700" cy="20715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/>
              <p:cNvSpPr txBox="1"/>
              <p:nvPr/>
            </p:nvSpPr>
            <p:spPr>
              <a:xfrm>
                <a:off x="7236297" y="3610972"/>
                <a:ext cx="1872208" cy="260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50" dirty="0">
                    <a:solidFill>
                      <a:srgbClr val="002060"/>
                    </a:solidFill>
                    <a:latin typeface="+mn-lt"/>
                    <a:ea typeface="+mn-ea"/>
                    <a:cs typeface="+mn-ea"/>
                    <a:sym typeface="+mn-lt"/>
                  </a:rPr>
                  <a:t>网格</a:t>
                </a:r>
                <a:r>
                  <a:rPr lang="en-US" altLang="zh-CN" sz="1050" dirty="0">
                    <a:solidFill>
                      <a:srgbClr val="002060"/>
                    </a:solidFill>
                    <a:latin typeface="+mn-lt"/>
                    <a:ea typeface="+mn-ea"/>
                    <a:cs typeface="+mn-ea"/>
                    <a:sym typeface="+mn-lt"/>
                  </a:rPr>
                  <a:t>1-1</a:t>
                </a:r>
                <a:r>
                  <a:rPr lang="zh-CN" altLang="en-US" sz="1050" dirty="0">
                    <a:solidFill>
                      <a:srgbClr val="002060"/>
                    </a:solidFill>
                    <a:latin typeface="+mn-lt"/>
                    <a:ea typeface="+mn-ea"/>
                    <a:cs typeface="+mn-ea"/>
                    <a:sym typeface="+mn-lt"/>
                  </a:rPr>
                  <a:t>对应的特征向量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05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105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  <m:t>𝑽</m:t>
                        </m:r>
                      </m:e>
                      <m:sup>
                        <m:r>
                          <a:rPr lang="en-US" altLang="zh-CN" sz="105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  <m:t>(</m:t>
                        </m:r>
                        <m:r>
                          <a:rPr lang="en-US" altLang="zh-CN" sz="105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  <m:t>𝟏</m:t>
                        </m:r>
                        <m:r>
                          <a:rPr lang="en-US" altLang="zh-CN" sz="105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  <m:t>,</m:t>
                        </m:r>
                        <m:r>
                          <a:rPr lang="en-US" altLang="zh-CN" sz="105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  <m:t>𝟏</m:t>
                        </m:r>
                        <m:r>
                          <a:rPr lang="en-US" altLang="zh-CN" sz="105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  <m:t>)</m:t>
                        </m:r>
                      </m:sup>
                    </m:sSup>
                  </m:oMath>
                </a14:m>
                <a:endParaRPr lang="zh-CN" altLang="en-US" sz="1050" dirty="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7" y="3610972"/>
                <a:ext cx="1872208" cy="260712"/>
              </a:xfrm>
              <a:prstGeom prst="rect">
                <a:avLst/>
              </a:prstGeom>
              <a:blipFill>
                <a:blip r:embed="rId4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8080861" y="5787162"/>
                <a:ext cx="1097468" cy="422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050" dirty="0">
                    <a:solidFill>
                      <a:srgbClr val="002060"/>
                    </a:solidFill>
                    <a:latin typeface="+mn-lt"/>
                    <a:ea typeface="+mn-ea"/>
                    <a:cs typeface="+mn-ea"/>
                    <a:sym typeface="+mn-lt"/>
                  </a:rPr>
                  <a:t>网格</a:t>
                </a:r>
                <a:r>
                  <a:rPr lang="en-US" altLang="zh-CN" sz="1050" dirty="0">
                    <a:solidFill>
                      <a:srgbClr val="002060"/>
                    </a:solidFill>
                    <a:latin typeface="+mn-lt"/>
                    <a:ea typeface="+mn-ea"/>
                    <a:cs typeface="+mn-ea"/>
                    <a:sym typeface="+mn-lt"/>
                  </a:rPr>
                  <a:t>4-5</a:t>
                </a:r>
                <a:r>
                  <a:rPr lang="zh-CN" altLang="en-US" sz="1050" dirty="0">
                    <a:solidFill>
                      <a:srgbClr val="002060"/>
                    </a:solidFill>
                    <a:latin typeface="+mn-lt"/>
                    <a:ea typeface="+mn-ea"/>
                    <a:cs typeface="+mn-ea"/>
                    <a:sym typeface="+mn-lt"/>
                  </a:rPr>
                  <a:t>对应的特征向量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05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</m:ctrlPr>
                      </m:sSupPr>
                      <m:e>
                        <m:r>
                          <a:rPr lang="en-US" altLang="zh-CN" sz="105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  <m:t>𝑽</m:t>
                        </m:r>
                      </m:e>
                      <m:sup>
                        <m:r>
                          <a:rPr lang="en-US" altLang="zh-CN" sz="105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  <m:t>(</m:t>
                        </m:r>
                        <m:r>
                          <a:rPr lang="en-US" altLang="zh-CN" sz="105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  <m:t>𝟒</m:t>
                        </m:r>
                        <m:r>
                          <a:rPr lang="en-US" altLang="zh-CN" sz="105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  <m:t>,</m:t>
                        </m:r>
                        <m:r>
                          <a:rPr lang="en-US" altLang="zh-CN" sz="105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  <m:t>𝟓</m:t>
                        </m:r>
                        <m:r>
                          <a:rPr lang="en-US" altLang="zh-CN" sz="105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+mn-ea"/>
                            <a:cs typeface="+mn-ea"/>
                            <a:sym typeface="+mn-lt"/>
                          </a:rPr>
                          <m:t>)</m:t>
                        </m:r>
                      </m:sup>
                    </m:sSup>
                  </m:oMath>
                </a14:m>
                <a:endParaRPr lang="zh-CN" altLang="en-US" sz="1050" dirty="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0861" y="5787162"/>
                <a:ext cx="1097468" cy="422295"/>
              </a:xfrm>
              <a:prstGeom prst="rect">
                <a:avLst/>
              </a:prstGeom>
              <a:blipFill>
                <a:blip r:embed="rId5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接箭头连接符 29"/>
          <p:cNvCxnSpPr>
            <a:cxnSpLocks/>
            <a:endCxn id="29" idx="0"/>
          </p:cNvCxnSpPr>
          <p:nvPr/>
        </p:nvCxnSpPr>
        <p:spPr bwMode="auto">
          <a:xfrm>
            <a:off x="8080861" y="5083516"/>
            <a:ext cx="548734" cy="70364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直接箭头连接符 32"/>
          <p:cNvCxnSpPr/>
          <p:nvPr/>
        </p:nvCxnSpPr>
        <p:spPr bwMode="auto">
          <a:xfrm flipV="1">
            <a:off x="7879745" y="3860697"/>
            <a:ext cx="300552" cy="3126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直接箭头连接符 37"/>
          <p:cNvCxnSpPr>
            <a:cxnSpLocks/>
          </p:cNvCxnSpPr>
          <p:nvPr/>
        </p:nvCxnSpPr>
        <p:spPr bwMode="auto">
          <a:xfrm>
            <a:off x="6142271" y="5246837"/>
            <a:ext cx="38925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椭圆 21"/>
          <p:cNvSpPr/>
          <p:nvPr/>
        </p:nvSpPr>
        <p:spPr bwMode="auto">
          <a:xfrm>
            <a:off x="7278883" y="5456846"/>
            <a:ext cx="155027" cy="14975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23" name="椭圆 22"/>
          <p:cNvSpPr/>
          <p:nvPr/>
        </p:nvSpPr>
        <p:spPr bwMode="auto">
          <a:xfrm>
            <a:off x="6656485" y="4994068"/>
            <a:ext cx="155027" cy="14975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1" lang="zh-CN" alt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3F8F2350-D4E8-8321-16FB-0D3AE956B407}"/>
              </a:ext>
            </a:extLst>
          </p:cNvPr>
          <p:cNvGrpSpPr/>
          <p:nvPr/>
        </p:nvGrpSpPr>
        <p:grpSpPr>
          <a:xfrm>
            <a:off x="3013074" y="3736480"/>
            <a:ext cx="4249174" cy="2515175"/>
            <a:chOff x="2762554" y="3733223"/>
            <a:chExt cx="4249174" cy="2515175"/>
          </a:xfrm>
        </p:grpSpPr>
        <p:cxnSp>
          <p:nvCxnSpPr>
            <p:cNvPr id="47" name="直接箭头连接符 46">
              <a:extLst>
                <a:ext uri="{FF2B5EF4-FFF2-40B4-BE49-F238E27FC236}">
                  <a16:creationId xmlns:a16="http://schemas.microsoft.com/office/drawing/2014/main" id="{766A70F0-F3A8-7076-5C67-FC332641038C}"/>
                </a:ext>
              </a:extLst>
            </p:cNvPr>
            <p:cNvCxnSpPr>
              <a:cxnSpLocks/>
              <a:endCxn id="51" idx="2"/>
            </p:cNvCxnSpPr>
            <p:nvPr/>
          </p:nvCxnSpPr>
          <p:spPr bwMode="auto">
            <a:xfrm flipV="1">
              <a:off x="5673656" y="3987139"/>
              <a:ext cx="563479" cy="60068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A27D50E7-6954-EB3F-B899-7E6C7525B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66881" y="4219143"/>
              <a:ext cx="2029255" cy="2029255"/>
            </a:xfrm>
            <a:prstGeom prst="rect">
              <a:avLst/>
            </a:prstGeom>
          </p:spPr>
        </p:pic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D9FD0130-D266-6392-4D27-ABFC33FB292C}"/>
                </a:ext>
              </a:extLst>
            </p:cNvPr>
            <p:cNvSpPr txBox="1"/>
            <p:nvPr/>
          </p:nvSpPr>
          <p:spPr>
            <a:xfrm>
              <a:off x="2762554" y="3794745"/>
              <a:ext cx="148852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网格</a:t>
              </a:r>
              <a:r>
                <a:rPr lang="en-US" altLang="zh-CN" sz="1050" dirty="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1-1</a:t>
              </a:r>
              <a:r>
                <a:rPr lang="zh-CN" altLang="en-US" sz="1050" dirty="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对应的检测框</a:t>
              </a:r>
            </a:p>
          </p:txBody>
        </p:sp>
        <p:cxnSp>
          <p:nvCxnSpPr>
            <p:cNvPr id="50" name="直接箭头连接符 49">
              <a:extLst>
                <a:ext uri="{FF2B5EF4-FFF2-40B4-BE49-F238E27FC236}">
                  <a16:creationId xmlns:a16="http://schemas.microsoft.com/office/drawing/2014/main" id="{7DFFFE33-0C73-3921-B8F7-31DF73557996}"/>
                </a:ext>
              </a:extLst>
            </p:cNvPr>
            <p:cNvCxnSpPr>
              <a:cxnSpLocks/>
              <a:endCxn id="49" idx="2"/>
            </p:cNvCxnSpPr>
            <p:nvPr/>
          </p:nvCxnSpPr>
          <p:spPr bwMode="auto">
            <a:xfrm flipH="1" flipV="1">
              <a:off x="3506814" y="4048661"/>
              <a:ext cx="346253" cy="24443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27F57102-8D3C-FF18-D745-356FC870D45B}"/>
                </a:ext>
              </a:extLst>
            </p:cNvPr>
            <p:cNvSpPr txBox="1"/>
            <p:nvPr/>
          </p:nvSpPr>
          <p:spPr>
            <a:xfrm>
              <a:off x="5462541" y="3733223"/>
              <a:ext cx="154918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网格</a:t>
              </a:r>
              <a:r>
                <a:rPr lang="en-US" altLang="zh-CN" sz="1050" dirty="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4-5</a:t>
              </a:r>
              <a:r>
                <a:rPr lang="zh-CN" altLang="en-US" sz="1050" dirty="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对应的检测框</a:t>
              </a: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BB68E620-3990-DEBC-FCB3-28F557CB6435}"/>
                </a:ext>
              </a:extLst>
            </p:cNvPr>
            <p:cNvSpPr/>
            <p:nvPr/>
          </p:nvSpPr>
          <p:spPr bwMode="auto">
            <a:xfrm>
              <a:off x="4993037" y="5157192"/>
              <a:ext cx="155027" cy="14975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endParaRPr kumimoji="1" lang="zh-CN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C93CCCBF-7DC6-E302-0295-23AF6A42403D}"/>
                </a:ext>
              </a:extLst>
            </p:cNvPr>
            <p:cNvSpPr/>
            <p:nvPr/>
          </p:nvSpPr>
          <p:spPr bwMode="auto">
            <a:xfrm>
              <a:off x="3853067" y="4315759"/>
              <a:ext cx="155027" cy="14975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endParaRPr kumimoji="1" lang="zh-CN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81904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YOLO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算法示例 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(3)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132856"/>
            <a:ext cx="7992888" cy="4176464"/>
          </a:xfrm>
        </p:spPr>
        <p:txBody>
          <a:bodyPr/>
          <a:lstStyle/>
          <a:p>
            <a:pPr eaLnBrk="1" hangingPunct="1">
              <a:lnSpc>
                <a:spcPts val="2800"/>
              </a:lnSpc>
              <a:buFontTx/>
              <a:buChar char="-"/>
            </a:pPr>
            <a:r>
              <a:rPr lang="zh-CN" altLang="en-US" sz="2000" dirty="0">
                <a:cs typeface="+mn-ea"/>
                <a:sym typeface="+mn-lt"/>
              </a:rPr>
              <a:t>输出特征图共预测出</a:t>
            </a:r>
            <a:r>
              <a:rPr lang="en-US" altLang="zh-CN" sz="2000" dirty="0">
                <a:cs typeface="+mn-ea"/>
                <a:sym typeface="+mn-lt"/>
              </a:rPr>
              <a:t>7×7×2 (98)</a:t>
            </a:r>
            <a:r>
              <a:rPr lang="zh-CN" altLang="en-US" sz="2000" dirty="0">
                <a:cs typeface="+mn-ea"/>
                <a:sym typeface="+mn-lt"/>
              </a:rPr>
              <a:t>个检测框及相应置信度</a:t>
            </a:r>
            <a:endParaRPr lang="en-US" altLang="zh-CN" sz="2000" dirty="0">
              <a:cs typeface="+mn-ea"/>
              <a:sym typeface="+mn-lt"/>
            </a:endParaRPr>
          </a:p>
          <a:p>
            <a:pPr eaLnBrk="1" hangingPunct="1">
              <a:lnSpc>
                <a:spcPts val="2800"/>
              </a:lnSpc>
              <a:buFontTx/>
              <a:buChar char="-"/>
            </a:pPr>
            <a:r>
              <a:rPr lang="zh-CN" altLang="en-US" sz="2000" dirty="0">
                <a:cs typeface="+mn-ea"/>
                <a:sym typeface="+mn-lt"/>
              </a:rPr>
              <a:t>将</a:t>
            </a:r>
            <a:r>
              <a:rPr lang="en-US" altLang="zh-CN" sz="2000" dirty="0">
                <a:cs typeface="+mn-ea"/>
                <a:sym typeface="+mn-lt"/>
              </a:rPr>
              <a:t>98</a:t>
            </a:r>
            <a:r>
              <a:rPr lang="zh-CN" altLang="en-US" sz="2000" dirty="0">
                <a:cs typeface="+mn-ea"/>
                <a:sym typeface="+mn-lt"/>
              </a:rPr>
              <a:t>个检测框通过</a:t>
            </a:r>
            <a:r>
              <a:rPr lang="en-US" altLang="zh-CN" sz="2000" dirty="0">
                <a:cs typeface="+mn-ea"/>
                <a:sym typeface="+mn-lt"/>
              </a:rPr>
              <a:t>NMS</a:t>
            </a:r>
            <a:r>
              <a:rPr lang="zh-CN" altLang="en-US" sz="2000" dirty="0">
                <a:cs typeface="+mn-ea"/>
                <a:sym typeface="+mn-lt"/>
              </a:rPr>
              <a:t>方法进行筛选</a:t>
            </a:r>
            <a:endParaRPr lang="en-US" altLang="zh-CN" sz="2000" dirty="0">
              <a:cs typeface="+mn-ea"/>
              <a:sym typeface="+mn-lt"/>
            </a:endParaRPr>
          </a:p>
          <a:p>
            <a:pPr eaLnBrk="1" hangingPunct="1">
              <a:lnSpc>
                <a:spcPts val="2800"/>
              </a:lnSpc>
              <a:buFontTx/>
              <a:buChar char="-"/>
            </a:pPr>
            <a:r>
              <a:rPr lang="zh-CN" altLang="en-US" sz="2000" dirty="0">
                <a:cs typeface="+mn-ea"/>
                <a:sym typeface="+mn-lt"/>
              </a:rPr>
              <a:t>最终得到网格</a:t>
            </a:r>
            <a:r>
              <a:rPr lang="en-US" altLang="zh-CN" sz="2000" dirty="0">
                <a:cs typeface="+mn-ea"/>
                <a:sym typeface="+mn-lt"/>
              </a:rPr>
              <a:t>4-5</a:t>
            </a:r>
            <a:r>
              <a:rPr lang="zh-CN" altLang="en-US" sz="2000" dirty="0">
                <a:cs typeface="+mn-ea"/>
                <a:sym typeface="+mn-lt"/>
              </a:rPr>
              <a:t>所对应的检测框为最终结果</a:t>
            </a:r>
            <a:endParaRPr lang="en-US" altLang="zh-CN" sz="2000" dirty="0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62" y="4014350"/>
            <a:ext cx="2019531" cy="201431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43510" y="6089510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输入</a:t>
            </a:r>
            <a:r>
              <a:rPr lang="en-US" altLang="zh-CN" sz="11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448×448×3</a:t>
            </a:r>
            <a:r>
              <a:rPr lang="zh-CN" altLang="en-US" sz="11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图像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772080" y="5021506"/>
            <a:ext cx="9078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输入</a:t>
            </a:r>
            <a:r>
              <a:rPr lang="en-US" altLang="zh-CN" sz="11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YOLO</a:t>
            </a:r>
            <a:r>
              <a:rPr lang="zh-CN" altLang="en-US" sz="11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网络模型进行预测</a:t>
            </a:r>
          </a:p>
        </p:txBody>
      </p:sp>
      <p:cxnSp>
        <p:nvCxnSpPr>
          <p:cNvPr id="9" name="直接箭头连接符 8"/>
          <p:cNvCxnSpPr/>
          <p:nvPr/>
        </p:nvCxnSpPr>
        <p:spPr bwMode="auto">
          <a:xfrm>
            <a:off x="2865506" y="4993094"/>
            <a:ext cx="72317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024" y="3955517"/>
            <a:ext cx="2262578" cy="2158591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 bwMode="auto">
          <a:xfrm>
            <a:off x="6010298" y="5096415"/>
            <a:ext cx="57743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文本框 15"/>
          <p:cNvSpPr txBox="1"/>
          <p:nvPr/>
        </p:nvSpPr>
        <p:spPr>
          <a:xfrm>
            <a:off x="5924481" y="5190783"/>
            <a:ext cx="8800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NMS</a:t>
            </a:r>
            <a:r>
              <a:rPr lang="zh-CN" altLang="en-US" sz="11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方法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080293" y="6164805"/>
            <a:ext cx="16218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筛选出最匹配的检测框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722EC8F-BD62-A086-F464-1C992A674783}"/>
              </a:ext>
            </a:extLst>
          </p:cNvPr>
          <p:cNvGrpSpPr/>
          <p:nvPr/>
        </p:nvGrpSpPr>
        <p:grpSpPr>
          <a:xfrm>
            <a:off x="2772080" y="3528430"/>
            <a:ext cx="4249174" cy="2515175"/>
            <a:chOff x="2762554" y="3733223"/>
            <a:chExt cx="4249174" cy="2515175"/>
          </a:xfrm>
        </p:grpSpPr>
        <p:cxnSp>
          <p:nvCxnSpPr>
            <p:cNvPr id="12" name="直接箭头连接符 11"/>
            <p:cNvCxnSpPr>
              <a:cxnSpLocks/>
              <a:endCxn id="13" idx="2"/>
            </p:cNvCxnSpPr>
            <p:nvPr/>
          </p:nvCxnSpPr>
          <p:spPr bwMode="auto">
            <a:xfrm flipV="1">
              <a:off x="5673656" y="3987139"/>
              <a:ext cx="563479" cy="60068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4AD053B-3782-8645-6D7B-5152A4EF3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6881" y="4219143"/>
              <a:ext cx="2029255" cy="2029255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2762554" y="3794745"/>
              <a:ext cx="148852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网格</a:t>
              </a:r>
              <a:r>
                <a:rPr lang="en-US" altLang="zh-CN" sz="1050" dirty="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1-1</a:t>
              </a:r>
              <a:r>
                <a:rPr lang="zh-CN" altLang="en-US" sz="1050" dirty="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对应的检测框</a:t>
              </a:r>
            </a:p>
          </p:txBody>
        </p:sp>
        <p:cxnSp>
          <p:nvCxnSpPr>
            <p:cNvPr id="11" name="直接箭头连接符 10"/>
            <p:cNvCxnSpPr>
              <a:cxnSpLocks/>
              <a:endCxn id="10" idx="2"/>
            </p:cNvCxnSpPr>
            <p:nvPr/>
          </p:nvCxnSpPr>
          <p:spPr bwMode="auto">
            <a:xfrm flipH="1" flipV="1">
              <a:off x="3506814" y="4048661"/>
              <a:ext cx="346253" cy="24443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" name="文本框 12"/>
            <p:cNvSpPr txBox="1"/>
            <p:nvPr/>
          </p:nvSpPr>
          <p:spPr>
            <a:xfrm>
              <a:off x="5462541" y="3733223"/>
              <a:ext cx="154918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网格</a:t>
              </a:r>
              <a:r>
                <a:rPr lang="en-US" altLang="zh-CN" sz="1050" dirty="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4-5</a:t>
              </a:r>
              <a:r>
                <a:rPr lang="zh-CN" altLang="en-US" sz="1050" dirty="0">
                  <a:solidFill>
                    <a:srgbClr val="002060"/>
                  </a:solidFill>
                  <a:latin typeface="+mn-lt"/>
                  <a:ea typeface="+mn-ea"/>
                  <a:cs typeface="+mn-ea"/>
                  <a:sym typeface="+mn-lt"/>
                </a:rPr>
                <a:t>对应的检测框</a:t>
              </a: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4EA39125-E747-35A1-BEEB-7DB3148D563C}"/>
                </a:ext>
              </a:extLst>
            </p:cNvPr>
            <p:cNvSpPr/>
            <p:nvPr/>
          </p:nvSpPr>
          <p:spPr bwMode="auto">
            <a:xfrm>
              <a:off x="4993037" y="5157192"/>
              <a:ext cx="155027" cy="14975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endParaRPr kumimoji="1" lang="zh-CN" altLang="en-US" sz="28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黑体" pitchFamily="2" charset="-122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764A539C-C742-5989-5F89-8394F0870FE9}"/>
                </a:ext>
              </a:extLst>
            </p:cNvPr>
            <p:cNvSpPr/>
            <p:nvPr/>
          </p:nvSpPr>
          <p:spPr bwMode="auto">
            <a:xfrm>
              <a:off x="3853067" y="4315759"/>
              <a:ext cx="155027" cy="14975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endParaRPr kumimoji="1" lang="zh-CN" altLang="en-US" sz="28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黑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29147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5856" y="2420888"/>
            <a:ext cx="3456384" cy="2160240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cs typeface="+mn-ea"/>
                <a:sym typeface="+mn-lt"/>
              </a:rPr>
              <a:t>引例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cs typeface="+mn-ea"/>
                <a:sym typeface="+mn-lt"/>
              </a:rPr>
              <a:t>目标检测算法概述</a:t>
            </a:r>
            <a:endParaRPr lang="en-US" altLang="zh-CN" sz="2200" dirty="0">
              <a:cs typeface="+mn-ea"/>
              <a:sym typeface="+mn-lt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cs typeface="+mn-ea"/>
                <a:sym typeface="+mn-lt"/>
              </a:rPr>
              <a:t>卷积神经网络</a:t>
            </a:r>
            <a:endParaRPr lang="en-US" altLang="zh-CN" sz="2200" dirty="0">
              <a:cs typeface="+mn-ea"/>
              <a:sym typeface="+mn-lt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2200" dirty="0">
                <a:cs typeface="+mn-ea"/>
                <a:sym typeface="+mn-lt"/>
              </a:rPr>
              <a:t>YOLO</a:t>
            </a:r>
            <a:r>
              <a:rPr lang="zh-CN" altLang="en-US" sz="2200" dirty="0">
                <a:cs typeface="+mn-ea"/>
                <a:sym typeface="+mn-lt"/>
              </a:rPr>
              <a:t>算法</a:t>
            </a:r>
            <a:endParaRPr lang="en-US" altLang="zh-CN" sz="2200" dirty="0">
              <a:cs typeface="+mn-ea"/>
              <a:sym typeface="+mn-lt"/>
            </a:endParaRP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solidFill>
                  <a:srgbClr val="FF0000"/>
                </a:solidFill>
                <a:cs typeface="+mn-ea"/>
                <a:sym typeface="+mn-lt"/>
              </a:rPr>
              <a:t>总结</a:t>
            </a:r>
          </a:p>
          <a:p>
            <a:pPr eaLnBrk="1" hangingPunct="1"/>
            <a:endParaRPr lang="en-US" altLang="zh-CN" sz="22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88084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总结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00439" y="2348880"/>
            <a:ext cx="774356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w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w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ts val="600"/>
              </a:spcBef>
            </a:pPr>
            <a:r>
              <a:rPr lang="zh-CN" altLang="en-US" sz="2200" b="0" kern="0" dirty="0">
                <a:cs typeface="+mn-ea"/>
                <a:sym typeface="+mn-lt"/>
              </a:rPr>
              <a:t>目标检测的基本思想、应用场景和常见方法</a:t>
            </a:r>
            <a:endParaRPr lang="en-US" altLang="zh-CN" sz="2200" b="0" kern="0" dirty="0">
              <a:cs typeface="+mn-ea"/>
              <a:sym typeface="+mn-lt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</a:pPr>
            <a:r>
              <a:rPr lang="en-US" altLang="zh-CN" sz="2200" b="0" kern="0" dirty="0">
                <a:cs typeface="+mn-ea"/>
                <a:sym typeface="+mn-lt"/>
              </a:rPr>
              <a:t>CNN</a:t>
            </a:r>
            <a:r>
              <a:rPr lang="zh-CN" altLang="en-US" sz="2200" b="0" kern="0" dirty="0">
                <a:cs typeface="+mn-ea"/>
                <a:sym typeface="+mn-lt"/>
              </a:rPr>
              <a:t>的基本操作、模型结构与训练步骤</a:t>
            </a:r>
            <a:endParaRPr lang="en-US" altLang="zh-CN" sz="2200" b="0" kern="0" dirty="0">
              <a:cs typeface="+mn-ea"/>
              <a:sym typeface="+mn-lt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200" b="0" kern="0" dirty="0">
                <a:ea typeface="黑体" pitchFamily="2" charset="-122"/>
              </a:rPr>
              <a:t>目标检测的重要算法实例：</a:t>
            </a:r>
          </a:p>
          <a:p>
            <a:pPr indent="-76200"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2000" b="0" kern="0" dirty="0">
                <a:ea typeface="黑体" pitchFamily="2" charset="-122"/>
              </a:rPr>
              <a:t> 一阶段目标检测方法</a:t>
            </a:r>
            <a:r>
              <a:rPr lang="en-US" altLang="zh-CN" sz="2000" b="0" kern="0" dirty="0">
                <a:ea typeface="黑体" pitchFamily="2" charset="-122"/>
              </a:rPr>
              <a:t>YOLO</a:t>
            </a:r>
            <a:r>
              <a:rPr lang="zh-CN" altLang="en-US" sz="2000" b="0" kern="0" dirty="0">
                <a:ea typeface="黑体" pitchFamily="2" charset="-122"/>
              </a:rPr>
              <a:t>的基本思想、模型结构与训练步骤</a:t>
            </a:r>
            <a:endParaRPr lang="en-US" altLang="zh-CN" sz="2000" b="0" kern="0" dirty="0">
              <a:ea typeface="黑体" pitchFamily="2" charset="-122"/>
            </a:endParaRPr>
          </a:p>
          <a:p>
            <a:pPr indent="-76200"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sz="2000" b="0" kern="0" dirty="0">
                <a:ea typeface="黑体" pitchFamily="2" charset="-122"/>
              </a:rPr>
              <a:t> 基于</a:t>
            </a:r>
            <a:r>
              <a:rPr lang="en-US" altLang="zh-CN" sz="2000" b="0" kern="0" dirty="0">
                <a:ea typeface="黑体" pitchFamily="2" charset="-122"/>
              </a:rPr>
              <a:t>YOLO</a:t>
            </a:r>
            <a:r>
              <a:rPr lang="zh-CN" altLang="en-US" sz="2000" b="0" kern="0" dirty="0">
                <a:ea typeface="黑体" pitchFamily="2" charset="-122"/>
              </a:rPr>
              <a:t>算法预测图像中的鸟类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zh-CN" altLang="en-US" sz="2000" b="0" kern="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</a:pPr>
            <a:endParaRPr lang="en-US" altLang="zh-CN" sz="2000" b="0" kern="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50450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62D5BB-3959-40D5-8632-1BB07BDD9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结语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CD19DB-B395-485E-9143-E80FB504D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918" y="2060848"/>
            <a:ext cx="7958138" cy="3881437"/>
          </a:xfrm>
        </p:spPr>
        <p:txBody>
          <a:bodyPr/>
          <a:lstStyle/>
          <a:p>
            <a:pPr marL="0" indent="0" algn="ctr">
              <a:buNone/>
            </a:pPr>
            <a:endParaRPr lang="en-US" altLang="zh-CN" sz="4400" dirty="0"/>
          </a:p>
          <a:p>
            <a:pPr marL="0" indent="0" algn="ctr">
              <a:buNone/>
            </a:pPr>
            <a:endParaRPr lang="en-US" altLang="zh-CN" sz="4400" dirty="0"/>
          </a:p>
          <a:p>
            <a:pPr marL="0" indent="0" algn="ctr">
              <a:buNone/>
            </a:pPr>
            <a:r>
              <a:rPr lang="zh-CN" altLang="en-US" sz="4400" dirty="0"/>
              <a:t>谢谢！</a:t>
            </a:r>
          </a:p>
        </p:txBody>
      </p:sp>
    </p:spTree>
    <p:extLst>
      <p:ext uri="{BB962C8B-B14F-4D97-AF65-F5344CB8AC3E}">
        <p14:creationId xmlns:p14="http://schemas.microsoft.com/office/powerpoint/2010/main" val="3336559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2214563"/>
            <a:ext cx="6253163" cy="3881437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引例 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solidFill>
                  <a:srgbClr val="FF0000"/>
                </a:solidFill>
                <a:ea typeface="黑体" pitchFamily="2" charset="-122"/>
              </a:rPr>
              <a:t>目标检测算法概述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卷积神经网络概述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2200" dirty="0">
                <a:ea typeface="黑体" pitchFamily="2" charset="-122"/>
              </a:rPr>
              <a:t>YOLO</a:t>
            </a:r>
            <a:r>
              <a:rPr lang="zh-CN" altLang="en-US" sz="2200" dirty="0">
                <a:ea typeface="黑体" pitchFamily="2" charset="-122"/>
              </a:rPr>
              <a:t>算法</a:t>
            </a:r>
          </a:p>
          <a:p>
            <a:pPr eaLnBrk="1" hangingPunct="1">
              <a:lnSpc>
                <a:spcPts val="2800"/>
              </a:lnSpc>
              <a:spcBef>
                <a:spcPts val="0"/>
              </a:spcBef>
              <a:spcAft>
                <a:spcPts val="600"/>
              </a:spcAft>
            </a:pPr>
            <a:r>
              <a:rPr lang="zh-CN" altLang="en-US" sz="2200" dirty="0">
                <a:ea typeface="黑体" pitchFamily="2" charset="-122"/>
              </a:rPr>
              <a:t>总结</a:t>
            </a:r>
          </a:p>
          <a:p>
            <a:pPr eaLnBrk="1" hangingPunct="1"/>
            <a:endParaRPr lang="en-US" altLang="zh-CN" sz="2200" dirty="0"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5242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684213" y="2032000"/>
            <a:ext cx="8208962" cy="46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800"/>
              </a:lnSpc>
              <a:buFont typeface="Wingdings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latin typeface="+mn-lt"/>
              </a:rPr>
              <a:t>目标检测（</a:t>
            </a:r>
            <a:r>
              <a:rPr lang="en-US" altLang="zh-CN" sz="2200" dirty="0">
                <a:solidFill>
                  <a:srgbClr val="0000FF"/>
                </a:solidFill>
                <a:latin typeface="+mn-lt"/>
              </a:rPr>
              <a:t>Object Detection</a:t>
            </a:r>
            <a:r>
              <a:rPr lang="zh-CN" altLang="en-US" sz="2200" dirty="0">
                <a:solidFill>
                  <a:srgbClr val="0000FF"/>
                </a:solidFill>
                <a:latin typeface="+mn-lt"/>
              </a:rPr>
              <a:t>）</a:t>
            </a:r>
            <a:r>
              <a:rPr lang="zh-CN" altLang="en-US" sz="2200" b="0" dirty="0"/>
              <a:t> </a:t>
            </a:r>
            <a:endParaRPr lang="en-US" altLang="zh-CN" sz="2200" b="0" dirty="0"/>
          </a:p>
          <a:p>
            <a:pPr>
              <a:lnSpc>
                <a:spcPts val="2800"/>
              </a:lnSpc>
            </a:pPr>
            <a:r>
              <a:rPr lang="en-US" altLang="zh-CN" sz="2000" b="0" dirty="0"/>
              <a:t>  -</a:t>
            </a:r>
            <a:r>
              <a:rPr lang="zh-CN" altLang="en-US" sz="2000" b="0" dirty="0"/>
              <a:t> 利用矩形</a:t>
            </a:r>
            <a:r>
              <a:rPr lang="zh-CN" altLang="en-US" sz="2000" b="0" dirty="0">
                <a:solidFill>
                  <a:srgbClr val="FF0000"/>
                </a:solidFill>
              </a:rPr>
              <a:t>边界框</a:t>
            </a:r>
            <a:r>
              <a:rPr lang="zh-CN" altLang="en-US" sz="2000" b="0" dirty="0"/>
              <a:t>来确定图像中目标所在的位置及大小，识别目标所属    </a:t>
            </a:r>
            <a:endParaRPr lang="en-US" altLang="zh-CN" sz="2000" b="0" dirty="0"/>
          </a:p>
          <a:p>
            <a:pPr>
              <a:lnSpc>
                <a:spcPts val="2800"/>
              </a:lnSpc>
              <a:spcBef>
                <a:spcPts val="600"/>
              </a:spcBef>
            </a:pPr>
            <a:r>
              <a:rPr lang="en-US" altLang="zh-CN" sz="2000" b="0" dirty="0"/>
              <a:t>    </a:t>
            </a:r>
            <a:r>
              <a:rPr lang="zh-CN" altLang="en-US" sz="2000" b="0" dirty="0"/>
              <a:t>的</a:t>
            </a:r>
            <a:r>
              <a:rPr lang="zh-CN" altLang="en-US" sz="2000" b="0" dirty="0">
                <a:solidFill>
                  <a:srgbClr val="FF0000"/>
                </a:solidFill>
              </a:rPr>
              <a:t>种类</a:t>
            </a:r>
            <a:r>
              <a:rPr lang="zh-CN" altLang="en-US" sz="2000" b="0" dirty="0"/>
              <a:t>，并给出相应的</a:t>
            </a:r>
            <a:r>
              <a:rPr lang="zh-CN" altLang="en-US" sz="2000" b="0" dirty="0">
                <a:solidFill>
                  <a:srgbClr val="FF0000"/>
                </a:solidFill>
              </a:rPr>
              <a:t>置信度</a:t>
            </a:r>
            <a:endParaRPr lang="en-US" altLang="zh-CN" sz="2000" b="0" dirty="0">
              <a:solidFill>
                <a:srgbClr val="FF0000"/>
              </a:solidFill>
            </a:endParaRPr>
          </a:p>
          <a:p>
            <a:pPr marL="342900" indent="-342900">
              <a:lnSpc>
                <a:spcPts val="2800"/>
              </a:lnSpc>
              <a:spcBef>
                <a:spcPts val="2400"/>
              </a:spcBef>
              <a:buFont typeface="Wingdings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latin typeface="+mn-lt"/>
              </a:rPr>
              <a:t>应用场景</a:t>
            </a:r>
            <a:endParaRPr lang="en-US" altLang="zh-CN" sz="2200" dirty="0">
              <a:solidFill>
                <a:srgbClr val="0000FF"/>
              </a:solidFill>
              <a:latin typeface="+mn-lt"/>
            </a:endParaRPr>
          </a:p>
          <a:p>
            <a:pPr>
              <a:lnSpc>
                <a:spcPts val="2800"/>
              </a:lnSpc>
            </a:pPr>
            <a:r>
              <a:rPr lang="en-US" altLang="zh-CN" sz="2000" b="0" dirty="0">
                <a:solidFill>
                  <a:srgbClr val="0000FF"/>
                </a:solidFill>
                <a:latin typeface="+mn-lt"/>
              </a:rPr>
              <a:t>  </a:t>
            </a:r>
            <a:r>
              <a:rPr lang="en-US" altLang="zh-CN" sz="2000" b="0" dirty="0"/>
              <a:t>-</a:t>
            </a:r>
            <a:r>
              <a:rPr lang="en-US" altLang="zh-CN" sz="2000" b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zh-CN" altLang="en-US" sz="2000" b="0" dirty="0"/>
              <a:t>交通领域：交通违法事件检测</a:t>
            </a:r>
            <a:endParaRPr lang="en-US" altLang="zh-CN" sz="2000" b="0" dirty="0"/>
          </a:p>
          <a:p>
            <a:pPr>
              <a:lnSpc>
                <a:spcPts val="2800"/>
              </a:lnSpc>
            </a:pPr>
            <a:r>
              <a:rPr lang="en-US" altLang="zh-CN" sz="2000" b="0" dirty="0"/>
              <a:t>  - </a:t>
            </a:r>
            <a:r>
              <a:rPr lang="zh-CN" altLang="en-US" sz="2000" b="0" dirty="0"/>
              <a:t>医学领域：病变细胞检测</a:t>
            </a:r>
            <a:endParaRPr lang="en-US" altLang="zh-CN" sz="2000" b="0" dirty="0"/>
          </a:p>
          <a:p>
            <a:pPr>
              <a:lnSpc>
                <a:spcPts val="2800"/>
              </a:lnSpc>
            </a:pPr>
            <a:r>
              <a:rPr lang="en-US" altLang="zh-CN" sz="2000" b="0" dirty="0"/>
              <a:t>  - </a:t>
            </a:r>
            <a:r>
              <a:rPr lang="zh-CN" altLang="en-US" sz="2000" b="0" dirty="0"/>
              <a:t>工程领域：安全帽佩戴检测</a:t>
            </a:r>
            <a:endParaRPr lang="en-US" altLang="zh-CN" sz="2000" b="0" dirty="0"/>
          </a:p>
          <a:p>
            <a:pPr>
              <a:lnSpc>
                <a:spcPts val="2800"/>
              </a:lnSpc>
            </a:pPr>
            <a:r>
              <a:rPr lang="en-US" altLang="zh-CN" sz="2000" b="0" dirty="0"/>
              <a:t>  - </a:t>
            </a:r>
            <a:r>
              <a:rPr lang="zh-CN" altLang="en-US" sz="2000" b="0" dirty="0"/>
              <a:t>工业领域：绝缘子检测</a:t>
            </a:r>
            <a:endParaRPr lang="en-US" altLang="zh-CN" sz="2000" b="0" dirty="0"/>
          </a:p>
          <a:p>
            <a:pPr>
              <a:lnSpc>
                <a:spcPts val="2800"/>
              </a:lnSpc>
            </a:pPr>
            <a:r>
              <a:rPr lang="en-US" altLang="zh-CN" sz="2000" b="0" dirty="0"/>
              <a:t>  - </a:t>
            </a:r>
            <a:r>
              <a:rPr lang="zh-CN" altLang="en-US" sz="2000" b="0" dirty="0"/>
              <a:t>农业领域：农作物病虫害检测</a:t>
            </a:r>
            <a:endParaRPr lang="en-US" altLang="zh-CN" sz="2000" b="0" dirty="0"/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xfrm>
            <a:off x="1403648" y="692696"/>
            <a:ext cx="7378700" cy="1143000"/>
          </a:xfrm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目标检测算法概述 (1)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DAA13EC-819D-43CE-B61F-2E21628AF0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3501008"/>
            <a:ext cx="3430270" cy="2502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3265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611560" y="1988840"/>
            <a:ext cx="8208962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600"/>
              </a:lnSpc>
              <a:buFont typeface="Wingdings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latin typeface="+mn-lt"/>
              </a:rPr>
              <a:t>目标检测算法分类</a:t>
            </a:r>
            <a:endParaRPr lang="en-US" altLang="zh-CN" sz="2200" b="0" dirty="0">
              <a:latin typeface="黑体" pitchFamily="2" charset="-122"/>
            </a:endParaRPr>
          </a:p>
        </p:txBody>
      </p:sp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目标检测算法概述 (</a:t>
            </a:r>
            <a:r>
              <a:rPr lang="en-US" altLang="zh-CN" dirty="0">
                <a:ea typeface="黑体" pitchFamily="2" charset="-122"/>
              </a:rPr>
              <a:t>2</a:t>
            </a:r>
            <a:r>
              <a:rPr lang="zh-CN" altLang="en-US" dirty="0">
                <a:ea typeface="黑体" pitchFamily="2" charset="-122"/>
              </a:rPr>
              <a:t>)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7972873-0C05-FD86-FC70-3BDDBDA41FF6}"/>
              </a:ext>
            </a:extLst>
          </p:cNvPr>
          <p:cNvSpPr/>
          <p:nvPr/>
        </p:nvSpPr>
        <p:spPr bwMode="auto">
          <a:xfrm>
            <a:off x="899592" y="3559353"/>
            <a:ext cx="1260161" cy="8596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r>
              <a:rPr kumimoji="1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</a:rPr>
              <a:t>目标检测</a:t>
            </a:r>
            <a:endParaRPr kumimoji="1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r>
              <a:rPr kumimoji="1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</a:rPr>
              <a:t>算法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A7688FB-B7AD-C4B3-6654-68DC9430F879}"/>
              </a:ext>
            </a:extLst>
          </p:cNvPr>
          <p:cNvSpPr/>
          <p:nvPr/>
        </p:nvSpPr>
        <p:spPr bwMode="auto">
          <a:xfrm>
            <a:off x="3077013" y="2852936"/>
            <a:ext cx="2505970" cy="75368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r>
              <a:rPr kumimoji="1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</a:rPr>
              <a:t>传统的目标检测算法</a:t>
            </a:r>
            <a:endParaRPr kumimoji="1" lang="en-US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r>
              <a:rPr kumimoji="1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</a:rPr>
              <a:t>HOG</a:t>
            </a:r>
            <a:r>
              <a:rPr kumimoji="1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</a:rPr>
              <a:t>，</a:t>
            </a:r>
            <a:r>
              <a:rPr kumimoji="1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</a:rPr>
              <a:t>DPM</a:t>
            </a:r>
            <a:endParaRPr kumimoji="1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DB0D3AD-FB3A-68A7-FA1E-803E5FD5214D}"/>
              </a:ext>
            </a:extLst>
          </p:cNvPr>
          <p:cNvSpPr/>
          <p:nvPr/>
        </p:nvSpPr>
        <p:spPr bwMode="auto">
          <a:xfrm>
            <a:off x="6137374" y="3371591"/>
            <a:ext cx="2685969" cy="7325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r>
              <a:rPr lang="zh-CN" altLang="en-US" sz="2000" b="0" dirty="0"/>
              <a:t>一阶段目标检测算法</a:t>
            </a:r>
            <a:endParaRPr lang="en-US" altLang="zh-CN" sz="2000" b="0" dirty="0"/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r>
              <a:rPr lang="en-US" altLang="zh-CN" sz="2000" b="0" dirty="0"/>
              <a:t>SSD</a:t>
            </a:r>
            <a:r>
              <a:rPr lang="zh-CN" altLang="en-US" sz="2000" b="0" dirty="0"/>
              <a:t>，</a:t>
            </a:r>
            <a:r>
              <a:rPr lang="en-US" altLang="zh-CN" sz="2000" b="0" dirty="0"/>
              <a:t>YOLO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BE410BE-8859-1ED6-0E88-355789DC6AF5}"/>
              </a:ext>
            </a:extLst>
          </p:cNvPr>
          <p:cNvSpPr/>
          <p:nvPr/>
        </p:nvSpPr>
        <p:spPr bwMode="auto">
          <a:xfrm>
            <a:off x="6134553" y="4993605"/>
            <a:ext cx="2685969" cy="158417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r>
              <a:rPr lang="zh-CN" altLang="en-US" sz="2000" b="0" dirty="0"/>
              <a:t>两阶段目标检测算法</a:t>
            </a:r>
            <a:endParaRPr lang="en-US" altLang="zh-CN" sz="2000" b="0" dirty="0"/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r>
              <a:rPr lang="en-US" altLang="zh-CN" sz="2000" b="0" dirty="0"/>
              <a:t>R-CNN,</a:t>
            </a:r>
            <a:r>
              <a:rPr lang="zh-CN" altLang="en-US" sz="2000" b="0" dirty="0"/>
              <a:t> </a:t>
            </a:r>
            <a:r>
              <a:rPr lang="en-US" altLang="zh-CN" sz="2000" b="0" dirty="0"/>
              <a:t>Fast R-CNN,</a:t>
            </a:r>
            <a:r>
              <a:rPr lang="zh-CN" altLang="en-US" sz="2000" b="0" dirty="0"/>
              <a:t> </a:t>
            </a:r>
            <a:endParaRPr lang="en-US" altLang="zh-CN" sz="2000" b="0" dirty="0"/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r>
              <a:rPr lang="en-US" altLang="zh-CN" sz="2000" b="0" dirty="0"/>
              <a:t>Faster R-CNN, Cascade </a:t>
            </a: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r>
              <a:rPr lang="en-US" altLang="zh-CN" sz="2000" b="0" dirty="0"/>
              <a:t>R-CNN, Mask R-CNN</a:t>
            </a:r>
          </a:p>
        </p:txBody>
      </p:sp>
      <p:cxnSp>
        <p:nvCxnSpPr>
          <p:cNvPr id="12" name="连接符: 肘形 11">
            <a:extLst>
              <a:ext uri="{FF2B5EF4-FFF2-40B4-BE49-F238E27FC236}">
                <a16:creationId xmlns:a16="http://schemas.microsoft.com/office/drawing/2014/main" id="{10D6D784-9AB4-C322-9EAF-697023CBDF49}"/>
              </a:ext>
            </a:extLst>
          </p:cNvPr>
          <p:cNvCxnSpPr>
            <a:cxnSpLocks/>
            <a:stCxn id="2" idx="3"/>
            <a:endCxn id="4" idx="1"/>
          </p:cNvCxnSpPr>
          <p:nvPr/>
        </p:nvCxnSpPr>
        <p:spPr bwMode="auto">
          <a:xfrm flipV="1">
            <a:off x="2159753" y="3229778"/>
            <a:ext cx="917260" cy="75942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2" name="矩形 51">
            <a:extLst>
              <a:ext uri="{FF2B5EF4-FFF2-40B4-BE49-F238E27FC236}">
                <a16:creationId xmlns:a16="http://schemas.microsoft.com/office/drawing/2014/main" id="{FC38955E-C86A-2BE4-D8E2-77588E7E7EAC}"/>
              </a:ext>
            </a:extLst>
          </p:cNvPr>
          <p:cNvSpPr/>
          <p:nvPr/>
        </p:nvSpPr>
        <p:spPr bwMode="auto">
          <a:xfrm>
            <a:off x="3077013" y="4353088"/>
            <a:ext cx="2484297" cy="75368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r>
              <a:rPr lang="zh-CN" altLang="en-US" sz="2000" b="0" dirty="0"/>
              <a:t>基于深度学习的目标</a:t>
            </a:r>
            <a:endParaRPr lang="en-US" altLang="zh-CN" sz="2000" b="0" dirty="0"/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r>
              <a:rPr lang="zh-CN" altLang="en-US" sz="2000" b="0" dirty="0"/>
              <a:t>检测算法</a:t>
            </a:r>
            <a:endParaRPr kumimoji="1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黑体" pitchFamily="2" charset="-122"/>
            </a:endParaRPr>
          </a:p>
        </p:txBody>
      </p:sp>
      <p:cxnSp>
        <p:nvCxnSpPr>
          <p:cNvPr id="15384" name="连接符: 肘形 15383">
            <a:extLst>
              <a:ext uri="{FF2B5EF4-FFF2-40B4-BE49-F238E27FC236}">
                <a16:creationId xmlns:a16="http://schemas.microsoft.com/office/drawing/2014/main" id="{5B425D24-705D-49C9-8DC7-465D7B6B3671}"/>
              </a:ext>
            </a:extLst>
          </p:cNvPr>
          <p:cNvCxnSpPr>
            <a:cxnSpLocks/>
            <a:stCxn id="52" idx="3"/>
            <a:endCxn id="9" idx="1"/>
          </p:cNvCxnSpPr>
          <p:nvPr/>
        </p:nvCxnSpPr>
        <p:spPr bwMode="auto">
          <a:xfrm flipV="1">
            <a:off x="5561310" y="3737859"/>
            <a:ext cx="576064" cy="992071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386" name="连接符: 肘形 15385">
            <a:extLst>
              <a:ext uri="{FF2B5EF4-FFF2-40B4-BE49-F238E27FC236}">
                <a16:creationId xmlns:a16="http://schemas.microsoft.com/office/drawing/2014/main" id="{14B59502-E9C0-2B4B-8BC6-5F9A3B20B1FB}"/>
              </a:ext>
            </a:extLst>
          </p:cNvPr>
          <p:cNvCxnSpPr>
            <a:cxnSpLocks/>
            <a:stCxn id="52" idx="3"/>
            <a:endCxn id="10" idx="1"/>
          </p:cNvCxnSpPr>
          <p:nvPr/>
        </p:nvCxnSpPr>
        <p:spPr bwMode="auto">
          <a:xfrm>
            <a:off x="5561310" y="4729930"/>
            <a:ext cx="573243" cy="1055763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连接符: 肘形 37">
            <a:extLst>
              <a:ext uri="{FF2B5EF4-FFF2-40B4-BE49-F238E27FC236}">
                <a16:creationId xmlns:a16="http://schemas.microsoft.com/office/drawing/2014/main" id="{08649071-5487-4A8C-B2B9-204CC7E9E7AA}"/>
              </a:ext>
            </a:extLst>
          </p:cNvPr>
          <p:cNvCxnSpPr>
            <a:cxnSpLocks/>
            <a:stCxn id="2" idx="3"/>
            <a:endCxn id="52" idx="1"/>
          </p:cNvCxnSpPr>
          <p:nvPr/>
        </p:nvCxnSpPr>
        <p:spPr bwMode="auto">
          <a:xfrm>
            <a:off x="2159753" y="3989198"/>
            <a:ext cx="917260" cy="740732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77756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目标检测算法概述 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3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)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20080" y="1988840"/>
            <a:ext cx="8532440" cy="4824536"/>
          </a:xfrm>
        </p:spPr>
        <p:txBody>
          <a:bodyPr lIns="0" rIns="0"/>
          <a:lstStyle/>
          <a:p>
            <a:pPr eaLnBrk="1" hangingPunct="1">
              <a:lnSpc>
                <a:spcPts val="2800"/>
              </a:lnSpc>
            </a:pPr>
            <a:r>
              <a:rPr lang="zh-CN" altLang="en-US" sz="2200" b="1" dirty="0">
                <a:solidFill>
                  <a:srgbClr val="0000FF"/>
                </a:solidFill>
                <a:ea typeface="黑体" pitchFamily="2" charset="-122"/>
              </a:rPr>
              <a:t>传统目标检测算法</a:t>
            </a:r>
            <a:endParaRPr lang="en-US" altLang="zh-CN" sz="2200" dirty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buFont typeface="Wingdings" pitchFamily="2" charset="2"/>
              <a:buNone/>
            </a:pPr>
            <a:r>
              <a:rPr lang="en-US" altLang="zh-CN" sz="2000" dirty="0">
                <a:latin typeface="黑体" pitchFamily="2" charset="-122"/>
                <a:ea typeface="黑体" pitchFamily="2" charset="-122"/>
              </a:rPr>
              <a:t>  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- 采用滑动窗口的方式遍历整幅图像，选择候选区域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buFont typeface="Wingdings" pitchFamily="2" charset="2"/>
              <a:buNone/>
            </a:pPr>
            <a:r>
              <a:rPr lang="en-US" altLang="zh-CN" sz="2000" dirty="0">
                <a:latin typeface="黑体" pitchFamily="2" charset="-122"/>
                <a:ea typeface="黑体" pitchFamily="2" charset="-122"/>
              </a:rPr>
              <a:t>  - 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逐个提取候选区域的特征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buFont typeface="Wingdings" pitchFamily="2" charset="2"/>
              <a:buNone/>
            </a:pPr>
            <a:r>
              <a:rPr lang="en-US" altLang="zh-CN" sz="2000" dirty="0">
                <a:latin typeface="黑体" pitchFamily="2" charset="-122"/>
                <a:ea typeface="黑体" pitchFamily="2" charset="-122"/>
              </a:rPr>
              <a:t>  - 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利用支持向量机</a:t>
            </a:r>
            <a:r>
              <a:rPr lang="en-US" altLang="zh-CN" sz="2000" dirty="0">
                <a:latin typeface="黑体" pitchFamily="2" charset="-122"/>
                <a:ea typeface="黑体" pitchFamily="2" charset="-122"/>
              </a:rPr>
              <a:t>(</a:t>
            </a:r>
            <a:r>
              <a:rPr lang="en-US" altLang="zh-CN" sz="2000" dirty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SVM</a:t>
            </a:r>
            <a:r>
              <a:rPr lang="en-US" altLang="zh-CN" sz="2000" dirty="0">
                <a:latin typeface="黑体" pitchFamily="2" charset="-122"/>
                <a:ea typeface="黑体" pitchFamily="2" charset="-122"/>
              </a:rPr>
              <a:t>)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、随机森林等分类器判定目标类别</a:t>
            </a:r>
          </a:p>
          <a:p>
            <a:pPr eaLnBrk="1" hangingPunct="1">
              <a:lnSpc>
                <a:spcPts val="2800"/>
              </a:lnSpc>
              <a:spcBef>
                <a:spcPts val="3600"/>
              </a:spcBef>
            </a:pPr>
            <a:r>
              <a:rPr lang="zh-CN" altLang="en-US" sz="2200" b="1" dirty="0">
                <a:solidFill>
                  <a:srgbClr val="0000FF"/>
                </a:solidFill>
                <a:ea typeface="黑体" pitchFamily="2" charset="-122"/>
              </a:rPr>
              <a:t>优点</a:t>
            </a:r>
            <a:endParaRPr lang="en-US" altLang="zh-CN" sz="2200" b="1" dirty="0">
              <a:solidFill>
                <a:srgbClr val="0000FF"/>
              </a:solidFill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buNone/>
            </a:pPr>
            <a:r>
              <a:rPr lang="en-US" altLang="zh-CN" sz="2000" dirty="0">
                <a:latin typeface="黑体" pitchFamily="2" charset="-122"/>
                <a:ea typeface="黑体" pitchFamily="2" charset="-122"/>
              </a:rPr>
              <a:t>   -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 训练时间短、硬件要求较低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3600"/>
              </a:spcBef>
            </a:pPr>
            <a:r>
              <a:rPr lang="zh-CN" altLang="en-US" sz="2200" b="1" dirty="0">
                <a:solidFill>
                  <a:srgbClr val="0000FF"/>
                </a:solidFill>
                <a:ea typeface="黑体" pitchFamily="2" charset="-122"/>
              </a:rPr>
              <a:t>缺点</a:t>
            </a:r>
          </a:p>
          <a:p>
            <a:pPr eaLnBrk="1" hangingPunct="1">
              <a:lnSpc>
                <a:spcPts val="2800"/>
              </a:lnSpc>
              <a:buFont typeface="Wingdings" pitchFamily="2" charset="2"/>
              <a:buNone/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  - </a:t>
            </a:r>
            <a:r>
              <a:rPr kumimoji="0" lang="zh-CN" altLang="en-US" sz="2000" dirty="0">
                <a:latin typeface="黑体" pitchFamily="2" charset="-122"/>
                <a:ea typeface="黑体" pitchFamily="2" charset="-122"/>
              </a:rPr>
              <a:t>针对特定检测任务，需人工选择和设计不同特征，可移植性差</a:t>
            </a:r>
            <a:endParaRPr lang="zh-CN" altLang="en-US" sz="2000" dirty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buFont typeface="Wingdings" pitchFamily="2" charset="2"/>
              <a:buNone/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  - 特征提取和分类任务分离，无法完成端到端的训练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03328EF-EA49-EF84-6FA3-455FCF2CB2CC}"/>
              </a:ext>
            </a:extLst>
          </p:cNvPr>
          <p:cNvGrpSpPr/>
          <p:nvPr/>
        </p:nvGrpSpPr>
        <p:grpSpPr>
          <a:xfrm>
            <a:off x="4644008" y="3573016"/>
            <a:ext cx="4211961" cy="2148260"/>
            <a:chOff x="4608511" y="3657004"/>
            <a:chExt cx="4211961" cy="214826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91D4D2F7-78EB-4900-A89C-8338D4D2E440}"/>
                </a:ext>
              </a:extLst>
            </p:cNvPr>
            <p:cNvSpPr/>
            <p:nvPr/>
          </p:nvSpPr>
          <p:spPr bwMode="auto">
            <a:xfrm>
              <a:off x="7626957" y="3657004"/>
              <a:ext cx="125633" cy="42702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endParaRPr kumimoji="1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AEE8ADD-6994-43AE-80BB-86B2D55C7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08511" y="3935851"/>
              <a:ext cx="1691681" cy="1441986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83306AE-FDC0-4DD6-87AE-6E4E44BAB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95472" y="3709308"/>
              <a:ext cx="391771" cy="35446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E48FDB5-E426-422C-AF16-6E3D9555B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95472" y="4247623"/>
              <a:ext cx="391771" cy="35499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4CCA637C-B0EF-4304-9B29-45455BABC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95472" y="4892261"/>
              <a:ext cx="391771" cy="34869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5293C61-7454-4579-812B-387E8561A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95472" y="5414258"/>
              <a:ext cx="391771" cy="354990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ED6301C-8FB3-4CA3-9564-85F01CEB5746}"/>
                </a:ext>
              </a:extLst>
            </p:cNvPr>
            <p:cNvSpPr/>
            <p:nvPr/>
          </p:nvSpPr>
          <p:spPr bwMode="auto">
            <a:xfrm>
              <a:off x="7626957" y="4211606"/>
              <a:ext cx="125633" cy="42702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endParaRPr kumimoji="1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61A8B94-F6CD-44EB-90A2-EA86045BCFFE}"/>
                </a:ext>
              </a:extLst>
            </p:cNvPr>
            <p:cNvSpPr/>
            <p:nvPr/>
          </p:nvSpPr>
          <p:spPr bwMode="auto">
            <a:xfrm>
              <a:off x="7626957" y="4851529"/>
              <a:ext cx="125633" cy="42702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endParaRPr kumimoji="1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51582717-C4EB-4C8D-98D1-1D4E696CC17F}"/>
                </a:ext>
              </a:extLst>
            </p:cNvPr>
            <p:cNvSpPr/>
            <p:nvPr/>
          </p:nvSpPr>
          <p:spPr bwMode="auto">
            <a:xfrm>
              <a:off x="7626956" y="5378241"/>
              <a:ext cx="125633" cy="42702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endParaRPr kumimoji="1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DDBA4DDA-6FB1-4532-8220-4AC6F102CFF3}"/>
                </a:ext>
              </a:extLst>
            </p:cNvPr>
            <p:cNvSpPr/>
            <p:nvPr/>
          </p:nvSpPr>
          <p:spPr bwMode="auto">
            <a:xfrm>
              <a:off x="8192304" y="3748566"/>
              <a:ext cx="628166" cy="26549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r>
                <a:rPr kumimoji="1" lang="en-US" altLang="zh-CN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黑体" pitchFamily="2" charset="-122"/>
                </a:rPr>
                <a:t>SVM</a:t>
              </a:r>
              <a:endParaRPr kumimoji="1" lang="zh-CN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DE62679-B60C-4CEB-8C51-FB861A5FDF4C}"/>
                </a:ext>
              </a:extLst>
            </p:cNvPr>
            <p:cNvSpPr/>
            <p:nvPr/>
          </p:nvSpPr>
          <p:spPr bwMode="auto">
            <a:xfrm>
              <a:off x="8192306" y="4292368"/>
              <a:ext cx="628166" cy="26549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r>
                <a:rPr kumimoji="1" lang="en-US" altLang="zh-CN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黑体" pitchFamily="2" charset="-122"/>
                </a:rPr>
                <a:t>SVM</a:t>
              </a:r>
              <a:endParaRPr kumimoji="1" lang="zh-CN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47231329-7179-4CE2-9DAB-C18697AE9FA8}"/>
                </a:ext>
              </a:extLst>
            </p:cNvPr>
            <p:cNvSpPr/>
            <p:nvPr/>
          </p:nvSpPr>
          <p:spPr bwMode="auto">
            <a:xfrm>
              <a:off x="8192305" y="4922681"/>
              <a:ext cx="628166" cy="26549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r>
                <a:rPr kumimoji="1" lang="en-US" altLang="zh-CN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黑体" pitchFamily="2" charset="-122"/>
                </a:rPr>
                <a:t>SVM</a:t>
              </a:r>
              <a:endParaRPr kumimoji="1" lang="zh-CN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1194A1-5ABA-491A-BD31-00761BD2B25D}"/>
                </a:ext>
              </a:extLst>
            </p:cNvPr>
            <p:cNvSpPr/>
            <p:nvPr/>
          </p:nvSpPr>
          <p:spPr bwMode="auto">
            <a:xfrm>
              <a:off x="8180169" y="5459003"/>
              <a:ext cx="628166" cy="26549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r>
                <a:rPr kumimoji="1" lang="en-US" altLang="zh-CN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黑体" pitchFamily="2" charset="-122"/>
                </a:rPr>
                <a:t>SVM</a:t>
              </a:r>
              <a:endParaRPr kumimoji="1" lang="zh-CN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</a:endParaRPr>
            </a:p>
          </p:txBody>
        </p:sp>
        <p:cxnSp>
          <p:nvCxnSpPr>
            <p:cNvPr id="26" name="连接符: 肘形 25">
              <a:extLst>
                <a:ext uri="{FF2B5EF4-FFF2-40B4-BE49-F238E27FC236}">
                  <a16:creationId xmlns:a16="http://schemas.microsoft.com/office/drawing/2014/main" id="{9A172A2E-6DD6-4106-BBC4-159EFAE811E0}"/>
                </a:ext>
              </a:extLst>
            </p:cNvPr>
            <p:cNvCxnSpPr>
              <a:cxnSpLocks/>
              <a:stCxn id="4" idx="3"/>
              <a:endCxn id="6" idx="1"/>
            </p:cNvCxnSpPr>
            <p:nvPr/>
          </p:nvCxnSpPr>
          <p:spPr bwMode="auto">
            <a:xfrm flipV="1">
              <a:off x="6300192" y="4425118"/>
              <a:ext cx="495280" cy="231726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" name="连接符: 肘形 27">
              <a:extLst>
                <a:ext uri="{FF2B5EF4-FFF2-40B4-BE49-F238E27FC236}">
                  <a16:creationId xmlns:a16="http://schemas.microsoft.com/office/drawing/2014/main" id="{BC3EDCBB-450B-4586-980E-2F88A74E45FE}"/>
                </a:ext>
              </a:extLst>
            </p:cNvPr>
            <p:cNvCxnSpPr>
              <a:cxnSpLocks/>
              <a:stCxn id="4" idx="3"/>
              <a:endCxn id="7" idx="1"/>
            </p:cNvCxnSpPr>
            <p:nvPr/>
          </p:nvCxnSpPr>
          <p:spPr bwMode="auto">
            <a:xfrm>
              <a:off x="6300192" y="4656844"/>
              <a:ext cx="495280" cy="409766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" name="连接符: 肘形 29">
              <a:extLst>
                <a:ext uri="{FF2B5EF4-FFF2-40B4-BE49-F238E27FC236}">
                  <a16:creationId xmlns:a16="http://schemas.microsoft.com/office/drawing/2014/main" id="{2AA24252-E200-449D-83D9-CEAE6E51FB7F}"/>
                </a:ext>
              </a:extLst>
            </p:cNvPr>
            <p:cNvCxnSpPr>
              <a:cxnSpLocks/>
              <a:stCxn id="4" idx="3"/>
              <a:endCxn id="8" idx="1"/>
            </p:cNvCxnSpPr>
            <p:nvPr/>
          </p:nvCxnSpPr>
          <p:spPr bwMode="auto">
            <a:xfrm>
              <a:off x="6300192" y="4656844"/>
              <a:ext cx="495280" cy="934909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363" name="连接符: 肘形 15362">
              <a:extLst>
                <a:ext uri="{FF2B5EF4-FFF2-40B4-BE49-F238E27FC236}">
                  <a16:creationId xmlns:a16="http://schemas.microsoft.com/office/drawing/2014/main" id="{A1BA4125-7729-4E47-977F-E7250961346D}"/>
                </a:ext>
              </a:extLst>
            </p:cNvPr>
            <p:cNvCxnSpPr>
              <a:cxnSpLocks/>
              <a:stCxn id="4" idx="3"/>
              <a:endCxn id="5" idx="1"/>
            </p:cNvCxnSpPr>
            <p:nvPr/>
          </p:nvCxnSpPr>
          <p:spPr bwMode="auto">
            <a:xfrm flipV="1">
              <a:off x="6300192" y="3886539"/>
              <a:ext cx="495280" cy="770305"/>
            </a:xfrm>
            <a:prstGeom prst="bent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365" name="直接箭头连接符 15364">
              <a:extLst>
                <a:ext uri="{FF2B5EF4-FFF2-40B4-BE49-F238E27FC236}">
                  <a16:creationId xmlns:a16="http://schemas.microsoft.com/office/drawing/2014/main" id="{7AFD2917-2859-47A4-9F8C-03E8E706D928}"/>
                </a:ext>
              </a:extLst>
            </p:cNvPr>
            <p:cNvCxnSpPr>
              <a:stCxn id="5" idx="3"/>
            </p:cNvCxnSpPr>
            <p:nvPr/>
          </p:nvCxnSpPr>
          <p:spPr bwMode="auto">
            <a:xfrm flipV="1">
              <a:off x="7187243" y="3881315"/>
              <a:ext cx="429551" cy="52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367" name="直接箭头连接符 15366">
              <a:extLst>
                <a:ext uri="{FF2B5EF4-FFF2-40B4-BE49-F238E27FC236}">
                  <a16:creationId xmlns:a16="http://schemas.microsoft.com/office/drawing/2014/main" id="{747B3088-F2EF-425D-84C7-BF4C4AD1B704}"/>
                </a:ext>
              </a:extLst>
            </p:cNvPr>
            <p:cNvCxnSpPr>
              <a:cxnSpLocks/>
              <a:stCxn id="6" idx="3"/>
              <a:endCxn id="10" idx="1"/>
            </p:cNvCxnSpPr>
            <p:nvPr/>
          </p:nvCxnSpPr>
          <p:spPr bwMode="auto">
            <a:xfrm>
              <a:off x="7187243" y="4425118"/>
              <a:ext cx="43971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380" name="直接箭头连接符 15379">
              <a:extLst>
                <a:ext uri="{FF2B5EF4-FFF2-40B4-BE49-F238E27FC236}">
                  <a16:creationId xmlns:a16="http://schemas.microsoft.com/office/drawing/2014/main" id="{24761D52-FD4E-479A-B55D-988903AFDF56}"/>
                </a:ext>
              </a:extLst>
            </p:cNvPr>
            <p:cNvCxnSpPr>
              <a:endCxn id="11" idx="1"/>
            </p:cNvCxnSpPr>
            <p:nvPr/>
          </p:nvCxnSpPr>
          <p:spPr bwMode="auto">
            <a:xfrm>
              <a:off x="7187243" y="5065040"/>
              <a:ext cx="439714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384" name="直接箭头连接符 15383">
              <a:extLst>
                <a:ext uri="{FF2B5EF4-FFF2-40B4-BE49-F238E27FC236}">
                  <a16:creationId xmlns:a16="http://schemas.microsoft.com/office/drawing/2014/main" id="{5A0795C2-01E8-4EDA-A8CF-6782931B5172}"/>
                </a:ext>
              </a:extLst>
            </p:cNvPr>
            <p:cNvCxnSpPr>
              <a:stCxn id="8" idx="3"/>
              <a:endCxn id="12" idx="1"/>
            </p:cNvCxnSpPr>
            <p:nvPr/>
          </p:nvCxnSpPr>
          <p:spPr bwMode="auto">
            <a:xfrm>
              <a:off x="7187243" y="5591753"/>
              <a:ext cx="439713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390" name="直接箭头连接符 15389">
              <a:extLst>
                <a:ext uri="{FF2B5EF4-FFF2-40B4-BE49-F238E27FC236}">
                  <a16:creationId xmlns:a16="http://schemas.microsoft.com/office/drawing/2014/main" id="{97F2406F-440E-433B-8399-9620BD288F16}"/>
                </a:ext>
              </a:extLst>
            </p:cNvPr>
            <p:cNvCxnSpPr/>
            <p:nvPr/>
          </p:nvCxnSpPr>
          <p:spPr bwMode="auto">
            <a:xfrm>
              <a:off x="7752589" y="3881315"/>
              <a:ext cx="439715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458" name="直接箭头连接符 19457">
              <a:extLst>
                <a:ext uri="{FF2B5EF4-FFF2-40B4-BE49-F238E27FC236}">
                  <a16:creationId xmlns:a16="http://schemas.microsoft.com/office/drawing/2014/main" id="{13134327-CD07-498D-BCFE-7A88C50D1626}"/>
                </a:ext>
              </a:extLst>
            </p:cNvPr>
            <p:cNvCxnSpPr>
              <a:stCxn id="10" idx="3"/>
              <a:endCxn id="14" idx="1"/>
            </p:cNvCxnSpPr>
            <p:nvPr/>
          </p:nvCxnSpPr>
          <p:spPr bwMode="auto">
            <a:xfrm flipV="1">
              <a:off x="7752590" y="4425117"/>
              <a:ext cx="439716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462" name="直接箭头连接符 19461">
              <a:extLst>
                <a:ext uri="{FF2B5EF4-FFF2-40B4-BE49-F238E27FC236}">
                  <a16:creationId xmlns:a16="http://schemas.microsoft.com/office/drawing/2014/main" id="{3BE20AB8-2F7E-4ACF-9991-BEB5FD67B874}"/>
                </a:ext>
              </a:extLst>
            </p:cNvPr>
            <p:cNvCxnSpPr>
              <a:stCxn id="11" idx="3"/>
            </p:cNvCxnSpPr>
            <p:nvPr/>
          </p:nvCxnSpPr>
          <p:spPr bwMode="auto">
            <a:xfrm flipV="1">
              <a:off x="7752590" y="5055430"/>
              <a:ext cx="439714" cy="961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464" name="直接箭头连接符 19463">
              <a:extLst>
                <a:ext uri="{FF2B5EF4-FFF2-40B4-BE49-F238E27FC236}">
                  <a16:creationId xmlns:a16="http://schemas.microsoft.com/office/drawing/2014/main" id="{5CE71D87-F395-4BC1-9BE7-AF0E6294E7D4}"/>
                </a:ext>
              </a:extLst>
            </p:cNvPr>
            <p:cNvCxnSpPr>
              <a:stCxn id="12" idx="3"/>
              <a:endCxn id="16" idx="1"/>
            </p:cNvCxnSpPr>
            <p:nvPr/>
          </p:nvCxnSpPr>
          <p:spPr bwMode="auto">
            <a:xfrm flipV="1">
              <a:off x="7752589" y="5591752"/>
              <a:ext cx="427580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9467" name="文本框 19466">
              <a:extLst>
                <a:ext uri="{FF2B5EF4-FFF2-40B4-BE49-F238E27FC236}">
                  <a16:creationId xmlns:a16="http://schemas.microsoft.com/office/drawing/2014/main" id="{CA0010E1-6571-47E9-8724-FE4BF54223A3}"/>
                </a:ext>
              </a:extLst>
            </p:cNvPr>
            <p:cNvSpPr txBox="1"/>
            <p:nvPr/>
          </p:nvSpPr>
          <p:spPr>
            <a:xfrm>
              <a:off x="6804248" y="4481030"/>
              <a:ext cx="6568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…</a:t>
              </a:r>
              <a:endParaRPr lang="zh-CN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9589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目标检测算法概述(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4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)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561" y="1988840"/>
            <a:ext cx="8532440" cy="4488160"/>
          </a:xfrm>
        </p:spPr>
        <p:txBody>
          <a:bodyPr lIns="0" rIns="0"/>
          <a:lstStyle/>
          <a:p>
            <a:pPr eaLnBrk="1" hangingPunct="1">
              <a:lnSpc>
                <a:spcPts val="2800"/>
              </a:lnSpc>
            </a:pPr>
            <a:r>
              <a:rPr lang="zh-CN" altLang="en-US" sz="2200" b="1" dirty="0">
                <a:solidFill>
                  <a:srgbClr val="0000FF"/>
                </a:solidFill>
                <a:ea typeface="黑体" pitchFamily="2" charset="-122"/>
              </a:rPr>
              <a:t>两阶段目标检测算法 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  - 第一阶段：对输入的图像提取候选区域特征信息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  - 第二阶段：利用卷积神经网络对候选区域进行分类和位置精修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zh-CN" sz="2000" dirty="0">
                <a:latin typeface="黑体" pitchFamily="2" charset="-122"/>
                <a:ea typeface="黑体" pitchFamily="2" charset="-122"/>
              </a:rPr>
              <a:t>  - 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优点：</a:t>
            </a:r>
            <a:r>
              <a:rPr lang="zh-CN" altLang="en-US" sz="2000" dirty="0">
                <a:ea typeface="黑体" pitchFamily="2" charset="-122"/>
              </a:rPr>
              <a:t>基于候选区域做二次修正，相较于一阶段目标检测算法</a:t>
            </a:r>
            <a:r>
              <a:rPr lang="zh-CN" altLang="en-US" sz="2000" dirty="0">
                <a:solidFill>
                  <a:srgbClr val="FF0000"/>
                </a:solidFill>
                <a:ea typeface="黑体" pitchFamily="2" charset="-122"/>
              </a:rPr>
              <a:t>精度更高</a:t>
            </a:r>
            <a:endParaRPr lang="en-US" altLang="zh-CN" sz="2000" dirty="0">
              <a:solidFill>
                <a:srgbClr val="FF0000"/>
              </a:solidFill>
              <a:ea typeface="黑体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kumimoji="0" lang="zh-CN" altLang="en-US" sz="2000" dirty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endParaRPr lang="zh-CN" altLang="en-US" sz="2200" dirty="0">
              <a:latin typeface="黑体" pitchFamily="2" charset="-122"/>
              <a:ea typeface="黑体" pitchFamily="2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E1CC1FA-DD2B-4573-A2C8-4BBB177180DA}"/>
              </a:ext>
            </a:extLst>
          </p:cNvPr>
          <p:cNvGrpSpPr/>
          <p:nvPr/>
        </p:nvGrpSpPr>
        <p:grpSpPr>
          <a:xfrm>
            <a:off x="1547664" y="3862537"/>
            <a:ext cx="6300700" cy="2878831"/>
            <a:chOff x="1041260" y="3235960"/>
            <a:chExt cx="7404256" cy="358772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4A399C65-68C8-345B-AF31-F213079B4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1260" y="3592684"/>
              <a:ext cx="1172344" cy="1172344"/>
            </a:xfrm>
            <a:prstGeom prst="rect">
              <a:avLst/>
            </a:prstGeom>
          </p:spPr>
        </p:pic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24BB1BD3-1B8E-9A89-23E2-3A2CD050709C}"/>
                </a:ext>
              </a:extLst>
            </p:cNvPr>
            <p:cNvGrpSpPr/>
            <p:nvPr/>
          </p:nvGrpSpPr>
          <p:grpSpPr>
            <a:xfrm>
              <a:off x="3206039" y="3242753"/>
              <a:ext cx="2376264" cy="1872209"/>
              <a:chOff x="3203849" y="3356993"/>
              <a:chExt cx="2448272" cy="1969443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8633D4CD-447A-82F8-70A7-F7E8E3F6EB50}"/>
                  </a:ext>
                </a:extLst>
              </p:cNvPr>
              <p:cNvSpPr/>
              <p:nvPr/>
            </p:nvSpPr>
            <p:spPr bwMode="auto">
              <a:xfrm>
                <a:off x="3203849" y="3356993"/>
                <a:ext cx="2448272" cy="196944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Font typeface="Wingdings" pitchFamily="2" charset="2"/>
                  <a:buNone/>
                  <a:tabLst/>
                </a:pPr>
                <a:endParaRPr kumimoji="1" lang="zh-CN" alt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黑体" pitchFamily="2" charset="-122"/>
                </a:endParaRPr>
              </a:p>
            </p:txBody>
          </p:sp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955AE421-3C32-AF5E-CD1E-4E4278499928}"/>
                  </a:ext>
                </a:extLst>
              </p:cNvPr>
              <p:cNvGrpSpPr/>
              <p:nvPr/>
            </p:nvGrpSpPr>
            <p:grpSpPr>
              <a:xfrm>
                <a:off x="3404083" y="3501008"/>
                <a:ext cx="2104021" cy="1728192"/>
                <a:chOff x="3188059" y="3429000"/>
                <a:chExt cx="2680085" cy="2051858"/>
              </a:xfrm>
            </p:grpSpPr>
            <p:sp>
              <p:nvSpPr>
                <p:cNvPr id="4" name="立方体 3">
                  <a:extLst>
                    <a:ext uri="{FF2B5EF4-FFF2-40B4-BE49-F238E27FC236}">
                      <a16:creationId xmlns:a16="http://schemas.microsoft.com/office/drawing/2014/main" id="{E7D80CBF-4346-1563-7D6D-39088146EDF3}"/>
                    </a:ext>
                  </a:extLst>
                </p:cNvPr>
                <p:cNvSpPr/>
                <p:nvPr/>
              </p:nvSpPr>
              <p:spPr bwMode="auto">
                <a:xfrm>
                  <a:off x="3188059" y="3429000"/>
                  <a:ext cx="936104" cy="2051858"/>
                </a:xfrm>
                <a:prstGeom prst="cube">
                  <a:avLst>
                    <a:gd name="adj" fmla="val 69046"/>
                  </a:avLst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1" lang="zh-CN" altLang="en-US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黑体" pitchFamily="2" charset="-122"/>
                  </a:endParaRPr>
                </a:p>
              </p:txBody>
            </p:sp>
            <p:sp>
              <p:nvSpPr>
                <p:cNvPr id="22" name="立方体 21">
                  <a:extLst>
                    <a:ext uri="{FF2B5EF4-FFF2-40B4-BE49-F238E27FC236}">
                      <a16:creationId xmlns:a16="http://schemas.microsoft.com/office/drawing/2014/main" id="{D9BA16B4-1875-294C-A9BC-F1E1E62A8AA4}"/>
                    </a:ext>
                  </a:extLst>
                </p:cNvPr>
                <p:cNvSpPr/>
                <p:nvPr/>
              </p:nvSpPr>
              <p:spPr bwMode="auto">
                <a:xfrm>
                  <a:off x="3707904" y="3724741"/>
                  <a:ext cx="700358" cy="1587998"/>
                </a:xfrm>
                <a:prstGeom prst="cube">
                  <a:avLst>
                    <a:gd name="adj" fmla="val 51199"/>
                  </a:avLst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1" lang="zh-CN" altLang="en-US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黑体" pitchFamily="2" charset="-122"/>
                  </a:endParaRPr>
                </a:p>
              </p:txBody>
            </p:sp>
            <p:sp>
              <p:nvSpPr>
                <p:cNvPr id="24" name="立方体 23">
                  <a:extLst>
                    <a:ext uri="{FF2B5EF4-FFF2-40B4-BE49-F238E27FC236}">
                      <a16:creationId xmlns:a16="http://schemas.microsoft.com/office/drawing/2014/main" id="{9C1CA66D-5DD4-9CA6-9B46-3905C8FCB568}"/>
                    </a:ext>
                  </a:extLst>
                </p:cNvPr>
                <p:cNvSpPr/>
                <p:nvPr/>
              </p:nvSpPr>
              <p:spPr bwMode="auto">
                <a:xfrm>
                  <a:off x="4139952" y="3940765"/>
                  <a:ext cx="632281" cy="1164334"/>
                </a:xfrm>
                <a:prstGeom prst="cube">
                  <a:avLst>
                    <a:gd name="adj" fmla="val 51199"/>
                  </a:avLst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1" lang="zh-CN" altLang="en-US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黑体" pitchFamily="2" charset="-122"/>
                  </a:endParaRPr>
                </a:p>
              </p:txBody>
            </p:sp>
            <p:sp>
              <p:nvSpPr>
                <p:cNvPr id="25" name="立方体 24">
                  <a:extLst>
                    <a:ext uri="{FF2B5EF4-FFF2-40B4-BE49-F238E27FC236}">
                      <a16:creationId xmlns:a16="http://schemas.microsoft.com/office/drawing/2014/main" id="{14DD6B55-B41A-3DEF-4145-71118D8C44B2}"/>
                    </a:ext>
                  </a:extLst>
                </p:cNvPr>
                <p:cNvSpPr/>
                <p:nvPr/>
              </p:nvSpPr>
              <p:spPr bwMode="auto">
                <a:xfrm>
                  <a:off x="5364088" y="4084781"/>
                  <a:ext cx="504056" cy="876302"/>
                </a:xfrm>
                <a:prstGeom prst="cube">
                  <a:avLst>
                    <a:gd name="adj" fmla="val 51199"/>
                  </a:avLst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342900" marR="0" indent="-34290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1" lang="zh-CN" altLang="en-US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黑体" pitchFamily="2" charset="-122"/>
                  </a:endParaRPr>
                </a:p>
              </p:txBody>
            </p:sp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5960BFFE-39FE-58B5-B46E-572CFEAEA467}"/>
                    </a:ext>
                  </a:extLst>
                </p:cNvPr>
                <p:cNvSpPr txBox="1"/>
                <p:nvPr/>
              </p:nvSpPr>
              <p:spPr>
                <a:xfrm>
                  <a:off x="4725950" y="4156788"/>
                  <a:ext cx="591856" cy="6363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dirty="0"/>
                    <a:t>…</a:t>
                  </a:r>
                  <a:endParaRPr lang="zh-CN" altLang="en-US" sz="2400" dirty="0"/>
                </a:p>
              </p:txBody>
            </p:sp>
          </p:grpSp>
        </p:grp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7D19A4A2-0E3D-6C90-3E68-2E83ED18E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03551" y="5673117"/>
              <a:ext cx="1172344" cy="1150566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511C55F2-EB22-E7FD-BA25-4D48115FC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60827" y="3592684"/>
              <a:ext cx="1183581" cy="1172344"/>
            </a:xfrm>
            <a:prstGeom prst="rect">
              <a:avLst/>
            </a:prstGeom>
          </p:spPr>
        </p:pic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87B11D39-63D5-72CE-C586-5FCF02403C91}"/>
                </a:ext>
              </a:extLst>
            </p:cNvPr>
            <p:cNvCxnSpPr>
              <a:cxnSpLocks/>
              <a:stCxn id="3" idx="3"/>
              <a:endCxn id="18" idx="1"/>
            </p:cNvCxnSpPr>
            <p:nvPr/>
          </p:nvCxnSpPr>
          <p:spPr bwMode="auto">
            <a:xfrm>
              <a:off x="2213604" y="4178856"/>
              <a:ext cx="992434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AF860AE7-1AB2-6178-A7EF-84655FB5886B}"/>
                </a:ext>
              </a:extLst>
            </p:cNvPr>
            <p:cNvCxnSpPr>
              <a:cxnSpLocks/>
              <a:stCxn id="18" idx="2"/>
              <a:endCxn id="14" idx="0"/>
            </p:cNvCxnSpPr>
            <p:nvPr/>
          </p:nvCxnSpPr>
          <p:spPr bwMode="auto">
            <a:xfrm flipH="1">
              <a:off x="4389723" y="5114960"/>
              <a:ext cx="4447" cy="55815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17689582-AB03-E9C4-4EF7-11121A16866D}"/>
                </a:ext>
              </a:extLst>
            </p:cNvPr>
            <p:cNvSpPr/>
            <p:nvPr/>
          </p:nvSpPr>
          <p:spPr bwMode="auto">
            <a:xfrm>
              <a:off x="6079232" y="4012434"/>
              <a:ext cx="364976" cy="332843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endParaRPr kumimoji="1" lang="zh-CN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</a:endParaRPr>
            </a:p>
          </p:txBody>
        </p:sp>
        <p:cxnSp>
          <p:nvCxnSpPr>
            <p:cNvPr id="52" name="直接箭头连接符 51">
              <a:extLst>
                <a:ext uri="{FF2B5EF4-FFF2-40B4-BE49-F238E27FC236}">
                  <a16:creationId xmlns:a16="http://schemas.microsoft.com/office/drawing/2014/main" id="{53F8C9C5-8B98-F7D4-9DBF-4E25B1714A89}"/>
                </a:ext>
              </a:extLst>
            </p:cNvPr>
            <p:cNvCxnSpPr>
              <a:cxnSpLocks/>
              <a:stCxn id="18" idx="3"/>
              <a:endCxn id="48" idx="2"/>
            </p:cNvCxnSpPr>
            <p:nvPr/>
          </p:nvCxnSpPr>
          <p:spPr bwMode="auto">
            <a:xfrm>
              <a:off x="5582302" y="4178856"/>
              <a:ext cx="49693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7" name="直接箭头连接符 56">
              <a:extLst>
                <a:ext uri="{FF2B5EF4-FFF2-40B4-BE49-F238E27FC236}">
                  <a16:creationId xmlns:a16="http://schemas.microsoft.com/office/drawing/2014/main" id="{BC746C4C-E1E8-C5CC-E79F-D1106FB995CB}"/>
                </a:ext>
              </a:extLst>
            </p:cNvPr>
            <p:cNvCxnSpPr>
              <a:stCxn id="48" idx="6"/>
              <a:endCxn id="16" idx="1"/>
            </p:cNvCxnSpPr>
            <p:nvPr/>
          </p:nvCxnSpPr>
          <p:spPr bwMode="auto">
            <a:xfrm>
              <a:off x="6444208" y="4178856"/>
              <a:ext cx="61661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9" name="连接符: 肘形 58">
              <a:extLst>
                <a:ext uri="{FF2B5EF4-FFF2-40B4-BE49-F238E27FC236}">
                  <a16:creationId xmlns:a16="http://schemas.microsoft.com/office/drawing/2014/main" id="{C1F90751-2C00-0DA3-4945-2D3787314414}"/>
                </a:ext>
              </a:extLst>
            </p:cNvPr>
            <p:cNvCxnSpPr>
              <a:stCxn id="14" idx="3"/>
              <a:endCxn id="48" idx="4"/>
            </p:cNvCxnSpPr>
            <p:nvPr/>
          </p:nvCxnSpPr>
          <p:spPr bwMode="auto">
            <a:xfrm flipV="1">
              <a:off x="4975895" y="4345277"/>
              <a:ext cx="1285825" cy="1903123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DBC3C2DF-FF2D-66D3-3D02-3DAA26569AFF}"/>
                </a:ext>
              </a:extLst>
            </p:cNvPr>
            <p:cNvSpPr txBox="1"/>
            <p:nvPr/>
          </p:nvSpPr>
          <p:spPr>
            <a:xfrm>
              <a:off x="1113268" y="4797152"/>
              <a:ext cx="1298492" cy="37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0" dirty="0"/>
                <a:t>输入图像</a:t>
              </a: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6F53BF3F-9F46-B18B-0452-0F6B90A42BBB}"/>
                </a:ext>
              </a:extLst>
            </p:cNvPr>
            <p:cNvSpPr txBox="1"/>
            <p:nvPr/>
          </p:nvSpPr>
          <p:spPr>
            <a:xfrm>
              <a:off x="2193388" y="3789040"/>
              <a:ext cx="1298492" cy="37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0" dirty="0"/>
                <a:t>提取特征</a:t>
              </a:r>
            </a:p>
          </p:txBody>
        </p: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C3EF6BA2-6459-5EB2-9FE6-7612B07CDACA}"/>
                </a:ext>
              </a:extLst>
            </p:cNvPr>
            <p:cNvSpPr txBox="1"/>
            <p:nvPr/>
          </p:nvSpPr>
          <p:spPr>
            <a:xfrm>
              <a:off x="4425635" y="5219908"/>
              <a:ext cx="1666913" cy="37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0" dirty="0"/>
                <a:t>生成候选区域</a:t>
              </a:r>
            </a:p>
          </p:txBody>
        </p: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C1EACEA6-7A48-5543-037F-30EAFE417F24}"/>
                </a:ext>
              </a:extLst>
            </p:cNvPr>
            <p:cNvSpPr txBox="1"/>
            <p:nvPr/>
          </p:nvSpPr>
          <p:spPr>
            <a:xfrm>
              <a:off x="6369852" y="3861048"/>
              <a:ext cx="1298492" cy="37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0" dirty="0"/>
                <a:t>检测</a:t>
              </a:r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2A7E39A2-7552-2E38-A6C1-63B536BB4861}"/>
                </a:ext>
              </a:extLst>
            </p:cNvPr>
            <p:cNvSpPr txBox="1"/>
            <p:nvPr/>
          </p:nvSpPr>
          <p:spPr>
            <a:xfrm>
              <a:off x="4002962" y="3235960"/>
              <a:ext cx="2096612" cy="373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0" dirty="0"/>
                <a:t>卷积神经网络</a:t>
              </a:r>
            </a:p>
          </p:txBody>
        </p: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2309119E-68C6-5214-7953-1FC48B342C49}"/>
                </a:ext>
              </a:extLst>
            </p:cNvPr>
            <p:cNvSpPr txBox="1"/>
            <p:nvPr/>
          </p:nvSpPr>
          <p:spPr>
            <a:xfrm>
              <a:off x="7147024" y="4816602"/>
              <a:ext cx="1298492" cy="37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0" dirty="0"/>
                <a:t>输出图像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609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目标检测算法概述(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5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)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3567" y="2132856"/>
            <a:ext cx="8460433" cy="4344144"/>
          </a:xfrm>
        </p:spPr>
        <p:txBody>
          <a:bodyPr lIns="0" rIns="0"/>
          <a:lstStyle/>
          <a:p>
            <a:pPr eaLnBrk="1" hangingPunct="1">
              <a:lnSpc>
                <a:spcPct val="90000"/>
              </a:lnSpc>
            </a:pPr>
            <a:r>
              <a:rPr lang="zh-CN" altLang="en-US" sz="2200" b="1" dirty="0">
                <a:solidFill>
                  <a:srgbClr val="0000FF"/>
                </a:solidFill>
                <a:ea typeface="黑体" pitchFamily="2" charset="-122"/>
              </a:rPr>
              <a:t>一阶段目标检测算法</a:t>
            </a:r>
          </a:p>
          <a:p>
            <a:pPr eaLnBrk="1" hangingPunct="1">
              <a:lnSpc>
                <a:spcPts val="2800"/>
              </a:lnSpc>
              <a:buFont typeface="Wingdings" pitchFamily="2" charset="2"/>
              <a:buNone/>
            </a:pP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  - 不需要产生候选区域阶段</a:t>
            </a:r>
            <a:endParaRPr lang="en-US" altLang="zh-CN" sz="2000" dirty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buFont typeface="Wingdings" pitchFamily="2" charset="2"/>
              <a:buNone/>
            </a:pPr>
            <a:r>
              <a:rPr lang="en-US" altLang="zh-CN" sz="2000" dirty="0">
                <a:latin typeface="黑体" pitchFamily="2" charset="-122"/>
                <a:ea typeface="黑体" pitchFamily="2" charset="-122"/>
              </a:rPr>
              <a:t>  - </a:t>
            </a:r>
            <a:r>
              <a:rPr lang="zh-CN" altLang="en-US" sz="2000" dirty="0">
                <a:latin typeface="黑体" pitchFamily="2" charset="-122"/>
                <a:ea typeface="黑体" pitchFamily="2" charset="-122"/>
              </a:rPr>
              <a:t>可直接计算目标物体的类别和检测框坐标</a:t>
            </a:r>
            <a:endParaRPr lang="en-US" altLang="zh-CN" sz="2200" dirty="0">
              <a:latin typeface="黑体" pitchFamily="2" charset="-122"/>
              <a:ea typeface="黑体" pitchFamily="2" charset="-122"/>
            </a:endParaRP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zh-CN" altLang="en-US" sz="2200" b="1" dirty="0">
                <a:solidFill>
                  <a:srgbClr val="0000FF"/>
                </a:solidFill>
                <a:ea typeface="黑体" pitchFamily="2" charset="-122"/>
              </a:rPr>
              <a:t>优点</a:t>
            </a:r>
            <a:endParaRPr lang="en-US" altLang="zh-CN" sz="2200" b="1" dirty="0">
              <a:solidFill>
                <a:srgbClr val="0000FF"/>
              </a:solidFill>
              <a:ea typeface="黑体" pitchFamily="2" charset="-122"/>
            </a:endParaRPr>
          </a:p>
          <a:p>
            <a:pPr marL="357188" indent="0" eaLnBrk="1" hangingPunct="1">
              <a:lnSpc>
                <a:spcPts val="2800"/>
              </a:lnSpc>
              <a:buNone/>
            </a:pPr>
            <a:r>
              <a:rPr lang="zh-CN" altLang="en-US" sz="2000" dirty="0">
                <a:ea typeface="黑体" pitchFamily="2" charset="-122"/>
              </a:rPr>
              <a:t>一阶段目标检测算法不需要产生候选区域阶段，直接对图像进行计算得到检测结果，相较于两阶段目标检测算法，</a:t>
            </a:r>
            <a:r>
              <a:rPr lang="zh-CN" altLang="en-US" sz="2000" dirty="0">
                <a:solidFill>
                  <a:srgbClr val="FF0000"/>
                </a:solidFill>
                <a:ea typeface="黑体" pitchFamily="2" charset="-122"/>
              </a:rPr>
              <a:t>检测速度更快</a:t>
            </a:r>
            <a:endParaRPr lang="en-US" altLang="zh-CN" sz="2000" dirty="0">
              <a:solidFill>
                <a:srgbClr val="FF0000"/>
              </a:solidFill>
              <a:ea typeface="黑体" pitchFamily="2" charset="-122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zh-CN" altLang="en-US" sz="2200" b="1" dirty="0">
              <a:solidFill>
                <a:srgbClr val="0000FF"/>
              </a:solidFill>
              <a:ea typeface="黑体" pitchFamily="2" charset="-122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C34F9910-9EC5-D23C-20B0-1DD0AFBAB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260" y="5014260"/>
            <a:ext cx="1172344" cy="1172344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DC35D674-1A6A-56E8-5C58-F6922986C3A3}"/>
              </a:ext>
            </a:extLst>
          </p:cNvPr>
          <p:cNvGrpSpPr/>
          <p:nvPr/>
        </p:nvGrpSpPr>
        <p:grpSpPr>
          <a:xfrm>
            <a:off x="3206038" y="4664328"/>
            <a:ext cx="2376264" cy="1872208"/>
            <a:chOff x="3203848" y="3356992"/>
            <a:chExt cx="2448272" cy="1969442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087AC45E-CD61-E8D6-E8F6-6BE19C1CA4D2}"/>
                </a:ext>
              </a:extLst>
            </p:cNvPr>
            <p:cNvSpPr/>
            <p:nvPr/>
          </p:nvSpPr>
          <p:spPr bwMode="auto">
            <a:xfrm>
              <a:off x="3203848" y="3356992"/>
              <a:ext cx="2448272" cy="196944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endParaRPr kumimoji="1" lang="zh-CN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黑体" pitchFamily="2" charset="-122"/>
              </a:endParaRP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8EACDDCC-5543-56AD-A5CB-3A7B1483911F}"/>
                </a:ext>
              </a:extLst>
            </p:cNvPr>
            <p:cNvGrpSpPr/>
            <p:nvPr/>
          </p:nvGrpSpPr>
          <p:grpSpPr>
            <a:xfrm>
              <a:off x="3404083" y="3501008"/>
              <a:ext cx="2104021" cy="1728192"/>
              <a:chOff x="3188059" y="3429000"/>
              <a:chExt cx="2680085" cy="2051858"/>
            </a:xfrm>
          </p:grpSpPr>
          <p:sp>
            <p:nvSpPr>
              <p:cNvPr id="30" name="立方体 29">
                <a:extLst>
                  <a:ext uri="{FF2B5EF4-FFF2-40B4-BE49-F238E27FC236}">
                    <a16:creationId xmlns:a16="http://schemas.microsoft.com/office/drawing/2014/main" id="{1A0B96D7-053F-E561-D8A4-05BAA5AD11AE}"/>
                  </a:ext>
                </a:extLst>
              </p:cNvPr>
              <p:cNvSpPr/>
              <p:nvPr/>
            </p:nvSpPr>
            <p:spPr bwMode="auto">
              <a:xfrm>
                <a:off x="3188059" y="3429000"/>
                <a:ext cx="936104" cy="2051858"/>
              </a:xfrm>
              <a:prstGeom prst="cube">
                <a:avLst>
                  <a:gd name="adj" fmla="val 69046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Font typeface="Wingdings" pitchFamily="2" charset="2"/>
                  <a:buNone/>
                  <a:tabLst/>
                </a:pPr>
                <a:endParaRPr kumimoji="1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黑体" pitchFamily="2" charset="-122"/>
                </a:endParaRPr>
              </a:p>
            </p:txBody>
          </p:sp>
          <p:sp>
            <p:nvSpPr>
              <p:cNvPr id="31" name="立方体 30">
                <a:extLst>
                  <a:ext uri="{FF2B5EF4-FFF2-40B4-BE49-F238E27FC236}">
                    <a16:creationId xmlns:a16="http://schemas.microsoft.com/office/drawing/2014/main" id="{1561F8A7-166D-49F9-CAD1-5342DBCE63D4}"/>
                  </a:ext>
                </a:extLst>
              </p:cNvPr>
              <p:cNvSpPr/>
              <p:nvPr/>
            </p:nvSpPr>
            <p:spPr bwMode="auto">
              <a:xfrm>
                <a:off x="3707904" y="3724741"/>
                <a:ext cx="700358" cy="1587998"/>
              </a:xfrm>
              <a:prstGeom prst="cube">
                <a:avLst>
                  <a:gd name="adj" fmla="val 51199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Font typeface="Wingdings" pitchFamily="2" charset="2"/>
                  <a:buNone/>
                  <a:tabLst/>
                </a:pPr>
                <a:endParaRPr kumimoji="1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黑体" pitchFamily="2" charset="-122"/>
                </a:endParaRPr>
              </a:p>
            </p:txBody>
          </p:sp>
          <p:sp>
            <p:nvSpPr>
              <p:cNvPr id="32" name="立方体 31">
                <a:extLst>
                  <a:ext uri="{FF2B5EF4-FFF2-40B4-BE49-F238E27FC236}">
                    <a16:creationId xmlns:a16="http://schemas.microsoft.com/office/drawing/2014/main" id="{9AE81D47-8102-687E-EF49-90C5ACF2762F}"/>
                  </a:ext>
                </a:extLst>
              </p:cNvPr>
              <p:cNvSpPr/>
              <p:nvPr/>
            </p:nvSpPr>
            <p:spPr bwMode="auto">
              <a:xfrm>
                <a:off x="4139952" y="3940765"/>
                <a:ext cx="632281" cy="1164334"/>
              </a:xfrm>
              <a:prstGeom prst="cube">
                <a:avLst>
                  <a:gd name="adj" fmla="val 51199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Font typeface="Wingdings" pitchFamily="2" charset="2"/>
                  <a:buNone/>
                  <a:tabLst/>
                </a:pPr>
                <a:endParaRPr kumimoji="1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黑体" pitchFamily="2" charset="-122"/>
                </a:endParaRPr>
              </a:p>
            </p:txBody>
          </p:sp>
          <p:sp>
            <p:nvSpPr>
              <p:cNvPr id="33" name="立方体 32">
                <a:extLst>
                  <a:ext uri="{FF2B5EF4-FFF2-40B4-BE49-F238E27FC236}">
                    <a16:creationId xmlns:a16="http://schemas.microsoft.com/office/drawing/2014/main" id="{04FA3F2C-9127-42B5-808B-A2CB52387844}"/>
                  </a:ext>
                </a:extLst>
              </p:cNvPr>
              <p:cNvSpPr/>
              <p:nvPr/>
            </p:nvSpPr>
            <p:spPr bwMode="auto">
              <a:xfrm>
                <a:off x="5364088" y="4084781"/>
                <a:ext cx="504056" cy="876302"/>
              </a:xfrm>
              <a:prstGeom prst="cube">
                <a:avLst>
                  <a:gd name="adj" fmla="val 51199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Font typeface="Wingdings" pitchFamily="2" charset="2"/>
                  <a:buNone/>
                  <a:tabLst/>
                </a:pPr>
                <a:endParaRPr kumimoji="1" lang="zh-CN" alt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黑体" pitchFamily="2" charset="-122"/>
                </a:endParaRP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FC5A3D0D-786A-7E9C-7EBB-926253BB0D1E}"/>
                  </a:ext>
                </a:extLst>
              </p:cNvPr>
              <p:cNvSpPr txBox="1"/>
              <p:nvPr/>
            </p:nvSpPr>
            <p:spPr>
              <a:xfrm>
                <a:off x="4725950" y="4156788"/>
                <a:ext cx="5918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…</a:t>
                </a:r>
                <a:endParaRPr lang="zh-CN" altLang="en-US" dirty="0"/>
              </a:p>
            </p:txBody>
          </p:sp>
        </p:grp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48E72E74-64D5-FF64-ECF6-4C4B2010F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827" y="5014260"/>
            <a:ext cx="1183581" cy="1172344"/>
          </a:xfrm>
          <a:prstGeom prst="rect">
            <a:avLst/>
          </a:prstGeom>
        </p:spPr>
      </p:pic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1E4CDE39-220A-F4D5-AE25-6657E70407D7}"/>
              </a:ext>
            </a:extLst>
          </p:cNvPr>
          <p:cNvCxnSpPr>
            <a:stCxn id="26" idx="3"/>
            <a:endCxn id="28" idx="1"/>
          </p:cNvCxnSpPr>
          <p:nvPr/>
        </p:nvCxnSpPr>
        <p:spPr bwMode="auto">
          <a:xfrm>
            <a:off x="2213604" y="5600432"/>
            <a:ext cx="99243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F271F2BF-C61E-0AE2-8620-5C661AC6174B}"/>
              </a:ext>
            </a:extLst>
          </p:cNvPr>
          <p:cNvSpPr txBox="1"/>
          <p:nvPr/>
        </p:nvSpPr>
        <p:spPr>
          <a:xfrm>
            <a:off x="1113268" y="6218728"/>
            <a:ext cx="129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0" dirty="0"/>
              <a:t>输入图像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27988190-7E45-36D9-3AA9-2942BFD98D0F}"/>
              </a:ext>
            </a:extLst>
          </p:cNvPr>
          <p:cNvSpPr txBox="1"/>
          <p:nvPr/>
        </p:nvSpPr>
        <p:spPr>
          <a:xfrm>
            <a:off x="2193388" y="5210616"/>
            <a:ext cx="129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0" dirty="0"/>
              <a:t>提取特征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78F5FE2E-53DA-9F0D-A6B5-9B67BFC9F9C4}"/>
              </a:ext>
            </a:extLst>
          </p:cNvPr>
          <p:cNvSpPr txBox="1"/>
          <p:nvPr/>
        </p:nvSpPr>
        <p:spPr>
          <a:xfrm>
            <a:off x="5902115" y="5266140"/>
            <a:ext cx="129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0" dirty="0"/>
              <a:t>检测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30C6845B-BEBB-4B0D-F3C6-5BE40222A2D9}"/>
              </a:ext>
            </a:extLst>
          </p:cNvPr>
          <p:cNvSpPr txBox="1"/>
          <p:nvPr/>
        </p:nvSpPr>
        <p:spPr>
          <a:xfrm>
            <a:off x="4067944" y="4657536"/>
            <a:ext cx="2096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0" dirty="0"/>
              <a:t>卷积神经网络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0C3BCD0E-9E7C-1F95-9AA3-A330C0AC8460}"/>
              </a:ext>
            </a:extLst>
          </p:cNvPr>
          <p:cNvSpPr txBox="1"/>
          <p:nvPr/>
        </p:nvSpPr>
        <p:spPr>
          <a:xfrm>
            <a:off x="7161940" y="6300028"/>
            <a:ext cx="1298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0" dirty="0"/>
              <a:t>输出图像</a:t>
            </a:r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B438152D-12B9-7EE0-05E4-71AD03CF4C41}"/>
              </a:ext>
            </a:extLst>
          </p:cNvPr>
          <p:cNvCxnSpPr>
            <a:stCxn id="28" idx="3"/>
            <a:endCxn id="35" idx="1"/>
          </p:cNvCxnSpPr>
          <p:nvPr/>
        </p:nvCxnSpPr>
        <p:spPr bwMode="auto">
          <a:xfrm>
            <a:off x="5582302" y="5600432"/>
            <a:ext cx="147852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14309894"/>
      </p:ext>
    </p:extLst>
  </p:cSld>
  <p:clrMapOvr>
    <a:masterClrMapping/>
  </p:clrMapOvr>
</p:sld>
</file>

<file path=ppt/theme/theme1.xml><?xml version="1.0" encoding="utf-8"?>
<a:theme xmlns:a="http://schemas.openxmlformats.org/drawingml/2006/main" name="Straight Edge">
  <a:themeElements>
    <a:clrScheme name="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u0sixgn3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黑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黑体" pitchFamily="2" charset="-122"/>
          </a:defRPr>
        </a:defPPr>
      </a:lstStyle>
    </a:lnDef>
  </a:objectDefaults>
  <a:extraClrSchemeLst>
    <a:extraClrScheme>
      <a:clrScheme name="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5374</TotalTime>
  <Words>2558</Words>
  <Application>Microsoft Office PowerPoint</Application>
  <PresentationFormat>全屏显示(4:3)</PresentationFormat>
  <Paragraphs>448</Paragraphs>
  <Slides>37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3" baseType="lpstr">
      <vt:lpstr>黑体</vt:lpstr>
      <vt:lpstr>宋体</vt:lpstr>
      <vt:lpstr>Cambria Math</vt:lpstr>
      <vt:lpstr>Times New Roman</vt:lpstr>
      <vt:lpstr>Wingdings</vt:lpstr>
      <vt:lpstr>Straight Edge</vt:lpstr>
      <vt:lpstr>第16章 目标检测算法</vt:lpstr>
      <vt:lpstr>提纲</vt:lpstr>
      <vt:lpstr>引例</vt:lpstr>
      <vt:lpstr>提纲</vt:lpstr>
      <vt:lpstr>目标检测算法概述 (1)</vt:lpstr>
      <vt:lpstr>目标检测算法概述 (2)</vt:lpstr>
      <vt:lpstr>目标检测算法概述 (3)</vt:lpstr>
      <vt:lpstr>目标检测算法概述(4)</vt:lpstr>
      <vt:lpstr>目标检测算法概述(5)</vt:lpstr>
      <vt:lpstr>提纲</vt:lpstr>
      <vt:lpstr>卷积神经网络概述 (1)</vt:lpstr>
      <vt:lpstr>卷积神经网络概述 (2)</vt:lpstr>
      <vt:lpstr>卷积神经网络概述 (3)</vt:lpstr>
      <vt:lpstr>卷积神经网络概述 (4)</vt:lpstr>
      <vt:lpstr>卷积神经网络概述 (5)</vt:lpstr>
      <vt:lpstr>卷积神经网络概述 (6)</vt:lpstr>
      <vt:lpstr>卷积神经网络概述 (7)</vt:lpstr>
      <vt:lpstr>卷积神经网络概述 (8)</vt:lpstr>
      <vt:lpstr>提纲</vt:lpstr>
      <vt:lpstr>YOLO算法概述</vt:lpstr>
      <vt:lpstr>YOLO算法训练 (1)</vt:lpstr>
      <vt:lpstr>YOLO算法训练 (2)</vt:lpstr>
      <vt:lpstr>YOLO算法训练步骤(3)</vt:lpstr>
      <vt:lpstr>YOLO算法训练 (4)</vt:lpstr>
      <vt:lpstr>YOLO算法训练 (5)</vt:lpstr>
      <vt:lpstr>YOLO算法训练 (6)</vt:lpstr>
      <vt:lpstr>YOLO算法训练 (7)</vt:lpstr>
      <vt:lpstr>YOLO算法损失函数 (1)</vt:lpstr>
      <vt:lpstr>YOLO算法损失函数 (2)</vt:lpstr>
      <vt:lpstr>YOLO算法损失函数 (3)</vt:lpstr>
      <vt:lpstr>YOLO算法损失函数 (4)</vt:lpstr>
      <vt:lpstr>YOLO算法示例 (1)</vt:lpstr>
      <vt:lpstr>YOLO算法示例 (2)</vt:lpstr>
      <vt:lpstr>YOLO算法示例 (3)</vt:lpstr>
      <vt:lpstr>提纲</vt:lpstr>
      <vt:lpstr>总结</vt:lpstr>
      <vt:lpstr>结语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Kun Yue</dc:creator>
  <cp:lastModifiedBy>Kun Yue</cp:lastModifiedBy>
  <cp:revision>546</cp:revision>
  <dcterms:created xsi:type="dcterms:W3CDTF">1601-01-01T00:00:00Z</dcterms:created>
  <dcterms:modified xsi:type="dcterms:W3CDTF">2022-07-19T01:35:24Z</dcterms:modified>
</cp:coreProperties>
</file>