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notesMasterIdLst>
    <p:notesMasterId r:id="rId50"/>
  </p:notesMasterIdLst>
  <p:sldIdLst>
    <p:sldId id="256" r:id="rId3"/>
    <p:sldId id="257" r:id="rId4"/>
    <p:sldId id="258" r:id="rId5"/>
    <p:sldId id="335" r:id="rId6"/>
    <p:sldId id="300" r:id="rId7"/>
    <p:sldId id="262" r:id="rId8"/>
    <p:sldId id="301" r:id="rId9"/>
    <p:sldId id="337" r:id="rId10"/>
    <p:sldId id="338" r:id="rId11"/>
    <p:sldId id="332" r:id="rId12"/>
    <p:sldId id="316" r:id="rId13"/>
    <p:sldId id="302" r:id="rId14"/>
    <p:sldId id="304" r:id="rId15"/>
    <p:sldId id="344" r:id="rId16"/>
    <p:sldId id="317" r:id="rId17"/>
    <p:sldId id="345" r:id="rId18"/>
    <p:sldId id="325" r:id="rId19"/>
    <p:sldId id="343" r:id="rId20"/>
    <p:sldId id="346" r:id="rId21"/>
    <p:sldId id="308" r:id="rId22"/>
    <p:sldId id="319" r:id="rId23"/>
    <p:sldId id="340" r:id="rId24"/>
    <p:sldId id="333" r:id="rId25"/>
    <p:sldId id="326" r:id="rId26"/>
    <p:sldId id="341" r:id="rId27"/>
    <p:sldId id="322" r:id="rId28"/>
    <p:sldId id="353" r:id="rId29"/>
    <p:sldId id="278" r:id="rId30"/>
    <p:sldId id="321" r:id="rId31"/>
    <p:sldId id="349" r:id="rId32"/>
    <p:sldId id="281" r:id="rId33"/>
    <p:sldId id="323" r:id="rId34"/>
    <p:sldId id="279" r:id="rId35"/>
    <p:sldId id="280" r:id="rId36"/>
    <p:sldId id="350" r:id="rId37"/>
    <p:sldId id="320" r:id="rId38"/>
    <p:sldId id="293" r:id="rId39"/>
    <p:sldId id="292" r:id="rId40"/>
    <p:sldId id="291" r:id="rId41"/>
    <p:sldId id="294" r:id="rId42"/>
    <p:sldId id="315" r:id="rId43"/>
    <p:sldId id="311" r:id="rId44"/>
    <p:sldId id="351" r:id="rId45"/>
    <p:sldId id="352" r:id="rId46"/>
    <p:sldId id="354" r:id="rId47"/>
    <p:sldId id="296" r:id="rId48"/>
    <p:sldId id="297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00CC"/>
    <a:srgbClr val="F5D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86483" autoAdjust="0"/>
  </p:normalViewPr>
  <p:slideViewPr>
    <p:cSldViewPr>
      <p:cViewPr varScale="1">
        <p:scale>
          <a:sx n="67" d="100"/>
          <a:sy n="67" d="100"/>
        </p:scale>
        <p:origin x="1056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26" Type="http://schemas.openxmlformats.org/officeDocument/2006/relationships/slide" Target="slides/slide29.xml"/><Relationship Id="rId39" Type="http://schemas.openxmlformats.org/officeDocument/2006/relationships/slide" Target="slides/slide43.xml"/><Relationship Id="rId21" Type="http://schemas.openxmlformats.org/officeDocument/2006/relationships/slide" Target="slides/slide23.xml"/><Relationship Id="rId34" Type="http://schemas.openxmlformats.org/officeDocument/2006/relationships/slide" Target="slides/slide38.xml"/><Relationship Id="rId42" Type="http://schemas.openxmlformats.org/officeDocument/2006/relationships/slide" Target="slides/slide46.xml"/><Relationship Id="rId7" Type="http://schemas.openxmlformats.org/officeDocument/2006/relationships/slide" Target="slides/slide8.xml"/><Relationship Id="rId2" Type="http://schemas.openxmlformats.org/officeDocument/2006/relationships/slide" Target="slides/slide2.xml"/><Relationship Id="rId16" Type="http://schemas.openxmlformats.org/officeDocument/2006/relationships/slide" Target="slides/slide18.xml"/><Relationship Id="rId20" Type="http://schemas.openxmlformats.org/officeDocument/2006/relationships/slide" Target="slides/slide22.xml"/><Relationship Id="rId29" Type="http://schemas.openxmlformats.org/officeDocument/2006/relationships/slide" Target="slides/slide33.xml"/><Relationship Id="rId41" Type="http://schemas.openxmlformats.org/officeDocument/2006/relationships/slide" Target="slides/slide45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24" Type="http://schemas.openxmlformats.org/officeDocument/2006/relationships/slide" Target="slides/slide27.xml"/><Relationship Id="rId32" Type="http://schemas.openxmlformats.org/officeDocument/2006/relationships/slide" Target="slides/slide36.xml"/><Relationship Id="rId37" Type="http://schemas.openxmlformats.org/officeDocument/2006/relationships/slide" Target="slides/slide41.xml"/><Relationship Id="rId40" Type="http://schemas.openxmlformats.org/officeDocument/2006/relationships/slide" Target="slides/slide44.xml"/><Relationship Id="rId5" Type="http://schemas.openxmlformats.org/officeDocument/2006/relationships/slide" Target="slides/slide5.xml"/><Relationship Id="rId15" Type="http://schemas.openxmlformats.org/officeDocument/2006/relationships/slide" Target="slides/slide17.xml"/><Relationship Id="rId23" Type="http://schemas.openxmlformats.org/officeDocument/2006/relationships/slide" Target="slides/slide25.xml"/><Relationship Id="rId28" Type="http://schemas.openxmlformats.org/officeDocument/2006/relationships/slide" Target="slides/slide32.xml"/><Relationship Id="rId36" Type="http://schemas.openxmlformats.org/officeDocument/2006/relationships/slide" Target="slides/slide40.xml"/><Relationship Id="rId10" Type="http://schemas.openxmlformats.org/officeDocument/2006/relationships/slide" Target="slides/slide12.xml"/><Relationship Id="rId19" Type="http://schemas.openxmlformats.org/officeDocument/2006/relationships/slide" Target="slides/slide21.xml"/><Relationship Id="rId31" Type="http://schemas.openxmlformats.org/officeDocument/2006/relationships/slide" Target="slides/slide35.xml"/><Relationship Id="rId4" Type="http://schemas.openxmlformats.org/officeDocument/2006/relationships/slide" Target="slides/slide4.xml"/><Relationship Id="rId9" Type="http://schemas.openxmlformats.org/officeDocument/2006/relationships/slide" Target="slides/slide10.xml"/><Relationship Id="rId14" Type="http://schemas.openxmlformats.org/officeDocument/2006/relationships/slide" Target="slides/slide16.xml"/><Relationship Id="rId22" Type="http://schemas.openxmlformats.org/officeDocument/2006/relationships/slide" Target="slides/slide24.xml"/><Relationship Id="rId27" Type="http://schemas.openxmlformats.org/officeDocument/2006/relationships/slide" Target="slides/slide30.xml"/><Relationship Id="rId30" Type="http://schemas.openxmlformats.org/officeDocument/2006/relationships/slide" Target="slides/slide34.xml"/><Relationship Id="rId35" Type="http://schemas.openxmlformats.org/officeDocument/2006/relationships/slide" Target="slides/slide39.xml"/><Relationship Id="rId43" Type="http://schemas.openxmlformats.org/officeDocument/2006/relationships/slide" Target="slides/slide47.xml"/><Relationship Id="rId8" Type="http://schemas.openxmlformats.org/officeDocument/2006/relationships/slide" Target="slides/slide9.xml"/><Relationship Id="rId3" Type="http://schemas.openxmlformats.org/officeDocument/2006/relationships/slide" Target="slides/slide3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5" Type="http://schemas.openxmlformats.org/officeDocument/2006/relationships/slide" Target="slides/slide28.xml"/><Relationship Id="rId33" Type="http://schemas.openxmlformats.org/officeDocument/2006/relationships/slide" Target="slides/slide37.xml"/><Relationship Id="rId38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fld id="{E95B263C-5119-4304-8D42-7ACA737F6E5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6907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926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6" name="Group 1028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1029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" name="Line 1030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Line 1031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" name="Line 1032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Line 1033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" name="Line 1034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Line 1035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" name="Line 1036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Line 1037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Line 1038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Line 1039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8" name="Line 1040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" name="Line 1041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" name="Line 1042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Line 1043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2" name="Line 1044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" name="Line 1045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" name="Line 1046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5" name="Line 1047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Line 1048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Line 1049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Line 1050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Line 1051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Line 1052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1053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1054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Line 1055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Line 1056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" name="Line 1057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6" name="Line 1058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Line 1059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" name="Line 1060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9" name="Line 1061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0" name="Line 1062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Line 1063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2" name="Line 1064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Line 1065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" name="Line 1066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5" name="Line 1067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6" name="Line 1068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7" name="Line 1069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8" name="Line 1070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9" name="Line 1071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0" name="Line 1072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" name="Line 1073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" name="Line 1074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3" name="Line 1075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4" name="Line 1076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5" name="Line 1077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6" name="Line 1078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7" name="Line 1079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8" name="Line 1080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9" name="Line 1081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0" name="Line 1082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" name="Line 1083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2" name="Line 1084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3" name="Line 1085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4" name="Line 1086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5" name="Line 1087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" name="Line 1088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7" name="Line 1089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8" name="Line 1090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9" name="Line 1091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0" name="Line 1092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1" name="Line 1093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2" name="Line 1094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3" name="Line 1095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4" name="Line 1096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5" name="Line 1097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6" name="Line 1098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7" name="Line 1099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8" name="Line 1100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9" name="Line 1101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0" name="Line 1102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1" name="Line 1103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2" name="Line 1104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3" name="Line 1105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4" name="Line 1106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5" name="Line 1107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6" name="Line 1108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7" name="Line 1109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8" name="Line 1110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9" name="Line 1111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0" name="Line 1112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1" name="Line 1113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2" name="Line 1114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3" name="Line 1115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4" name="Line 1116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5" name="Line 1117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6" name="Line 1118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7" name="Line 1119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8" name="Line 1120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" name="Line 1121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0" name="Line 1122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1" name="Line 1123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" name="Line 1124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" name="Line 1125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" name="Line 1126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5" name="Rectangle 1132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itchFamily="2" charset="-122"/>
            </a:endParaRPr>
          </a:p>
        </p:txBody>
      </p:sp>
      <p:sp>
        <p:nvSpPr>
          <p:cNvPr id="106" name="Rectangle 1133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itchFamily="2" charset="-122"/>
            </a:endParaRPr>
          </a:p>
        </p:txBody>
      </p:sp>
      <p:sp>
        <p:nvSpPr>
          <p:cNvPr id="6250" name="Rectangle 1130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251" name="Rectangle 113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7" name="Rectangle 1127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8" name="Rectangle 11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109" name="Rectangle 11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02B7F-264A-4FC5-AB19-D3CDB3EAA8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F5E6-A5C4-40CD-896D-52BD263B90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B175-9D7C-4547-8366-15957A1CE8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6" name="Group 1028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1029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" name="Line 1030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Line 1031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" name="Line 1032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Line 1033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" name="Line 1034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Line 1035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" name="Line 1036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Line 1037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Line 1038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Line 1039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8" name="Line 1040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" name="Line 1041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" name="Line 1042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Line 1043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2" name="Line 1044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" name="Line 1045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" name="Line 1046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5" name="Line 1047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Line 1048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Line 1049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Line 1050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Line 1051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Line 1052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1053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1054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Line 1055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Line 1056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" name="Line 1057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6" name="Line 1058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Line 1059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" name="Line 1060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9" name="Line 1061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0" name="Line 1062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Line 1063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2" name="Line 1064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Line 1065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" name="Line 1066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5" name="Line 1067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6" name="Line 1068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7" name="Line 1069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8" name="Line 1070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9" name="Line 1071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0" name="Line 1072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" name="Line 1073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" name="Line 1074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3" name="Line 1075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4" name="Line 1076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5" name="Line 1077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6" name="Line 1078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7" name="Line 1079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8" name="Line 1080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9" name="Line 1081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0" name="Line 1082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" name="Line 1083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2" name="Line 1084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3" name="Line 1085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4" name="Line 1086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5" name="Line 1087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" name="Line 1088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7" name="Line 1089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8" name="Line 1090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9" name="Line 1091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0" name="Line 1092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1" name="Line 1093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2" name="Line 1094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3" name="Line 1095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4" name="Line 1096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5" name="Line 1097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6" name="Line 1098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7" name="Line 1099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8" name="Line 1100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9" name="Line 1101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0" name="Line 1102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1" name="Line 1103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2" name="Line 1104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3" name="Line 1105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4" name="Line 1106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5" name="Line 1107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6" name="Line 1108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7" name="Line 1109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8" name="Line 1110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9" name="Line 1111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0" name="Line 1112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1" name="Line 1113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2" name="Line 1114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3" name="Line 1115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4" name="Line 1116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5" name="Line 1117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6" name="Line 1118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7" name="Line 1119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8" name="Line 1120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" name="Line 1121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0" name="Line 1122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1" name="Line 1123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" name="Line 1124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" name="Line 1125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" name="Line 1126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5" name="Rectangle 1132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itchFamily="2" charset="-122"/>
            </a:endParaRPr>
          </a:p>
        </p:txBody>
      </p:sp>
      <p:sp>
        <p:nvSpPr>
          <p:cNvPr id="106" name="Rectangle 1133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itchFamily="2" charset="-122"/>
            </a:endParaRPr>
          </a:p>
        </p:txBody>
      </p:sp>
      <p:sp>
        <p:nvSpPr>
          <p:cNvPr id="6250" name="Rectangle 1130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251" name="Rectangle 113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7" name="Rectangle 1127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8" name="Rectangle 11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109" name="Rectangle 11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02B7F-264A-4FC5-AB19-D3CDB3EAA8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75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0B0D-ABF1-44AC-94F7-7C7B1B92C9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977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63E70-9991-42B0-9DF0-AD20CA315B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4717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1FDCE-C7D6-4239-8533-F085902BBB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4143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56679-EB19-4EED-B5BB-CC586AECD2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8053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AB0C-3D36-46F3-B154-14A3C4562B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5667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1526-3BD2-467C-B8F1-EFA7AB7908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782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A9433-8828-4A7B-BF92-590046B402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316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0B0D-ABF1-44AC-94F7-7C7B1B92C9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09FC-A1CE-4110-A274-CD5BE91BDD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286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F5E6-A5C4-40CD-896D-52BD263B90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51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B175-9D7C-4547-8366-15957A1CE8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725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63E70-9991-42B0-9DF0-AD20CA315B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1FDCE-C7D6-4239-8533-F085902BBB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56679-EB19-4EED-B5BB-CC586AECD2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AB0C-3D36-46F3-B154-14A3C4562B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1526-3BD2-467C-B8F1-EFA7AB7908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A9433-8828-4A7B-BF92-590046B402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09FC-A1CE-4110-A274-CD5BE91BDD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248" name="Group 3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5124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5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6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7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9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1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3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5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6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7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9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1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2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3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4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5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6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7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9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0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1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7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0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1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2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6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7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1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2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6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0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1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2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3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4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5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6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7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8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9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0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1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2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3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4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5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6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7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8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9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0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1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2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3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4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5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6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7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8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9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0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1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2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3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4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5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9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0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1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0249" name="Group 102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243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228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9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230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fld id="{A46414B0-2FA7-4528-95F2-8F22DA5AF7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47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kumimoji="1"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248" name="Group 3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5124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5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6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7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9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1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3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5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6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7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9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1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2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3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4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5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6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7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9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0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1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7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0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1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2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6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7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1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2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6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0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1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2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3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4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5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6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7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8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9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0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1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2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3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4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5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6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7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8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9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0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1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2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3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4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5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6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7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8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9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0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1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2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3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4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5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9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0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1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0249" name="Group 102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243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228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9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230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fld id="{A46414B0-2FA7-4528-95F2-8F22DA5AF7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47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1541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kumimoji="1"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pn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8.jpg"/><Relationship Id="rId18" Type="http://schemas.openxmlformats.org/officeDocument/2006/relationships/image" Target="../media/image33.jpg"/><Relationship Id="rId3" Type="http://schemas.openxmlformats.org/officeDocument/2006/relationships/image" Target="../media/image47.png"/><Relationship Id="rId21" Type="http://schemas.openxmlformats.org/officeDocument/2006/relationships/image" Target="../media/image43.png"/><Relationship Id="rId7" Type="http://schemas.openxmlformats.org/officeDocument/2006/relationships/image" Target="../media/image490.png"/><Relationship Id="rId12" Type="http://schemas.openxmlformats.org/officeDocument/2006/relationships/image" Target="../media/image27.jpg"/><Relationship Id="rId17" Type="http://schemas.openxmlformats.org/officeDocument/2006/relationships/image" Target="../media/image32.jpg"/><Relationship Id="rId2" Type="http://schemas.openxmlformats.org/officeDocument/2006/relationships/image" Target="../media/image46.png"/><Relationship Id="rId16" Type="http://schemas.openxmlformats.org/officeDocument/2006/relationships/image" Target="../media/image31.jp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0.png"/><Relationship Id="rId11" Type="http://schemas.openxmlformats.org/officeDocument/2006/relationships/image" Target="../media/image26.jpg"/><Relationship Id="rId24" Type="http://schemas.openxmlformats.org/officeDocument/2006/relationships/image" Target="../media/image440.png"/><Relationship Id="rId5" Type="http://schemas.openxmlformats.org/officeDocument/2006/relationships/image" Target="../media/image49.png"/><Relationship Id="rId15" Type="http://schemas.openxmlformats.org/officeDocument/2006/relationships/image" Target="../media/image30.jpg"/><Relationship Id="rId23" Type="http://schemas.openxmlformats.org/officeDocument/2006/relationships/image" Target="../media/image44.png"/><Relationship Id="rId10" Type="http://schemas.openxmlformats.org/officeDocument/2006/relationships/image" Target="../media/image25.jpg"/><Relationship Id="rId19" Type="http://schemas.openxmlformats.org/officeDocument/2006/relationships/image" Target="../media/image34.jpg"/><Relationship Id="rId4" Type="http://schemas.openxmlformats.org/officeDocument/2006/relationships/image" Target="../media/image48.png"/><Relationship Id="rId9" Type="http://schemas.openxmlformats.org/officeDocument/2006/relationships/image" Target="../media/image51.png"/><Relationship Id="rId14" Type="http://schemas.openxmlformats.org/officeDocument/2006/relationships/image" Target="../media/image29.jpg"/><Relationship Id="rId2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71.png"/><Relationship Id="rId7" Type="http://schemas.openxmlformats.org/officeDocument/2006/relationships/image" Target="../media/image15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0.png"/><Relationship Id="rId5" Type="http://schemas.openxmlformats.org/officeDocument/2006/relationships/image" Target="../media/image59.png"/><Relationship Id="rId10" Type="http://schemas.openxmlformats.org/officeDocument/2006/relationships/image" Target="../media/image74.png"/><Relationship Id="rId4" Type="http://schemas.openxmlformats.org/officeDocument/2006/relationships/image" Target="../media/image72.png"/><Relationship Id="rId9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82.png"/><Relationship Id="rId18" Type="http://schemas.openxmlformats.org/officeDocument/2006/relationships/image" Target="../media/image29.jpg"/><Relationship Id="rId3" Type="http://schemas.openxmlformats.org/officeDocument/2006/relationships/image" Target="../media/image76.png"/><Relationship Id="rId21" Type="http://schemas.openxmlformats.org/officeDocument/2006/relationships/image" Target="../media/image32.jpg"/><Relationship Id="rId7" Type="http://schemas.openxmlformats.org/officeDocument/2006/relationships/image" Target="../media/image42.png"/><Relationship Id="rId12" Type="http://schemas.openxmlformats.org/officeDocument/2006/relationships/image" Target="../media/image81.png"/><Relationship Id="rId17" Type="http://schemas.openxmlformats.org/officeDocument/2006/relationships/image" Target="../media/image28.jpg"/><Relationship Id="rId2" Type="http://schemas.openxmlformats.org/officeDocument/2006/relationships/image" Target="../media/image75.png"/><Relationship Id="rId16" Type="http://schemas.openxmlformats.org/officeDocument/2006/relationships/image" Target="../media/image27.jpg"/><Relationship Id="rId20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80.png"/><Relationship Id="rId5" Type="http://schemas.openxmlformats.org/officeDocument/2006/relationships/image" Target="../media/image78.png"/><Relationship Id="rId15" Type="http://schemas.openxmlformats.org/officeDocument/2006/relationships/image" Target="../media/image26.jpg"/><Relationship Id="rId23" Type="http://schemas.openxmlformats.org/officeDocument/2006/relationships/image" Target="../media/image34.jpg"/><Relationship Id="rId10" Type="http://schemas.openxmlformats.org/officeDocument/2006/relationships/image" Target="../media/image79.png"/><Relationship Id="rId19" Type="http://schemas.openxmlformats.org/officeDocument/2006/relationships/image" Target="../media/image30.jpg"/><Relationship Id="rId4" Type="http://schemas.openxmlformats.org/officeDocument/2006/relationships/image" Target="../media/image77.png"/><Relationship Id="rId9" Type="http://schemas.openxmlformats.org/officeDocument/2006/relationships/image" Target="../media/image44.png"/><Relationship Id="rId14" Type="http://schemas.openxmlformats.org/officeDocument/2006/relationships/image" Target="../media/image25.jpg"/><Relationship Id="rId22" Type="http://schemas.openxmlformats.org/officeDocument/2006/relationships/image" Target="../media/image3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25.jpg"/><Relationship Id="rId18" Type="http://schemas.openxmlformats.org/officeDocument/2006/relationships/image" Target="../media/image34.jpg"/><Relationship Id="rId3" Type="http://schemas.openxmlformats.org/officeDocument/2006/relationships/image" Target="../media/image95.png"/><Relationship Id="rId21" Type="http://schemas.openxmlformats.org/officeDocument/2006/relationships/image" Target="../media/image360.png"/><Relationship Id="rId7" Type="http://schemas.openxmlformats.org/officeDocument/2006/relationships/image" Target="../media/image44.png"/><Relationship Id="rId12" Type="http://schemas.openxmlformats.org/officeDocument/2006/relationships/image" Target="../media/image630.png"/><Relationship Id="rId17" Type="http://schemas.openxmlformats.org/officeDocument/2006/relationships/image" Target="../media/image33.jpg"/><Relationship Id="rId2" Type="http://schemas.openxmlformats.org/officeDocument/2006/relationships/image" Target="../media/image94.png"/><Relationship Id="rId16" Type="http://schemas.openxmlformats.org/officeDocument/2006/relationships/image" Target="../media/image28.jpg"/><Relationship Id="rId20" Type="http://schemas.openxmlformats.org/officeDocument/2006/relationships/image" Target="../media/image3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11" Type="http://schemas.openxmlformats.org/officeDocument/2006/relationships/image" Target="../media/image32.jpg"/><Relationship Id="rId5" Type="http://schemas.openxmlformats.org/officeDocument/2006/relationships/image" Target="../media/image43.png"/><Relationship Id="rId15" Type="http://schemas.openxmlformats.org/officeDocument/2006/relationships/image" Target="../media/image27.jpg"/><Relationship Id="rId23" Type="http://schemas.openxmlformats.org/officeDocument/2006/relationships/image" Target="../media/image640.png"/><Relationship Id="rId10" Type="http://schemas.openxmlformats.org/officeDocument/2006/relationships/image" Target="../media/image31.jpg"/><Relationship Id="rId19" Type="http://schemas.openxmlformats.org/officeDocument/2006/relationships/image" Target="../media/image340.png"/><Relationship Id="rId4" Type="http://schemas.openxmlformats.org/officeDocument/2006/relationships/image" Target="../media/image42.png"/><Relationship Id="rId9" Type="http://schemas.openxmlformats.org/officeDocument/2006/relationships/image" Target="../media/image30.jpg"/><Relationship Id="rId14" Type="http://schemas.openxmlformats.org/officeDocument/2006/relationships/image" Target="../media/image26.jpg"/><Relationship Id="rId22" Type="http://schemas.openxmlformats.org/officeDocument/2006/relationships/image" Target="../media/image3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Visio_Drawing.vsdx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331640" y="1052736"/>
            <a:ext cx="7380287" cy="1012825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第</a:t>
            </a:r>
            <a:r>
              <a:rPr lang="en-US" altLang="zh-CN" dirty="0">
                <a:ea typeface="黑体" pitchFamily="2" charset="-122"/>
              </a:rPr>
              <a:t>15</a:t>
            </a:r>
            <a:r>
              <a:rPr lang="zh-CN" altLang="en-US" dirty="0">
                <a:ea typeface="黑体" pitchFamily="2" charset="-122"/>
              </a:rPr>
              <a:t>章</a:t>
            </a:r>
            <a:r>
              <a:rPr lang="en-US" altLang="zh-CN" dirty="0">
                <a:ea typeface="黑体" pitchFamily="2" charset="-122"/>
              </a:rPr>
              <a:t> </a:t>
            </a:r>
            <a:r>
              <a:rPr lang="zh-CN" altLang="en-US" dirty="0">
                <a:ea typeface="黑体" pitchFamily="2" charset="-122"/>
              </a:rPr>
              <a:t>降维算法 </a:t>
            </a:r>
            <a:endParaRPr lang="en-US" altLang="zh-CN" dirty="0">
              <a:ea typeface="黑体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FFD7337-831A-183F-6106-DFE6D02F93B6}"/>
              </a:ext>
            </a:extLst>
          </p:cNvPr>
          <p:cNvSpPr/>
          <p:nvPr/>
        </p:nvSpPr>
        <p:spPr>
          <a:xfrm>
            <a:off x="2915816" y="3212976"/>
            <a:ext cx="4301177" cy="2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4000" dirty="0">
                <a:ea typeface="黑体" panose="02010609060101010101" pitchFamily="49" charset="-122"/>
              </a:rPr>
              <a:t>《</a:t>
            </a:r>
            <a:r>
              <a:rPr lang="zh-CN" altLang="en-US" sz="4000" dirty="0">
                <a:ea typeface="黑体" panose="02010609060101010101" pitchFamily="49" charset="-122"/>
              </a:rPr>
              <a:t>人工智能算法</a:t>
            </a:r>
            <a:r>
              <a:rPr lang="en-US" altLang="zh-CN" sz="4000" dirty="0">
                <a:ea typeface="黑体" panose="02010609060101010101" pitchFamily="49" charset="-122"/>
              </a:rPr>
              <a:t>》</a:t>
            </a:r>
          </a:p>
          <a:p>
            <a:pPr algn="ctr" eaLnBrk="1" hangingPunct="1"/>
            <a:endParaRPr lang="en-US" altLang="zh-CN" dirty="0"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dirty="0">
                <a:ea typeface="黑体" panose="02010609060101010101" pitchFamily="49" charset="-122"/>
              </a:rPr>
              <a:t>清华大学出版社</a:t>
            </a:r>
            <a:endParaRPr lang="en-US" altLang="zh-CN" dirty="0">
              <a:ea typeface="黑体" panose="02010609060101010101" pitchFamily="49" charset="-122"/>
            </a:endParaRPr>
          </a:p>
          <a:p>
            <a:pPr algn="ctr" eaLnBrk="1" hangingPunct="1"/>
            <a:r>
              <a:rPr lang="en-US" altLang="zh-CN" dirty="0">
                <a:ea typeface="黑体" panose="02010609060101010101" pitchFamily="49" charset="-122"/>
              </a:rPr>
              <a:t>2022</a:t>
            </a:r>
            <a:r>
              <a:rPr lang="zh-CN" altLang="en-US" dirty="0">
                <a:ea typeface="黑体" panose="02010609060101010101" pitchFamily="49" charset="-122"/>
              </a:rPr>
              <a:t>年</a:t>
            </a:r>
            <a:r>
              <a:rPr lang="en-US" altLang="zh-CN" dirty="0">
                <a:ea typeface="黑体" panose="02010609060101010101" pitchFamily="49" charset="-122"/>
              </a:rPr>
              <a:t>7</a:t>
            </a:r>
            <a:r>
              <a:rPr lang="zh-CN" altLang="en-US" dirty="0">
                <a:ea typeface="黑体" panose="02010609060101010101" pitchFamily="49" charset="-122"/>
              </a:rPr>
              <a:t>月</a:t>
            </a:r>
            <a:endParaRPr lang="en-US" altLang="zh-CN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自编码器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3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3568" y="2420888"/>
            <a:ext cx="8136904" cy="4437112"/>
          </a:xfrm>
        </p:spPr>
        <p:txBody>
          <a:bodyPr lIns="0" rIns="0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）损失函数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n-US" altLang="zh-CN" sz="18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22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22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 </a:t>
            </a:r>
            <a:endParaRPr lang="en-US" altLang="zh-CN" sz="2200" dirty="0">
              <a:latin typeface="黑体" pitchFamily="2" charset="-122"/>
              <a:ea typeface="黑体" pitchFamily="2" charset="-122"/>
            </a:endParaRPr>
          </a:p>
          <a:p>
            <a:pPr marL="0" indent="0" eaLnBrk="1" hangingPunct="1">
              <a:lnSpc>
                <a:spcPct val="90000"/>
              </a:lnSpc>
              <a:buClrTx/>
              <a:buSzPct val="82000"/>
              <a:buNone/>
            </a:pP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SzPct val="82000"/>
              <a:buNone/>
            </a:pPr>
            <a:endParaRPr kumimoji="0" lang="zh-CN" altLang="en-US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zh-CN" altLang="en-US" sz="2200" dirty="0">
              <a:latin typeface="黑体" pitchFamily="2" charset="-122"/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883798B-8036-E81B-80A0-FF8D90D56AF2}"/>
                  </a:ext>
                </a:extLst>
              </p:cNvPr>
              <p:cNvSpPr txBox="1"/>
              <p:nvPr/>
            </p:nvSpPr>
            <p:spPr>
              <a:xfrm>
                <a:off x="4552216" y="3625666"/>
                <a:ext cx="4484280" cy="451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𝐴𝐸</m:t>
                          </m:r>
                        </m:sub>
                      </m:sSub>
                      <m:d>
                        <m:dPr>
                          <m:ctrlPr>
                            <a:rPr lang="zh-CN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𝐕</m:t>
                          </m:r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8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𝐖</m:t>
                          </m:r>
                          <m:r>
                            <a:rPr lang="en-US" altLang="zh-CN" sz="18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8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𝚼</m:t>
                          </m:r>
                          <m:r>
                            <a:rPr lang="en-US" altLang="zh-CN" sz="1800" b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8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𝚯</m:t>
                          </m:r>
                        </m:e>
                      </m:d>
                      <m:r>
                        <a:rPr lang="en-US" altLang="zh-CN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ctrlPr>
                            <a:rPr lang="zh-CN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en-US" altLang="zh-CN" sz="1800" b="1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800" b="1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</m:d>
                      <m:r>
                        <a:rPr lang="en-US" altLang="zh-C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ctrlPr>
                            <a:rPr lang="zh-CN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en-US" altLang="zh-CN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altLang="zh-CN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8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en-US" altLang="zh-CN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))</m:t>
                          </m:r>
                        </m:e>
                      </m:d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883798B-8036-E81B-80A0-FF8D90D56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216" y="3625666"/>
                <a:ext cx="4484280" cy="451406"/>
              </a:xfrm>
              <a:prstGeom prst="rect">
                <a:avLst/>
              </a:prstGeom>
              <a:blipFill>
                <a:blip r:embed="rId2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0076D4F-9B97-89B7-97D9-D5D891DAA07E}"/>
                  </a:ext>
                </a:extLst>
              </p:cNvPr>
              <p:cNvSpPr txBox="1"/>
              <p:nvPr/>
            </p:nvSpPr>
            <p:spPr>
              <a:xfrm>
                <a:off x="4752020" y="4302274"/>
                <a:ext cx="3998280" cy="827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2800"/>
                  </a:lnSpc>
                  <a:buNone/>
                </a:pPr>
                <a:r>
                  <a:rPr lang="zh-CN" altLang="en-US" sz="1800" b="0" dirty="0"/>
                  <a:t>其中：</a:t>
                </a:r>
                <a:endParaRPr lang="en-US" altLang="zh-CN" sz="1800" b="0" dirty="0"/>
              </a:p>
              <a:p>
                <a:pPr eaLnBrk="1" hangingPunct="1">
                  <a:lnSpc>
                    <a:spcPts val="28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zh-CN" altLang="zh-CN" sz="1800" i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1" i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altLang="zh-CN" sz="1800" b="1" i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1" i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lang="zh-CN" altLang="zh-CN" sz="1800" b="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可为均方误差</a:t>
                </a:r>
                <a:r>
                  <a:rPr lang="zh-CN" altLang="en-US" sz="1800" b="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，也</a:t>
                </a:r>
                <a:r>
                  <a:rPr lang="zh-CN" altLang="zh-CN" sz="1800" b="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可为交叉熵</a:t>
                </a:r>
                <a:endParaRPr lang="zh-CN" altLang="en-US" sz="1800" b="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0076D4F-9B97-89B7-97D9-D5D891DAA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4302274"/>
                <a:ext cx="3998280" cy="827406"/>
              </a:xfrm>
              <a:prstGeom prst="rect">
                <a:avLst/>
              </a:prstGeom>
              <a:blipFill>
                <a:blip r:embed="rId3"/>
                <a:stretch>
                  <a:fillRect l="-1374" t="-741" b="-9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09CBBAC-C4F2-8D55-D186-E607D04F7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33" y="2912550"/>
            <a:ext cx="3600400" cy="35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0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自编码器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4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D836A0C9-8158-6582-4C1B-3AFE28B279E8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971600" y="2060848"/>
                <a:ext cx="5544616" cy="43628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zh-CN" altLang="en-US" sz="2200" b="1" kern="12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训练算法：</a:t>
                </a:r>
                <a:endParaRPr lang="en-US" altLang="zh-CN" sz="2200" b="1" kern="12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lnSpc>
                    <a:spcPts val="800"/>
                  </a:lnSpc>
                  <a:spcBef>
                    <a:spcPct val="0"/>
                  </a:spcBef>
                  <a:buNone/>
                </a:pPr>
                <a:endParaRPr lang="en-US" altLang="zh-CN" sz="2400" b="1" kern="1200" dirty="0">
                  <a:solidFill>
                    <a:srgbClr val="0000CC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800"/>
                  </a:spcAft>
                  <a:buNone/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随机初始化网络中的所有权重矩阵</a:t>
                </a:r>
                <a14:m>
                  <m:oMath xmlns:m="http://schemas.openxmlformats.org/officeDocument/2006/math">
                    <m:r>
                      <a:rPr lang="en-US" altLang="zh-CN" sz="1600" b="1" i="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zh-CN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1600" b="1" i="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𝐖</m:t>
                    </m:r>
                  </m:oMath>
                </a14:m>
                <a:r>
                  <a:rPr lang="zh-CN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，偏置向量</a:t>
                </a:r>
                <a14:m>
                  <m:oMath xmlns:m="http://schemas.openxmlformats.org/officeDocument/2006/math">
                    <m:r>
                      <a:rPr lang="en-US" altLang="zh-CN" sz="1600" b="1" i="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𝚼</m:t>
                    </m:r>
                  </m:oMath>
                </a14:m>
                <a:r>
                  <a:rPr lang="zh-CN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1600" b="1" i="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𝚯</m:t>
                    </m:r>
                  </m:oMath>
                </a14:m>
                <a:endParaRPr lang="en-US" altLang="zh-CN" sz="1600" b="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1; </a:t>
                </a:r>
                <a:r>
                  <a:rPr lang="en-US" altLang="zh-CN" sz="1600" b="0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endParaRPr lang="zh-CN" altLang="zh-CN" sz="1600" b="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While </a:t>
                </a:r>
                <a:r>
                  <a:rPr lang="en-US" altLang="zh-CN" sz="1600" b="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600" b="0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lang="en-US" altLang="zh-CN" sz="1600" b="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Do</a:t>
                </a:r>
                <a:endParaRPr lang="zh-CN" altLang="zh-CN" sz="1600" b="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For each </a:t>
                </a:r>
                <a14:m>
                  <m:oMath xmlns:m="http://schemas.openxmlformats.org/officeDocument/2006/math">
                    <m:r>
                      <a:rPr lang="en-US" altLang="zh-CN" sz="1600" b="1" i="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sz="16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Do</a:t>
                </a:r>
                <a:endParaRPr lang="zh-CN" altLang="zh-CN" sz="1600" b="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</a:t>
                </a:r>
                <a:r>
                  <a:rPr lang="zh-CN" altLang="en-US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通过编码器解码器</a:t>
                </a:r>
                <a:r>
                  <a:rPr lang="zh-CN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</a:t>
                </a:r>
                <a:r>
                  <a:rPr lang="zh-CN" altLang="en-US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得到</a:t>
                </a:r>
                <a14:m>
                  <m:oMath xmlns:m="http://schemas.openxmlformats.org/officeDocument/2006/math">
                    <m:r>
                      <a:rPr lang="en-US" altLang="zh-CN" sz="1600" b="1" i="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zh-CN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对应的输出</a:t>
                </a:r>
                <a14:m>
                  <m:oMath xmlns:m="http://schemas.openxmlformats.org/officeDocument/2006/math">
                    <m:r>
                      <a:rPr lang="en-US" altLang="zh-CN" sz="1600" b="1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𝐲</m:t>
                    </m:r>
                  </m:oMath>
                </a14:m>
                <a:endParaRPr lang="zh-CN" altLang="zh-CN" sz="16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sz="16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zh-CN" sz="1600" b="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</m:t>
                    </m:r>
                    <m:r>
                      <a:rPr lang="en-US" altLang="zh-CN" sz="16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zh-CN" sz="16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zh-CN" altLang="zh-CN" sz="16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1600" b="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600" b="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0" kern="1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lang="en-US" altLang="zh-CN" sz="1600" b="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CN" sz="1600" b="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CN" altLang="zh-CN" sz="1600" b="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0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altLang="zh-CN" sz="1600" b="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16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End For</a:t>
                </a:r>
                <a:endParaRPr lang="zh-CN" altLang="zh-CN" sz="1600" b="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zh-CN" altLang="en-US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梯度下降</a:t>
                </a:r>
                <a:r>
                  <a:rPr lang="zh-CN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更新权重</a:t>
                </a:r>
                <a:r>
                  <a:rPr lang="zh-CN" altLang="en-US" sz="1600" b="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:r>
                  <a:rPr lang="zh-CN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偏置</a:t>
                </a:r>
              </a:p>
              <a:p>
                <a:pPr marL="0" indent="0" algn="just"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1600" b="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altLang="zh-CN" sz="1600" b="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+1</a:t>
                </a:r>
                <a:endParaRPr lang="zh-CN" altLang="zh-CN" sz="1600" b="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  <a:tabLst>
                    <a:tab pos="20066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End While</a:t>
                </a:r>
                <a:endParaRPr lang="zh-CN" altLang="zh-CN" sz="1600" b="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16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</a:rPr>
                  <a:t> Return </a:t>
                </a:r>
                <a14:m>
                  <m:oMath xmlns:m="http://schemas.openxmlformats.org/officeDocument/2006/math">
                    <m:r>
                      <a:rPr lang="en-US" altLang="zh-CN" sz="16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altLang="zh-CN" sz="16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𝐖</m:t>
                    </m:r>
                  </m:oMath>
                </a14:m>
                <a:r>
                  <a:rPr lang="en-US" altLang="zh-CN" sz="16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𝚼</m:t>
                    </m:r>
                  </m:oMath>
                </a14:m>
                <a:r>
                  <a:rPr lang="en-US" altLang="zh-CN" sz="16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𝚯</m:t>
                    </m:r>
                  </m:oMath>
                </a14:m>
                <a:r>
                  <a:rPr lang="en-US" altLang="zh-CN" sz="1600" b="0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D836A0C9-8158-6582-4C1B-3AFE28B27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060848"/>
                <a:ext cx="5544616" cy="4362871"/>
              </a:xfrm>
              <a:prstGeom prst="rect">
                <a:avLst/>
              </a:prstGeom>
              <a:blipFill>
                <a:blip r:embed="rId2"/>
                <a:stretch>
                  <a:fillRect l="-1429" t="-1117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C1C1DAA1-8B5B-295C-B4BA-D085469F0435}"/>
              </a:ext>
            </a:extLst>
          </p:cNvPr>
          <p:cNvSpPr/>
          <p:nvPr/>
        </p:nvSpPr>
        <p:spPr>
          <a:xfrm>
            <a:off x="6444208" y="2129674"/>
            <a:ext cx="2454518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时间复杂度分析：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DE983B3-D550-DAFF-6D27-25B6B706D459}"/>
                  </a:ext>
                </a:extLst>
              </p:cNvPr>
              <p:cNvSpPr/>
              <p:nvPr/>
            </p:nvSpPr>
            <p:spPr>
              <a:xfrm>
                <a:off x="6516216" y="2662128"/>
                <a:ext cx="2592288" cy="3452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355600" lvl="2" indent="-355600" eaLnBrk="1" hangingPunct="1">
                  <a:lnSpc>
                    <a:spcPts val="3000"/>
                  </a:lnSpc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2200" b="0" dirty="0">
                    <a:ea typeface="黑体" panose="02010609060101010101" pitchFamily="49" charset="-122"/>
                  </a:rPr>
                  <a:t>输入规模：</a:t>
                </a:r>
                <a:endParaRPr lang="en-US" altLang="zh-CN" sz="2200" b="0" dirty="0">
                  <a:ea typeface="黑体" panose="02010609060101010101" pitchFamily="49" charset="-122"/>
                </a:endParaRPr>
              </a:p>
              <a:p>
                <a:pPr marL="144000" lvl="2">
                  <a:lnSpc>
                    <a:spcPts val="2800"/>
                  </a:lnSpc>
                  <a:defRPr/>
                </a:pPr>
                <a14:m>
                  <m:oMath xmlns:m="http://schemas.openxmlformats.org/officeDocument/2006/math">
                    <m:r>
                      <a:rPr lang="en-US" altLang="zh-CN" sz="1800" b="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zh-CN" altLang="zh-CN" sz="1800" b="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：训练数据</a:t>
                </a:r>
                <a:r>
                  <a:rPr lang="zh-CN" altLang="en-US" sz="1800" b="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集</a:t>
                </a:r>
                <a14:m>
                  <m:oMath xmlns:m="http://schemas.openxmlformats.org/officeDocument/2006/math">
                    <m:r>
                      <a:rPr lang="en-US" altLang="zh-CN" sz="1800" b="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d>
                      <m:dPr>
                        <m:ctrlPr>
                          <a:rPr lang="zh-CN" altLang="zh-CN" sz="1800" b="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0&lt;</m:t>
                        </m:r>
                        <m:r>
                          <a:rPr lang="en-US" altLang="zh-CN" sz="1800" b="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  <m:r>
                          <a:rPr lang="en-US" altLang="zh-CN" sz="1800" b="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zh-CN" altLang="zh-CN" sz="1800" b="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：学习率</a:t>
                </a:r>
                <a:endParaRPr lang="en-US" altLang="zh-CN" sz="1800" b="0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44000" lvl="2">
                  <a:lnSpc>
                    <a:spcPts val="2800"/>
                  </a:lnSpc>
                  <a:defRPr/>
                </a:pPr>
                <a:r>
                  <a:rPr lang="en-US" altLang="zh-CN" sz="1800" b="0" i="1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1800" b="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：总迭代次数</a:t>
                </a:r>
                <a:endParaRPr lang="en-US" altLang="zh-CN" sz="1800" b="0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44000" lvl="2">
                  <a:lnSpc>
                    <a:spcPts val="2800"/>
                  </a:lnSpc>
                  <a:defRPr/>
                </a:pPr>
                <a:r>
                  <a:rPr lang="en-US" altLang="zh-CN" sz="1800" b="0" i="1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en-US" sz="1800" b="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1800" b="0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输入数据个数</a:t>
                </a:r>
                <a:endParaRPr lang="en-US" altLang="zh-CN" sz="1800" b="0" kern="10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44000" lvl="2" eaLnBrk="1" hangingPunct="1">
                  <a:lnSpc>
                    <a:spcPts val="2800"/>
                  </a:lnSpc>
                  <a:defRPr/>
                </a:pPr>
                <a:r>
                  <a:rPr lang="en-US" altLang="zh-CN" sz="1800" b="0" i="1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en-US" sz="1800" b="0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：输入数据维度</a:t>
                </a:r>
                <a:endParaRPr lang="en-US" altLang="zh-CN" sz="1800" b="0" kern="10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44000" lvl="2" eaLnBrk="1" hangingPunct="1">
                  <a:lnSpc>
                    <a:spcPts val="2800"/>
                  </a:lnSpc>
                  <a:defRPr/>
                </a:pPr>
                <a:r>
                  <a:rPr lang="en-US" altLang="zh-CN" sz="1800" b="0" i="1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q</a:t>
                </a:r>
                <a:r>
                  <a:rPr lang="zh-CN" altLang="en-US" sz="1800" b="0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：降维之后数据维度</a:t>
                </a:r>
                <a:endParaRPr lang="en-US" altLang="zh-CN" sz="1800" b="0" kern="10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55600" lvl="2" indent="-355600" eaLnBrk="1" hangingPunct="1">
                  <a:lnSpc>
                    <a:spcPts val="3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2200" b="0" dirty="0">
                    <a:ea typeface="黑体" panose="02010609060101010101" pitchFamily="49" charset="-122"/>
                  </a:rPr>
                  <a:t>时间复杂度：</a:t>
                </a:r>
                <a:endParaRPr lang="en-US" altLang="zh-CN" sz="2200" b="0" dirty="0">
                  <a:ea typeface="黑体" panose="02010609060101010101" pitchFamily="49" charset="-122"/>
                </a:endParaRPr>
              </a:p>
              <a:p>
                <a:pPr marL="0" lvl="2" eaLnBrk="1" hangingPunct="1">
                  <a:lnSpc>
                    <a:spcPts val="28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kern="1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altLang="zh-CN" sz="1800" b="0" kern="1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800" b="0" i="1" kern="1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zh-CN" sz="1800" b="0" kern="1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CN" sz="1800" b="0" i="1" kern="1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CN" sz="1800" b="0" kern="1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CN" sz="1800" b="0" i="1" kern="1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altLang="zh-CN" sz="1800" b="0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CN" sz="1800" b="0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altLang="zh-CN" sz="1800" b="0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800" b="0" kern="1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DE983B3-D550-DAFF-6D27-25B6B706D4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662128"/>
                <a:ext cx="2592288" cy="3452227"/>
              </a:xfrm>
              <a:prstGeom prst="rect">
                <a:avLst/>
              </a:prstGeom>
              <a:blipFill>
                <a:blip r:embed="rId3"/>
                <a:stretch>
                  <a:fillRect l="-2588" t="-1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9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8B0ECB-FE9F-7963-6C57-797C119C8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2366963"/>
            <a:ext cx="625316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降维算法概述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自编码器</a:t>
            </a:r>
            <a:endParaRPr lang="en-US" altLang="zh-CN" sz="2200" b="0" kern="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solidFill>
                  <a:srgbClr val="FF0000"/>
                </a:solidFill>
                <a:ea typeface="黑体" pitchFamily="2" charset="-122"/>
              </a:rPr>
              <a:t>自编码器的改进</a:t>
            </a:r>
            <a:endParaRPr lang="en-US" altLang="zh-CN" sz="2200" b="0" kern="0" dirty="0">
              <a:solidFill>
                <a:srgbClr val="FF0000"/>
              </a:solidFill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变分自编码器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生成对抗网络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总结</a:t>
            </a:r>
          </a:p>
          <a:p>
            <a:pPr eaLnBrk="1" hangingPunct="1"/>
            <a:endParaRPr lang="en-US" altLang="zh-CN" sz="2200" b="0" kern="0" dirty="0"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100" y="1113007"/>
            <a:ext cx="7378700" cy="731168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降噪自编码器 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18C034-27CD-852F-153B-9F6B3B7B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39A7DA2-69A0-51F6-BBBE-9EE08F48B7F1}"/>
                  </a:ext>
                </a:extLst>
              </p:cNvPr>
              <p:cNvSpPr txBox="1"/>
              <p:nvPr/>
            </p:nvSpPr>
            <p:spPr>
              <a:xfrm>
                <a:off x="892250" y="5806721"/>
                <a:ext cx="6776094" cy="804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ts val="2600"/>
                  </a:lnSpc>
                  <a:spcBef>
                    <a:spcPts val="600"/>
                  </a:spcBef>
                  <a:buFont typeface="Wingdings" panose="05000000000000000000" pitchFamily="2" charset="2"/>
                  <a:buChar char="l"/>
                </a:pPr>
                <a:r>
                  <a:rPr lang="zh-CN" altLang="en-US" sz="1800" b="0" dirty="0">
                    <a:ea typeface="黑体" panose="02010609060101010101" pitchFamily="49" charset="-122"/>
                  </a:rPr>
                  <a:t>降噪自编码器具备抗噪声的能力，能得到更健壮的隐层表示</a:t>
                </a:r>
                <a:endParaRPr lang="en-US" altLang="zh-CN" sz="1800" b="0" dirty="0">
                  <a:ea typeface="黑体" panose="02010609060101010101" pitchFamily="49" charset="-122"/>
                </a:endParaRPr>
              </a:p>
              <a:p>
                <a:pPr marL="285750" indent="-285750">
                  <a:lnSpc>
                    <a:spcPts val="2600"/>
                  </a:lnSpc>
                  <a:spcBef>
                    <a:spcPts val="600"/>
                  </a:spcBef>
                  <a:buFont typeface="Wingdings" panose="05000000000000000000" pitchFamily="2" charset="2"/>
                  <a:buChar char="l"/>
                </a:pPr>
                <a:r>
                  <a:rPr lang="zh-CN" altLang="en-US" sz="1800" b="0" dirty="0">
                    <a:ea typeface="黑体" panose="02010609060101010101" pitchFamily="49" charset="-122"/>
                  </a:rPr>
                  <a:t>降噪自编码器中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𝐡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CN" sz="1800" b="0" dirty="0"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39A7DA2-69A0-51F6-BBBE-9EE08F48B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50" y="5806721"/>
                <a:ext cx="6776094" cy="804066"/>
              </a:xfrm>
              <a:prstGeom prst="rect">
                <a:avLst/>
              </a:prstGeom>
              <a:blipFill>
                <a:blip r:embed="rId2"/>
                <a:stretch>
                  <a:fillRect l="-540" t="-3053" b="-9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BFDA4ABA-BF31-B1E7-F92F-7D3F54F0AA0E}"/>
              </a:ext>
            </a:extLst>
          </p:cNvPr>
          <p:cNvSpPr txBox="1"/>
          <p:nvPr/>
        </p:nvSpPr>
        <p:spPr>
          <a:xfrm>
            <a:off x="1203139" y="2283466"/>
            <a:ext cx="17281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zh-CN" altLang="en-US" sz="2000" dirty="0">
                <a:solidFill>
                  <a:srgbClr val="0000FF"/>
                </a:solidFill>
                <a:latin typeface="黑体" pitchFamily="2" charset="-122"/>
              </a:rPr>
              <a:t>自编码器</a:t>
            </a:r>
            <a:endParaRPr lang="en-US" altLang="zh-CN" sz="2000" b="1" dirty="0">
              <a:solidFill>
                <a:srgbClr val="0000FF"/>
              </a:solidFill>
              <a:latin typeface="黑体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BD5B3ED-2CB6-BDAD-9916-FD61EA971DB4}"/>
              </a:ext>
            </a:extLst>
          </p:cNvPr>
          <p:cNvSpPr txBox="1"/>
          <p:nvPr/>
        </p:nvSpPr>
        <p:spPr>
          <a:xfrm>
            <a:off x="906165" y="4054806"/>
            <a:ext cx="17281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zh-CN" altLang="en-US" sz="2000" dirty="0">
                <a:solidFill>
                  <a:srgbClr val="0000FF"/>
                </a:solidFill>
                <a:latin typeface="黑体" pitchFamily="2" charset="-122"/>
              </a:rPr>
              <a:t>降噪自编码器</a:t>
            </a:r>
            <a:endParaRPr lang="en-US" altLang="zh-CN" sz="2000" b="1" dirty="0">
              <a:solidFill>
                <a:srgbClr val="0000FF"/>
              </a:solidFill>
              <a:latin typeface="黑体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0B3C6A-812E-ACAE-7D87-01DD036D5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247" y="2123806"/>
            <a:ext cx="4480560" cy="9753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33278DF-9324-A5E6-EC77-F38B63B39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878" y="3347942"/>
            <a:ext cx="576072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100" y="1113007"/>
            <a:ext cx="7378700" cy="731168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降噪自编码器 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18C034-27CD-852F-153B-9F6B3B7B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9703A166-AADF-A3D1-AF5F-7F13A337C0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939920"/>
              </p:ext>
            </p:extLst>
          </p:nvPr>
        </p:nvGraphicFramePr>
        <p:xfrm>
          <a:off x="2530178" y="2492896"/>
          <a:ext cx="4896544" cy="16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Visio" r:id="rId3" imgW="2994698" imgH="1021189" progId="Visio.Drawing.15">
                  <p:embed/>
                </p:oleObj>
              </mc:Choice>
              <mc:Fallback>
                <p:oleObj name="Visio" r:id="rId3" imgW="2994698" imgH="1021189" progId="Visio.Drawing.15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9703A166-AADF-A3D1-AF5F-7F13A337C0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178" y="2492896"/>
                        <a:ext cx="4896544" cy="1656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44526A67-BC8D-B73F-7247-AC1B31E23691}"/>
              </a:ext>
            </a:extLst>
          </p:cNvPr>
          <p:cNvSpPr txBox="1"/>
          <p:nvPr/>
        </p:nvSpPr>
        <p:spPr>
          <a:xfrm>
            <a:off x="683568" y="2034748"/>
            <a:ext cx="7776864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400" dirty="0">
                <a:solidFill>
                  <a:srgbClr val="0033CC"/>
                </a:solidFill>
                <a:ea typeface="黑体" panose="02010609060101010101" pitchFamily="49" charset="-122"/>
              </a:rPr>
              <a:t> 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问题：</a:t>
            </a:r>
            <a:r>
              <a:rPr lang="zh-CN" altLang="en-US" sz="2200" b="0" dirty="0">
                <a:ea typeface="黑体" panose="02010609060101010101" pitchFamily="49" charset="-122"/>
              </a:rPr>
              <a:t>为了让模型不受噪声的影响</a:t>
            </a:r>
            <a:endParaRPr lang="en-US" altLang="zh-CN" sz="2200" b="0" dirty="0">
              <a:ea typeface="黑体" panose="02010609060101010101" pitchFamily="49" charset="-122"/>
            </a:endParaRPr>
          </a:p>
          <a:p>
            <a:pPr marL="342900" indent="-342900"/>
            <a:r>
              <a:rPr lang="en-US" altLang="zh-CN" sz="2800" b="0" dirty="0">
                <a:ea typeface="宋体" pitchFamily="2" charset="-122"/>
              </a:rPr>
              <a:t>   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DEB8197-04B9-0735-14EF-78DF075AE0EE}"/>
              </a:ext>
            </a:extLst>
          </p:cNvPr>
          <p:cNvSpPr txBox="1"/>
          <p:nvPr/>
        </p:nvSpPr>
        <p:spPr>
          <a:xfrm>
            <a:off x="754667" y="3878922"/>
            <a:ext cx="6858000" cy="83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200" dirty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改进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: </a:t>
            </a:r>
          </a:p>
          <a:p>
            <a:pPr marL="342900" indent="-342900"/>
            <a:r>
              <a:rPr lang="en-US" altLang="zh-CN" sz="2200" dirty="0">
                <a:solidFill>
                  <a:srgbClr val="0000FF"/>
                </a:solidFill>
                <a:ea typeface="宋体" pitchFamily="2" charset="-122"/>
              </a:rPr>
              <a:t>   </a:t>
            </a:r>
            <a:endParaRPr lang="zh-CN" altLang="en-US" sz="2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AC2DB99-6C20-832A-E7F0-2883ECFB628E}"/>
                  </a:ext>
                </a:extLst>
              </p:cNvPr>
              <p:cNvSpPr txBox="1"/>
              <p:nvPr/>
            </p:nvSpPr>
            <p:spPr>
              <a:xfrm>
                <a:off x="1300758" y="4297498"/>
                <a:ext cx="7885384" cy="1034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1800" b="0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对原始输入数据加入噪声，产生与原始输入数据</a:t>
                </a:r>
                <a:r>
                  <a:rPr lang="zh-CN" altLang="en-US" sz="1800" b="0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相</a:t>
                </a:r>
                <a:r>
                  <a:rPr lang="zh-CN" altLang="zh-CN" sz="1800" b="0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对应的噪声数据</a:t>
                </a:r>
                <a:endParaRPr lang="en-US" altLang="zh-CN" sz="1800" b="0" dirty="0"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1800" b="0" dirty="0"/>
                  <a:t>原始输入：</a:t>
                </a:r>
                <a:r>
                  <a:rPr lang="en-US" altLang="zh-CN" sz="1800" dirty="0"/>
                  <a:t>x</a:t>
                </a:r>
                <a:r>
                  <a:rPr lang="zh-CN" altLang="en-US" sz="1800" b="0" dirty="0"/>
                  <a:t>，利用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zh-CN" altLang="en-US" sz="18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“加噪”</a:t>
                </a:r>
                <a:r>
                  <a:rPr lang="zh-CN" altLang="zh-CN" sz="18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生成</a:t>
                </a:r>
                <a:r>
                  <a:rPr lang="zh-CN" altLang="en-US" sz="18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最终的输入：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zh-CN" altLang="en-US" sz="1800" b="0" dirty="0"/>
                  <a:t>，</a:t>
                </a:r>
              </a:p>
              <a:p>
                <a:endParaRPr lang="zh-CN" altLang="en-US" sz="1800" b="0" dirty="0"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AC2DB99-6C20-832A-E7F0-2883ECFB6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758" y="4297498"/>
                <a:ext cx="7885384" cy="1034129"/>
              </a:xfrm>
              <a:prstGeom prst="rect">
                <a:avLst/>
              </a:prstGeom>
              <a:blipFill>
                <a:blip r:embed="rId5"/>
                <a:stretch>
                  <a:fillRect l="-618" t="-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>
            <a:extLst>
              <a:ext uri="{FF2B5EF4-FFF2-40B4-BE49-F238E27FC236}">
                <a16:creationId xmlns:a16="http://schemas.microsoft.com/office/drawing/2014/main" id="{E53A4F85-1A62-B03D-D8E1-6D7E4C854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077463"/>
            <a:ext cx="76962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CN" altLang="en-US" sz="2000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优点：</a:t>
            </a:r>
            <a:r>
              <a:rPr lang="zh-CN" altLang="en-US" sz="2000" b="0" kern="0" dirty="0">
                <a:latin typeface="Times New Roman" panose="02020603050405020304" pitchFamily="18" charset="0"/>
                <a:ea typeface="黑体" panose="02010609060101010101" pitchFamily="49" charset="-122"/>
              </a:rPr>
              <a:t>提高模型鲁棒性</a:t>
            </a:r>
            <a:endParaRPr lang="en-US" altLang="zh-CN" sz="2000" b="0" kern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缺点</a:t>
            </a:r>
            <a:r>
              <a:rPr lang="zh-CN" altLang="en-US" sz="2000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zh-CN" altLang="en-US" sz="2000" b="0" kern="0" dirty="0">
                <a:latin typeface="Times New Roman" panose="02020603050405020304" pitchFamily="18" charset="0"/>
                <a:ea typeface="黑体" panose="02010609060101010101" pitchFamily="49" charset="-122"/>
              </a:rPr>
              <a:t>加入噪声，增加模型计算开销</a:t>
            </a:r>
            <a:endParaRPr lang="en-US" altLang="zh-CN" sz="2000" b="1" kern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zh-CN" sz="2000" b="0" kern="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7721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881206"/>
            <a:ext cx="7378700" cy="819602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稀疏自编码器 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18C034-27CD-852F-153B-9F6B3B7B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18288D6-97E5-5337-1903-E363FAE2F310}"/>
              </a:ext>
            </a:extLst>
          </p:cNvPr>
          <p:cNvSpPr txBox="1"/>
          <p:nvPr/>
        </p:nvSpPr>
        <p:spPr>
          <a:xfrm>
            <a:off x="1346425" y="2718389"/>
            <a:ext cx="17281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zh-CN" altLang="en-US" sz="2000" dirty="0">
                <a:solidFill>
                  <a:srgbClr val="0000FF"/>
                </a:solidFill>
                <a:latin typeface="黑体" pitchFamily="2" charset="-122"/>
              </a:rPr>
              <a:t>自编码器</a:t>
            </a:r>
            <a:endParaRPr lang="en-US" altLang="zh-CN" sz="2000" b="1" dirty="0">
              <a:solidFill>
                <a:srgbClr val="0000FF"/>
              </a:solidFill>
              <a:latin typeface="黑体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3F3E931-58DC-5AD6-3674-23F81FA92F69}"/>
              </a:ext>
            </a:extLst>
          </p:cNvPr>
          <p:cNvSpPr txBox="1"/>
          <p:nvPr/>
        </p:nvSpPr>
        <p:spPr>
          <a:xfrm>
            <a:off x="1148530" y="4821686"/>
            <a:ext cx="17281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zh-CN" altLang="en-US" sz="2000" dirty="0">
                <a:solidFill>
                  <a:srgbClr val="0000FF"/>
                </a:solidFill>
                <a:latin typeface="黑体" pitchFamily="2" charset="-122"/>
              </a:rPr>
              <a:t>稀疏自编码器</a:t>
            </a:r>
            <a:endParaRPr lang="en-US" altLang="zh-CN" sz="2000" b="1" dirty="0">
              <a:solidFill>
                <a:srgbClr val="0000FF"/>
              </a:solidFill>
              <a:latin typeface="黑体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771A0A2-A270-F305-7664-099ED9D19B20}"/>
              </a:ext>
            </a:extLst>
          </p:cNvPr>
          <p:cNvSpPr txBox="1"/>
          <p:nvPr/>
        </p:nvSpPr>
        <p:spPr>
          <a:xfrm>
            <a:off x="1403648" y="6239377"/>
            <a:ext cx="8172400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1800" b="0" dirty="0">
                <a:ea typeface="黑体" panose="02010609060101010101" pitchFamily="49" charset="-122"/>
              </a:rPr>
              <a:t>稀疏自编码器将隐藏层数据稀疏化表示，得到更健壮的隐层表示</a:t>
            </a:r>
            <a:endParaRPr lang="en-US" altLang="zh-CN" sz="1800" b="0" dirty="0"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98832B-8C32-3ED2-0FB1-149E372A8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339" y="2146117"/>
            <a:ext cx="4541520" cy="16535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AF7F1F-CA40-98B3-8325-BF2AB0F8C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339" y="4249168"/>
            <a:ext cx="4533900" cy="19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9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881206"/>
            <a:ext cx="7378700" cy="819602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稀疏自编码器 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18C034-27CD-852F-153B-9F6B3B7B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4526A67-BC8D-B73F-7247-AC1B31E23691}"/>
              </a:ext>
            </a:extLst>
          </p:cNvPr>
          <p:cNvSpPr txBox="1"/>
          <p:nvPr/>
        </p:nvSpPr>
        <p:spPr>
          <a:xfrm>
            <a:off x="899592" y="2060848"/>
            <a:ext cx="806489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 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问题：</a:t>
            </a:r>
            <a:r>
              <a:rPr lang="zh-CN" altLang="en-US" sz="2200" dirty="0">
                <a:ea typeface="黑体" panose="02010609060101010101" pitchFamily="49" charset="-122"/>
              </a:rPr>
              <a:t>从无类别标签的数据学习到数据的稀疏表示</a:t>
            </a:r>
            <a:r>
              <a:rPr lang="en-US" altLang="zh-CN" sz="2200" dirty="0">
                <a:ea typeface="黑体" panose="02010609060101010101" pitchFamily="49" charset="-122"/>
              </a:rPr>
              <a:t> </a:t>
            </a:r>
          </a:p>
          <a:p>
            <a:pPr marL="342900" indent="-342900"/>
            <a:r>
              <a:rPr lang="en-US" altLang="zh-CN" sz="2800" b="0" dirty="0">
                <a:ea typeface="宋体" pitchFamily="2" charset="-122"/>
              </a:rPr>
              <a:t>  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355C292-53D9-3067-EF1F-2F76F76B6F55}"/>
              </a:ext>
            </a:extLst>
          </p:cNvPr>
          <p:cNvSpPr txBox="1"/>
          <p:nvPr/>
        </p:nvSpPr>
        <p:spPr>
          <a:xfrm>
            <a:off x="1043608" y="5018686"/>
            <a:ext cx="6858000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3200" dirty="0">
                <a:solidFill>
                  <a:srgbClr val="0033CC"/>
                </a:solidFill>
                <a:ea typeface="宋体" pitchFamily="2" charset="-122"/>
              </a:rPr>
              <a:t> 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改进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:</a:t>
            </a:r>
            <a:r>
              <a:rPr lang="en-US" altLang="zh-CN" sz="2200" dirty="0">
                <a:solidFill>
                  <a:srgbClr val="0000FF"/>
                </a:solidFill>
                <a:ea typeface="宋体" pitchFamily="2" charset="-122"/>
              </a:rPr>
              <a:t> </a:t>
            </a:r>
          </a:p>
          <a:p>
            <a:pPr marL="342900" indent="-342900"/>
            <a:r>
              <a:rPr lang="en-US" altLang="zh-CN" sz="2800" b="0" dirty="0">
                <a:ea typeface="宋体" pitchFamily="2" charset="-122"/>
              </a:rPr>
              <a:t>   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762659C-E548-B325-3752-D546DA9046A5}"/>
              </a:ext>
            </a:extLst>
          </p:cNvPr>
          <p:cNvSpPr txBox="1"/>
          <p:nvPr/>
        </p:nvSpPr>
        <p:spPr>
          <a:xfrm>
            <a:off x="1619672" y="5445224"/>
            <a:ext cx="5256584" cy="84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zh-CN" sz="18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在自编码器基础上增加稀疏性限制</a:t>
            </a:r>
            <a:endParaRPr lang="en-US" altLang="zh-CN" sz="1800" b="0" dirty="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800" b="0" dirty="0">
                <a:ea typeface="黑体" panose="02010609060101010101" pitchFamily="49" charset="-122"/>
                <a:cs typeface="Times New Roman" panose="02020603050405020304" pitchFamily="18" charset="0"/>
              </a:rPr>
              <a:t>损失函数增加稀疏惩罚项</a:t>
            </a:r>
            <a:endParaRPr lang="en-US" altLang="zh-CN" sz="1800" b="0" dirty="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5FBF3C7-F5BF-4881-0E6E-49B0B211AFB9}"/>
              </a:ext>
            </a:extLst>
          </p:cNvPr>
          <p:cNvSpPr txBox="1"/>
          <p:nvPr/>
        </p:nvSpPr>
        <p:spPr>
          <a:xfrm>
            <a:off x="971600" y="2500144"/>
            <a:ext cx="7704856" cy="759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18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在隐藏层加入稀疏性限制，减少隐藏层“活跃”的神经元个数，获得隐藏层的稀疏表示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71578A-478F-C024-D04F-DB14284E2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342941"/>
            <a:ext cx="5539740" cy="15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881206"/>
            <a:ext cx="7378700" cy="819602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稀疏自编码器 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3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409" y="4725144"/>
            <a:ext cx="8122704" cy="1512168"/>
          </a:xfrm>
        </p:spPr>
        <p:txBody>
          <a:bodyPr/>
          <a:lstStyle/>
          <a:p>
            <a:pPr eaLnBrk="1" hangingPunct="1">
              <a:lnSpc>
                <a:spcPts val="2700"/>
              </a:lnSpc>
              <a:spcBef>
                <a:spcPts val="6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优点：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学习隐藏层的稀疏表示，对数据过拟合具有泛化能力，降低数据维度，提升性能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ts val="2700"/>
              </a:lnSpc>
              <a:spcBef>
                <a:spcPts val="6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缺点：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无法指定抑制哪些隐藏层神经元，学习到的隐藏层的稀疏表示的物理意义不明确</a:t>
            </a:r>
          </a:p>
          <a:p>
            <a:pPr eaLnBrk="1" hangingPunct="1">
              <a:lnSpc>
                <a:spcPts val="27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zh-CN" sz="2000" dirty="0"/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18C034-27CD-852F-153B-9F6B3B7B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067CED8-DC7E-55CF-9093-382DD3C92607}"/>
              </a:ext>
            </a:extLst>
          </p:cNvPr>
          <p:cNvSpPr txBox="1"/>
          <p:nvPr/>
        </p:nvSpPr>
        <p:spPr>
          <a:xfrm>
            <a:off x="1043608" y="1967867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200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损失函数</a:t>
            </a:r>
            <a:endParaRPr lang="en-US" altLang="zh-CN" sz="2200" dirty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898FEF7-A913-6DB4-FA13-0F150A00CB94}"/>
                  </a:ext>
                </a:extLst>
              </p:cNvPr>
              <p:cNvSpPr txBox="1"/>
              <p:nvPr/>
            </p:nvSpPr>
            <p:spPr>
              <a:xfrm>
                <a:off x="1619672" y="2481926"/>
                <a:ext cx="6174432" cy="451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𝑆𝐴𝐸</m:t>
                          </m:r>
                        </m:sub>
                      </m:sSub>
                      <m:d>
                        <m:d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  <m:r>
                            <a:rPr lang="zh-CN" altLang="en-US" sz="18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zh-CN" altLang="en-US" sz="18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CN" alt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zh-CN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zh-CN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8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zh-CN" altLang="en-US" sz="1800" b="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zh-CN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zh-CN" altLang="en-US" sz="1800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en-US" sz="1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zh-CN" altLang="en-US" sz="18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zh-CN" altLang="en-US" sz="1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1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zh-CN" altLang="en-US" sz="18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 sz="1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  <m:e>
                              <m:r>
                                <a:rPr lang="zh-CN" altLang="en-US" sz="1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𝐾𝐿</m:t>
                              </m:r>
                              <m:d>
                                <m:dPr>
                                  <m:ctrlPr>
                                    <a:rPr lang="zh-CN" altLang="en-US" sz="1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zh-CN" sz="1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sSub>
                                    <m:sSubPr>
                                      <m:ctrlPr>
                                        <a:rPr lang="zh-CN" altLang="en-US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zh-CN" altLang="en-US" sz="18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CN" altLang="en-US" sz="18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zh-CN" altLang="en-US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898FEF7-A913-6DB4-FA13-0F150A00C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481926"/>
                <a:ext cx="6174432" cy="451406"/>
              </a:xfrm>
              <a:prstGeom prst="rect">
                <a:avLst/>
              </a:prstGeom>
              <a:blipFill>
                <a:blip r:embed="rId2"/>
                <a:stretch>
                  <a:fillRect t="-266216" r="-2369" b="-3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F79CE29-618E-CB52-6A3C-FC80D6B82363}"/>
                  </a:ext>
                </a:extLst>
              </p:cNvPr>
              <p:cNvSpPr txBox="1"/>
              <p:nvPr/>
            </p:nvSpPr>
            <p:spPr>
              <a:xfrm>
                <a:off x="1426835" y="2996952"/>
                <a:ext cx="7591277" cy="1600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zh-CN" sz="1800" b="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altLang="zh-CN" sz="1800" b="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800" b="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b="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zh-CN" altLang="zh-CN" sz="18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b="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800" b="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b="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zh-CN" altLang="zh-CN" sz="1800" b="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800" b="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1800" b="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zh-CN" sz="1800" b="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800" b="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800" b="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zh-CN" altLang="en-US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m</a:t>
                </a:r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个训练样本在隐藏层神经元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上的平均激活值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800" b="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zh-CN" altLang="en-US" sz="1800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隐藏层神经元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上的激活值</a:t>
                </a:r>
                <a:endParaRPr lang="en-US" altLang="zh-CN" sz="1800" b="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ts val="2800"/>
                  </a:lnSpc>
                </a:pPr>
                <a14:m>
                  <m:oMath xmlns:m="http://schemas.openxmlformats.org/officeDocument/2006/math">
                    <m:r>
                      <a:rPr lang="zh-CN" altLang="en-US" sz="1800" b="0" i="1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𝛽</m:t>
                    </m:r>
                    <m:r>
                      <a:rPr lang="zh-CN" altLang="en-US" sz="1800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控制稀疏惩罚项的权重</a:t>
                </a:r>
                <a:endParaRPr lang="en-US" altLang="zh-CN" sz="1800" b="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ts val="2800"/>
                  </a:lnSpc>
                </a:pPr>
                <a14:m>
                  <m:oMath xmlns:m="http://schemas.openxmlformats.org/officeDocument/2006/math">
                    <m:r>
                      <a:rPr lang="zh-CN" alt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sz="1800" b="0" dirty="0">
                    <a:solidFill>
                      <a:schemeClr val="tx2"/>
                    </a:solidFill>
                  </a:rPr>
                  <a:t>：一般接近于</a:t>
                </a:r>
                <a:r>
                  <a:rPr lang="en-US" altLang="zh-CN" sz="1800" b="0" dirty="0">
                    <a:solidFill>
                      <a:schemeClr val="tx2"/>
                    </a:solidFill>
                  </a:rPr>
                  <a:t>0</a:t>
                </a:r>
                <a:r>
                  <a:rPr lang="zh-CN" altLang="en-US" sz="1800" b="0" dirty="0">
                    <a:solidFill>
                      <a:schemeClr val="tx2"/>
                    </a:solidFill>
                  </a:rPr>
                  <a:t>，确保大部分隐层神经元被抑制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F79CE29-618E-CB52-6A3C-FC80D6B82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835" y="2996952"/>
                <a:ext cx="7591277" cy="1600951"/>
              </a:xfrm>
              <a:prstGeom prst="rect">
                <a:avLst/>
              </a:prstGeom>
              <a:blipFill>
                <a:blip r:embed="rId3"/>
                <a:stretch>
                  <a:fillRect l="-241" t="-25954" b="-5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939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803016"/>
            <a:ext cx="7378700" cy="954127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收缩自编码器 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 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18C034-27CD-852F-153B-9F6B3B7B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70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0D2F210-7CF4-F672-8C13-A6AE8343D6A5}"/>
              </a:ext>
            </a:extLst>
          </p:cNvPr>
          <p:cNvSpPr txBox="1"/>
          <p:nvPr/>
        </p:nvSpPr>
        <p:spPr>
          <a:xfrm>
            <a:off x="1403648" y="2324057"/>
            <a:ext cx="14041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zh-CN" altLang="en-US" sz="2000" dirty="0">
                <a:solidFill>
                  <a:srgbClr val="0000FF"/>
                </a:solidFill>
                <a:latin typeface="黑体" pitchFamily="2" charset="-122"/>
              </a:rPr>
              <a:t>自编码器</a:t>
            </a:r>
            <a:endParaRPr lang="en-US" altLang="zh-CN" sz="2000" b="1" dirty="0">
              <a:solidFill>
                <a:srgbClr val="0000FF"/>
              </a:solidFill>
              <a:latin typeface="黑体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29B3E15-CF23-AE92-23BB-B5F59239B317}"/>
              </a:ext>
            </a:extLst>
          </p:cNvPr>
          <p:cNvSpPr txBox="1"/>
          <p:nvPr/>
        </p:nvSpPr>
        <p:spPr>
          <a:xfrm>
            <a:off x="1079612" y="4287974"/>
            <a:ext cx="17281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zh-CN" altLang="en-US" sz="2000" dirty="0">
                <a:solidFill>
                  <a:srgbClr val="0000FF"/>
                </a:solidFill>
                <a:latin typeface="黑体" pitchFamily="2" charset="-122"/>
              </a:rPr>
              <a:t>收缩自编码器</a:t>
            </a:r>
            <a:endParaRPr lang="en-US" altLang="zh-CN" sz="2000" b="1" dirty="0">
              <a:solidFill>
                <a:srgbClr val="0000FF"/>
              </a:solidFill>
              <a:latin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F822DD5-A44C-29B9-6716-44C96F0DD381}"/>
                  </a:ext>
                </a:extLst>
              </p:cNvPr>
              <p:cNvSpPr txBox="1"/>
              <p:nvPr/>
            </p:nvSpPr>
            <p:spPr>
              <a:xfrm>
                <a:off x="899592" y="5949280"/>
                <a:ext cx="7632848" cy="804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ts val="2600"/>
                  </a:lnSpc>
                  <a:spcBef>
                    <a:spcPts val="600"/>
                  </a:spcBef>
                  <a:buFont typeface="Wingdings" panose="05000000000000000000" pitchFamily="2" charset="2"/>
                  <a:buChar char="l"/>
                </a:pPr>
                <a:r>
                  <a:rPr lang="zh-CN" altLang="en-US" sz="1800" b="0" dirty="0">
                    <a:ea typeface="黑体" panose="02010609060101010101" pitchFamily="49" charset="-122"/>
                  </a:rPr>
                  <a:t>收缩自编码器在编码过程中增加正则化项，提高模型应对干扰的能力</a:t>
                </a:r>
                <a:endParaRPr lang="en-US" altLang="zh-CN" sz="1800" b="0" dirty="0">
                  <a:ea typeface="黑体" panose="02010609060101010101" pitchFamily="49" charset="-122"/>
                </a:endParaRPr>
              </a:p>
              <a:p>
                <a:pPr marL="285750" indent="-285750">
                  <a:lnSpc>
                    <a:spcPts val="2600"/>
                  </a:lnSpc>
                  <a:spcBef>
                    <a:spcPts val="600"/>
                  </a:spcBef>
                  <a:buFont typeface="Wingdings" panose="05000000000000000000" pitchFamily="2" charset="2"/>
                  <a:buChar char="l"/>
                </a:pPr>
                <a:r>
                  <a:rPr lang="zh-CN" altLang="en-US" sz="1800" b="0" dirty="0">
                    <a:ea typeface="黑体" panose="02010609060101010101" pitchFamily="49" charset="-122"/>
                  </a:rPr>
                  <a:t>收缩自编码器中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𝐡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CN" altLang="en-US" sz="1800" b="0" dirty="0"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F822DD5-A44C-29B9-6716-44C96F0DD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949280"/>
                <a:ext cx="7632848" cy="804066"/>
              </a:xfrm>
              <a:prstGeom prst="rect">
                <a:avLst/>
              </a:prstGeom>
              <a:blipFill>
                <a:blip r:embed="rId2"/>
                <a:stretch>
                  <a:fillRect l="-559" t="-3030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1CCECFB-9C0D-1786-9DEF-9A8C8257B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291082"/>
            <a:ext cx="4770120" cy="26822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E3E0F0-7302-0F78-8352-5BBE71AF2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837" y="2217081"/>
            <a:ext cx="477012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8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803016"/>
            <a:ext cx="7378700" cy="954127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收缩自编码器 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 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18C034-27CD-852F-153B-9F6B3B7B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70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4526A67-BC8D-B73F-7247-AC1B31E23691}"/>
              </a:ext>
            </a:extLst>
          </p:cNvPr>
          <p:cNvSpPr txBox="1"/>
          <p:nvPr/>
        </p:nvSpPr>
        <p:spPr>
          <a:xfrm>
            <a:off x="832768" y="1943851"/>
            <a:ext cx="685800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 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问题：</a:t>
            </a:r>
            <a:r>
              <a:rPr lang="zh-CN" altLang="en-US" sz="2200" dirty="0">
                <a:ea typeface="黑体" panose="02010609060101010101" pitchFamily="49" charset="-122"/>
              </a:rPr>
              <a:t>数据传播过程中受噪声干扰</a:t>
            </a:r>
            <a:r>
              <a:rPr lang="en-US" altLang="zh-CN" sz="2200" dirty="0">
                <a:ea typeface="黑体" panose="02010609060101010101" pitchFamily="49" charset="-122"/>
              </a:rPr>
              <a:t> </a:t>
            </a:r>
          </a:p>
          <a:p>
            <a:pPr marL="342900" indent="-342900"/>
            <a:r>
              <a:rPr lang="en-US" altLang="zh-CN" sz="2800" b="0" dirty="0">
                <a:ea typeface="宋体" pitchFamily="2" charset="-122"/>
              </a:rPr>
              <a:t>  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4BC4C2-4CE8-00B2-024E-27C87E6F343C}"/>
              </a:ext>
            </a:extLst>
          </p:cNvPr>
          <p:cNvSpPr txBox="1"/>
          <p:nvPr/>
        </p:nvSpPr>
        <p:spPr>
          <a:xfrm>
            <a:off x="832768" y="2712244"/>
            <a:ext cx="6858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200" dirty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改进：</a:t>
            </a:r>
            <a:r>
              <a:rPr lang="en-US" altLang="zh-CN" sz="2200" b="0" dirty="0">
                <a:solidFill>
                  <a:srgbClr val="0000FF"/>
                </a:solidFill>
                <a:ea typeface="宋体" pitchFamily="2" charset="-122"/>
              </a:rPr>
              <a:t>  </a:t>
            </a:r>
            <a:endParaRPr lang="zh-CN" altLang="en-US" sz="2200" dirty="0">
              <a:solidFill>
                <a:srgbClr val="0000FF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E70B9DD-0240-16BC-78E6-5981C5E16A1F}"/>
              </a:ext>
            </a:extLst>
          </p:cNvPr>
          <p:cNvSpPr txBox="1"/>
          <p:nvPr/>
        </p:nvSpPr>
        <p:spPr>
          <a:xfrm>
            <a:off x="1763688" y="2708433"/>
            <a:ext cx="6858000" cy="78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zh-CN" sz="18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抑制训练样本在所有方向上的扰动</a:t>
            </a:r>
            <a:endParaRPr lang="en-US" altLang="zh-CN" sz="1800" b="0" dirty="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zh-CN" sz="18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在自编码器的损失函数上</a:t>
            </a:r>
            <a:r>
              <a:rPr lang="zh-CN" altLang="zh-CN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增加</a:t>
            </a:r>
            <a:r>
              <a:rPr lang="zh-CN" altLang="en-US" sz="1800" b="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正则化</a:t>
            </a:r>
            <a:r>
              <a:rPr lang="zh-CN" altLang="zh-CN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项</a:t>
            </a:r>
            <a:endParaRPr lang="zh-CN" altLang="en-US" sz="1800" b="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9D12F88-F399-F8FE-9AA3-5AE9C9A44FE8}"/>
                  </a:ext>
                </a:extLst>
              </p:cNvPr>
              <p:cNvSpPr txBox="1"/>
              <p:nvPr/>
            </p:nvSpPr>
            <p:spPr>
              <a:xfrm>
                <a:off x="1907704" y="3631301"/>
                <a:ext cx="5544616" cy="451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𝐶𝐴𝐸</m:t>
                          </m:r>
                        </m:sub>
                      </m:sSub>
                      <m:d>
                        <m:d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  <m:r>
                            <a:rPr lang="zh-CN" altLang="en-US" sz="18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zh-CN" altLang="en-US" sz="18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CN" alt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zh-CN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zh-CN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8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zh-CN" altLang="en-US" sz="1800" b="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zh-CN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zh-CN" altLang="en-US" sz="1800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en-US" sz="1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zh-CN" altLang="en-US" sz="18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zh-CN" altLang="en-US" sz="1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zh-CN" altLang="en-US" sz="1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zh-CN" altLang="en-US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zh-CN" altLang="en-US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1800" b="1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zh-CN" altLang="en-US" sz="1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zh-CN" altLang="en-US" sz="18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9D12F88-F399-F8FE-9AA3-5AE9C9A44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631301"/>
                <a:ext cx="5544616" cy="451406"/>
              </a:xfrm>
              <a:prstGeom prst="rect">
                <a:avLst/>
              </a:prstGeom>
              <a:blipFill>
                <a:blip r:embed="rId2"/>
                <a:stretch>
                  <a:fillRect t="-266216" b="-3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F2C08D2-1FAC-003E-7FB0-19F10C588956}"/>
                  </a:ext>
                </a:extLst>
              </p:cNvPr>
              <p:cNvSpPr txBox="1"/>
              <p:nvPr/>
            </p:nvSpPr>
            <p:spPr>
              <a:xfrm>
                <a:off x="1979712" y="4020187"/>
                <a:ext cx="7220233" cy="497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zh-CN" altLang="zh-CN" sz="18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8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altLang="zh-CN" sz="1800" b="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zh-CN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zh-CN" sz="1800" b="0" dirty="0"/>
                  <a:t>表示矩阵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zh-CN" altLang="zh-CN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1800" b="0" dirty="0"/>
                  <a:t>的</a:t>
                </a:r>
                <a:r>
                  <a:rPr lang="en-US" altLang="zh-CN" sz="1800" b="0" dirty="0" err="1"/>
                  <a:t>Frobenius</a:t>
                </a:r>
                <a:r>
                  <a:rPr lang="zh-CN" altLang="zh-CN" sz="1800" b="0" dirty="0"/>
                  <a:t>范数</a:t>
                </a:r>
                <a:r>
                  <a:rPr lang="zh-CN" altLang="en-US" sz="1800" b="0" dirty="0"/>
                  <a:t>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zh-CN" altLang="zh-CN" sz="18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8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altLang="zh-CN" sz="1800" b="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zh-CN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zh-CN" altLang="zh-CN" sz="18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zh-CN" altLang="zh-CN" sz="1800" b="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  <m:e>
                            <m:sSup>
                              <m:sSupPr>
                                <m:ctrlPr>
                                  <a:rPr lang="zh-CN" altLang="zh-CN" sz="18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18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800" b="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8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b="0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b="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CN" sz="1800" b="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8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b="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18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zh-CN" altLang="en-US" sz="1800" b="0" dirty="0"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F2C08D2-1FAC-003E-7FB0-19F10C588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20187"/>
                <a:ext cx="7220233" cy="497765"/>
              </a:xfrm>
              <a:prstGeom prst="rect">
                <a:avLst/>
              </a:prstGeom>
              <a:blipFill>
                <a:blip r:embed="rId3"/>
                <a:stretch>
                  <a:fillRect t="-10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94FAD80-E1B8-DC50-C55E-B2F23A786713}"/>
              </a:ext>
            </a:extLst>
          </p:cNvPr>
          <p:cNvSpPr txBox="1"/>
          <p:nvPr/>
        </p:nvSpPr>
        <p:spPr>
          <a:xfrm>
            <a:off x="1763688" y="2360323"/>
            <a:ext cx="5184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噪声会影响图像的视觉效果、掩盖图像细节</a:t>
            </a:r>
            <a:endParaRPr lang="zh-CN" altLang="en-US" sz="1800" b="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E93B352-726E-4253-88B3-0542DE177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033" y="5532921"/>
            <a:ext cx="8208912" cy="11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2800"/>
              </a:lnSpc>
              <a:buNone/>
            </a:pPr>
            <a:r>
              <a:rPr lang="zh-CN" altLang="en-US" sz="2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优点：</a:t>
            </a:r>
            <a:r>
              <a:rPr lang="zh-CN" altLang="zh-CN" sz="1800" b="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学习到的隐藏层表示对输入数据的微小变化不敏感，会提高模型对输入噪声数据的鲁棒性</a:t>
            </a:r>
            <a:endParaRPr lang="en-US" altLang="zh-CN" sz="1800" b="1" kern="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ts val="2800"/>
              </a:lnSpc>
              <a:buNone/>
            </a:pPr>
            <a:r>
              <a:rPr lang="zh-CN" altLang="en-US" sz="2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缺点</a:t>
            </a:r>
            <a:r>
              <a:rPr lang="zh-CN" altLang="en-US" sz="2000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zh-CN" altLang="zh-CN" sz="1800" b="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含有多层隐藏层时，计算时间复杂度较高</a:t>
            </a:r>
            <a:endParaRPr lang="en-US" altLang="zh-CN" sz="1800" b="0" kern="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1347053-F55D-4665-A3CB-882E90E79086}"/>
              </a:ext>
            </a:extLst>
          </p:cNvPr>
          <p:cNvSpPr txBox="1"/>
          <p:nvPr/>
        </p:nvSpPr>
        <p:spPr>
          <a:xfrm>
            <a:off x="1002755" y="4822156"/>
            <a:ext cx="6840760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1800" b="0" dirty="0"/>
              <a:t>收缩自编码器通过</a:t>
            </a:r>
            <a:r>
              <a:rPr lang="zh-CN" altLang="en-US" sz="1800" b="0" dirty="0">
                <a:solidFill>
                  <a:srgbClr val="FF0000"/>
                </a:solidFill>
              </a:rPr>
              <a:t>对损失函数添加正则化项，</a:t>
            </a:r>
            <a:endParaRPr lang="en-US" altLang="zh-CN" sz="1800" b="0" dirty="0"/>
          </a:p>
          <a:p>
            <a:pPr marL="285750" indent="-28575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1800" b="0" dirty="0"/>
              <a:t>去噪自编码器通过</a:t>
            </a:r>
            <a:r>
              <a:rPr lang="zh-CN" altLang="en-US" sz="1800" b="0" dirty="0">
                <a:solidFill>
                  <a:srgbClr val="FF0000"/>
                </a:solidFill>
              </a:rPr>
              <a:t>对输入样本添加噪声</a:t>
            </a:r>
            <a:endParaRPr lang="en-US" altLang="zh-CN" sz="1800" b="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06E7E25-100A-4FDC-8AC0-16C8D6D5D7E4}"/>
              </a:ext>
            </a:extLst>
          </p:cNvPr>
          <p:cNvSpPr txBox="1"/>
          <p:nvPr/>
        </p:nvSpPr>
        <p:spPr>
          <a:xfrm>
            <a:off x="971600" y="4471016"/>
            <a:ext cx="685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zh-CN" altLang="en-US" sz="2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与去噪自编码器的区别：</a:t>
            </a:r>
            <a:r>
              <a:rPr lang="en-US" altLang="zh-CN" sz="2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20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534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降维算法概述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自编码器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自编码器的改进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变分自编码器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生成对抗网络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总结</a:t>
            </a:r>
          </a:p>
          <a:p>
            <a:pPr eaLnBrk="1" hangingPunct="1"/>
            <a:endParaRPr lang="en-US" altLang="zh-CN" sz="2200" dirty="0"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71137F-B8BA-0E44-0B70-1423CB1A3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217" y="2276872"/>
            <a:ext cx="625316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降维算法概述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自编码器</a:t>
            </a:r>
            <a:endParaRPr lang="en-US" altLang="zh-CN" sz="2200" b="0" kern="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自编码器的改进</a:t>
            </a:r>
            <a:endParaRPr lang="en-US" altLang="zh-CN" sz="2200" b="0" kern="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solidFill>
                  <a:srgbClr val="FF0000"/>
                </a:solidFill>
                <a:ea typeface="黑体" pitchFamily="2" charset="-122"/>
              </a:rPr>
              <a:t>变分自编码器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生成对抗网络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总结</a:t>
            </a:r>
          </a:p>
          <a:p>
            <a:pPr eaLnBrk="1" hangingPunct="1"/>
            <a:endParaRPr lang="en-US" altLang="zh-CN" sz="2200" b="0" kern="0" dirty="0"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变分自编码器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60848"/>
            <a:ext cx="8208912" cy="4114800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u"/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概述</a:t>
            </a:r>
            <a:r>
              <a:rPr lang="zh-CN" altLang="en-US" sz="2200" dirty="0">
                <a:solidFill>
                  <a:srgbClr val="0000FF"/>
                </a:solidFill>
                <a:ea typeface="黑体" pitchFamily="2" charset="-122"/>
              </a:rPr>
              <a:t>    </a:t>
            </a:r>
            <a:endParaRPr lang="zh-CN" altLang="en-US" sz="2200" dirty="0">
              <a:solidFill>
                <a:srgbClr val="0000FF"/>
              </a:solidFill>
              <a:ea typeface="黑体" pitchFamily="2" charset="-122"/>
              <a:sym typeface="Symbol" pitchFamily="18" charset="2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884B429-E8F4-9C60-BB3D-94D784FD3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599" y="4380167"/>
            <a:ext cx="7436123" cy="164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l"/>
            </a:pPr>
            <a:r>
              <a:rPr lang="zh-CN" altLang="en-US" sz="1800" b="0" dirty="0"/>
              <a:t>自编码器编码解码</a:t>
            </a:r>
            <a:r>
              <a:rPr lang="zh-CN" altLang="en-US" sz="1800" b="0" dirty="0">
                <a:solidFill>
                  <a:srgbClr val="FF0000"/>
                </a:solidFill>
              </a:rPr>
              <a:t>结构简单 </a:t>
            </a:r>
            <a:endParaRPr lang="en-US" altLang="zh-CN" sz="1800" b="0" dirty="0">
              <a:solidFill>
                <a:srgbClr val="FF0000"/>
              </a:solidFill>
            </a:endParaRPr>
          </a:p>
          <a:p>
            <a:pPr marL="285750" indent="-285750">
              <a:lnSpc>
                <a:spcPts val="28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l"/>
            </a:pPr>
            <a:r>
              <a:rPr lang="zh-CN" altLang="en-US" sz="1800" b="0" dirty="0"/>
              <a:t>自编码器中学习到的隐变量（例如</a:t>
            </a:r>
            <a:r>
              <a:rPr lang="en-US" altLang="zh-CN" sz="1800" dirty="0"/>
              <a:t>h</a:t>
            </a:r>
            <a:r>
              <a:rPr lang="en-US" altLang="zh-CN" sz="1800" baseline="-25000" dirty="0"/>
              <a:t>1</a:t>
            </a:r>
            <a:r>
              <a:rPr lang="zh-CN" altLang="en-US" sz="1800" b="0" dirty="0"/>
              <a:t>、</a:t>
            </a:r>
            <a:r>
              <a:rPr lang="en-US" altLang="zh-CN" sz="1800" dirty="0"/>
              <a:t>h</a:t>
            </a:r>
            <a:r>
              <a:rPr lang="en-US" altLang="zh-CN" sz="1800" baseline="-25000" dirty="0"/>
              <a:t>2</a:t>
            </a:r>
            <a:r>
              <a:rPr lang="zh-CN" altLang="en-US" sz="1800" b="0" dirty="0"/>
              <a:t>）为一个特定的向量，不能学习到</a:t>
            </a:r>
            <a:r>
              <a:rPr lang="zh-CN" altLang="en-US" sz="1800" b="0" dirty="0">
                <a:solidFill>
                  <a:srgbClr val="FF0000"/>
                </a:solidFill>
              </a:rPr>
              <a:t>服从隐变量的数据分布</a:t>
            </a:r>
            <a:endParaRPr lang="en-US" altLang="zh-CN" sz="1800" b="0" dirty="0">
              <a:solidFill>
                <a:srgbClr val="FF0000"/>
              </a:solidFill>
            </a:endParaRPr>
          </a:p>
          <a:p>
            <a:pPr marL="285750" indent="-285750">
              <a:lnSpc>
                <a:spcPts val="28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l"/>
            </a:pPr>
            <a:r>
              <a:rPr lang="zh-CN" altLang="en-US" sz="1800" b="0" dirty="0"/>
              <a:t>自编码器中不能生成和</a:t>
            </a:r>
            <a:r>
              <a:rPr lang="zh-CN" altLang="en-US" sz="1800" b="0" dirty="0">
                <a:solidFill>
                  <a:srgbClr val="FF0000"/>
                </a:solidFill>
              </a:rPr>
              <a:t>原始输入相似的数据</a:t>
            </a:r>
            <a:endParaRPr lang="en-US" altLang="zh-CN" sz="1800" b="0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714F68-0310-889F-F6FB-862AB2926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678" y="2443950"/>
            <a:ext cx="4850297" cy="17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46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变分自编码器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 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5835168-3CAC-F566-314A-41BA29E76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904" y="5040377"/>
            <a:ext cx="7148091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l"/>
            </a:pPr>
            <a:r>
              <a:rPr lang="zh-CN" altLang="en-US" sz="1800" b="0" dirty="0"/>
              <a:t>变分自编码器是一个</a:t>
            </a:r>
            <a:r>
              <a:rPr lang="zh-CN" altLang="en-US" sz="1800" b="0" dirty="0">
                <a:solidFill>
                  <a:srgbClr val="FF0000"/>
                </a:solidFill>
              </a:rPr>
              <a:t>生成模型 </a:t>
            </a:r>
            <a:endParaRPr lang="en-US" altLang="zh-CN" sz="1800" b="0" dirty="0">
              <a:solidFill>
                <a:srgbClr val="FF0000"/>
              </a:solidFill>
            </a:endParaRPr>
          </a:p>
          <a:p>
            <a:pPr marL="285750" indent="-285750">
              <a:lnSpc>
                <a:spcPts val="28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l"/>
            </a:pPr>
            <a:r>
              <a:rPr lang="zh-CN" altLang="en-US" sz="1800" b="0" dirty="0"/>
              <a:t>变分自编码器能学习隐变量所服从的概率分布，并通过概率分布采样生成和原始数据相似的数据，即</a:t>
            </a:r>
            <a:r>
              <a:rPr lang="zh-CN" altLang="en-US" sz="1800" b="0" dirty="0">
                <a:solidFill>
                  <a:srgbClr val="FF0000"/>
                </a:solidFill>
              </a:rPr>
              <a:t>支持新样本的生成</a:t>
            </a:r>
            <a:endParaRPr lang="en-US" altLang="zh-CN" sz="1800" b="0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2817DFE-036C-BB94-80F8-904B22A30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2201044"/>
            <a:ext cx="7035677" cy="288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28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变分自编码器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3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350" y="2060848"/>
            <a:ext cx="7958138" cy="3925795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u"/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模型训练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200" dirty="0">
                <a:solidFill>
                  <a:srgbClr val="0000FF"/>
                </a:solidFill>
                <a:ea typeface="黑体" pitchFamily="2" charset="-122"/>
              </a:rPr>
              <a:t>    </a:t>
            </a:r>
            <a:endParaRPr lang="zh-CN" altLang="en-US" sz="2200" dirty="0">
              <a:solidFill>
                <a:srgbClr val="0000FF"/>
              </a:solidFill>
              <a:ea typeface="黑体" pitchFamily="2" charset="-122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AC157BA-D62E-2B66-D881-5FB69CB82321}"/>
                  </a:ext>
                </a:extLst>
              </p:cNvPr>
              <p:cNvSpPr txBox="1"/>
              <p:nvPr/>
            </p:nvSpPr>
            <p:spPr>
              <a:xfrm>
                <a:off x="1444452" y="5772382"/>
                <a:ext cx="3743076" cy="772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altLang="zh-CN" sz="1800" dirty="0">
                    <a:effectLst/>
                    <a:latin typeface="+mn-lt"/>
                    <a:ea typeface="黑体" panose="02010609060101010101" pitchFamily="49" charset="-122"/>
                  </a:rPr>
                  <a:t>x</a:t>
                </a: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经过编码器后</a:t>
                </a:r>
                <a:r>
                  <a:rPr lang="zh-CN" altLang="zh-CN" sz="1800" b="0" dirty="0">
                    <a:effectLst/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映射为隐变量所服从</a:t>
                </a: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1800" b="0" dirty="0">
                    <a:effectLst/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均值</a:t>
                </a:r>
                <a14:m>
                  <m:oMath xmlns:m="http://schemas.openxmlformats.org/officeDocument/2006/math">
                    <m:r>
                      <a:rPr lang="en-US" altLang="zh-CN" sz="1800" b="1" i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𝛍</m:t>
                    </m:r>
                  </m:oMath>
                </a14:m>
                <a:r>
                  <a:rPr lang="zh-CN" altLang="en-US" sz="1800" b="0" dirty="0">
                    <a:effectLst/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且标</a:t>
                </a:r>
                <a:r>
                  <a:rPr lang="zh-CN" altLang="zh-CN" sz="1800" b="0" dirty="0">
                    <a:effectLst/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准差</a:t>
                </a:r>
                <a14:m>
                  <m:oMath xmlns:m="http://schemas.openxmlformats.org/officeDocument/2006/math">
                    <m:r>
                      <a:rPr lang="en-US" altLang="zh-CN" sz="1800" b="1" i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𝛔</m:t>
                    </m:r>
                  </m:oMath>
                </a14:m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的多元高斯分布</a:t>
                </a:r>
                <a:endParaRPr lang="en-US" altLang="zh-CN" sz="1800" b="0" dirty="0"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AC157BA-D62E-2B66-D881-5FB69CB82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452" y="5772382"/>
                <a:ext cx="3743076" cy="772006"/>
              </a:xfrm>
              <a:prstGeom prst="rect">
                <a:avLst/>
              </a:prstGeom>
              <a:blipFill>
                <a:blip r:embed="rId2"/>
                <a:stretch>
                  <a:fillRect l="-1303" t="-787" r="-1466" b="-9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4C273C89-E8CE-10DF-C4F5-FD0EA248B1C9}"/>
              </a:ext>
            </a:extLst>
          </p:cNvPr>
          <p:cNvSpPr txBox="1"/>
          <p:nvPr/>
        </p:nvSpPr>
        <p:spPr>
          <a:xfrm>
            <a:off x="2199393" y="5441695"/>
            <a:ext cx="2129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zh-CN" altLang="en-US" sz="2000" kern="0" dirty="0">
                <a:solidFill>
                  <a:srgbClr val="FF0000"/>
                </a:solidFill>
                <a:latin typeface="+mn-lt"/>
              </a:rPr>
              <a:t> （</a:t>
            </a:r>
            <a:r>
              <a:rPr lang="en-US" altLang="zh-CN" sz="2000" kern="0" dirty="0">
                <a:solidFill>
                  <a:srgbClr val="FF0000"/>
                </a:solidFill>
                <a:latin typeface="+mn-lt"/>
              </a:rPr>
              <a:t>1</a:t>
            </a:r>
            <a:r>
              <a:rPr lang="zh-CN" altLang="en-US" sz="2000" kern="0" dirty="0">
                <a:solidFill>
                  <a:srgbClr val="FF0000"/>
                </a:solidFill>
                <a:latin typeface="+mn-lt"/>
              </a:rPr>
              <a:t>）编码阶段</a:t>
            </a:r>
            <a:endParaRPr lang="en-US" altLang="zh-CN" sz="2000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B53AE69-DFAB-785C-2819-1906B66853F6}"/>
              </a:ext>
            </a:extLst>
          </p:cNvPr>
          <p:cNvSpPr txBox="1"/>
          <p:nvPr/>
        </p:nvSpPr>
        <p:spPr>
          <a:xfrm>
            <a:off x="3203848" y="2349227"/>
            <a:ext cx="2098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zh-CN" altLang="en-US" sz="2000" kern="0" dirty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+mn-lt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+mn-lt"/>
              </a:rPr>
              <a:t>）采样阶段</a:t>
            </a:r>
            <a:endParaRPr lang="en-US" altLang="zh-CN" sz="2000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A86D896-E129-10AA-D372-7FBC6E7A19CD}"/>
              </a:ext>
            </a:extLst>
          </p:cNvPr>
          <p:cNvSpPr txBox="1"/>
          <p:nvPr/>
        </p:nvSpPr>
        <p:spPr>
          <a:xfrm>
            <a:off x="2123728" y="2687717"/>
            <a:ext cx="4439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b="0" dirty="0">
                <a:latin typeface="+mn-lt"/>
              </a:rPr>
              <a:t>从高斯分布中生成隐变量的随机采样样本</a:t>
            </a:r>
            <a:r>
              <a:rPr lang="en-US" altLang="zh-CN" sz="1800" dirty="0">
                <a:latin typeface="+mn-lt"/>
              </a:rPr>
              <a:t>z</a:t>
            </a:r>
            <a:endParaRPr lang="zh-CN" altLang="en-US" sz="1800" dirty="0">
              <a:latin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A1AC545-3A03-A98D-5DB9-CEA7EC8A0B6A}"/>
              </a:ext>
            </a:extLst>
          </p:cNvPr>
          <p:cNvSpPr txBox="1"/>
          <p:nvPr/>
        </p:nvSpPr>
        <p:spPr>
          <a:xfrm>
            <a:off x="5121746" y="5400614"/>
            <a:ext cx="203698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zh-CN" altLang="en-US" sz="2000" kern="0" dirty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+mn-lt"/>
              </a:rPr>
              <a:t>3</a:t>
            </a:r>
            <a:r>
              <a:rPr lang="zh-CN" altLang="en-US" sz="2000" kern="0" dirty="0">
                <a:solidFill>
                  <a:srgbClr val="FF0000"/>
                </a:solidFill>
                <a:latin typeface="+mn-lt"/>
              </a:rPr>
              <a:t>）解码阶段</a:t>
            </a:r>
            <a:endParaRPr lang="en-US" altLang="zh-CN" sz="2000" kern="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024E069-D997-06E0-49D0-B83E687B5D47}"/>
                  </a:ext>
                </a:extLst>
              </p:cNvPr>
              <p:cNvSpPr txBox="1"/>
              <p:nvPr/>
            </p:nvSpPr>
            <p:spPr>
              <a:xfrm>
                <a:off x="5193755" y="5790482"/>
                <a:ext cx="2376264" cy="772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zh-CN" altLang="en-US" sz="1800" b="0" dirty="0">
                    <a:effectLst/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将采样样本</a:t>
                </a:r>
                <a:r>
                  <a:rPr lang="en-US" altLang="zh-CN" sz="1800" dirty="0">
                    <a:effectLst/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z</a:t>
                </a:r>
                <a:r>
                  <a:rPr lang="zh-CN" altLang="zh-CN" sz="1800" b="0" dirty="0">
                    <a:effectLst/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通过解码器</a:t>
                </a:r>
                <a:r>
                  <a:rPr lang="zh-CN" altLang="zh-CN" sz="1800" b="0" kern="0" dirty="0">
                    <a:effectLst/>
                    <a:latin typeface="+mn-lt"/>
                    <a:ea typeface="黑体" panose="02010609060101010101" pitchFamily="49" charset="-122"/>
                    <a:cs typeface="宋体" panose="02010600030101010101" pitchFamily="2" charset="-122"/>
                  </a:rPr>
                  <a:t>映射为重构数据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accPr>
                      <m:e>
                        <m:r>
                          <a:rPr lang="en-US" altLang="zh-CN" sz="1800" b="1" i="0" kern="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𝐱</m:t>
                        </m:r>
                      </m:e>
                    </m:acc>
                  </m:oMath>
                </a14:m>
                <a:endParaRPr lang="zh-CN" alt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024E069-D997-06E0-49D0-B83E687B5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55" y="5790482"/>
                <a:ext cx="2376264" cy="772006"/>
              </a:xfrm>
              <a:prstGeom prst="rect">
                <a:avLst/>
              </a:prstGeom>
              <a:blipFill>
                <a:blip r:embed="rId3"/>
                <a:stretch>
                  <a:fillRect l="-1795" t="-787" r="-7179" b="-9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8B73549C-CBBB-41FE-46BF-BC39E3D4D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442" y="3126186"/>
            <a:ext cx="4897576" cy="218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80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变分自编码器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4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99" y="1988840"/>
            <a:ext cx="7796163" cy="4114800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u"/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优化目标</a:t>
            </a:r>
            <a:endParaRPr lang="en-US" altLang="zh-CN" sz="2200" b="1" dirty="0">
              <a:solidFill>
                <a:srgbClr val="0000FF"/>
              </a:solidFill>
              <a:ea typeface="黑体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6DAAE05-AF5C-C061-91D4-603A5BB6139E}"/>
              </a:ext>
            </a:extLst>
          </p:cNvPr>
          <p:cNvSpPr txBox="1"/>
          <p:nvPr/>
        </p:nvSpPr>
        <p:spPr>
          <a:xfrm>
            <a:off x="1907704" y="5233010"/>
            <a:ext cx="4464496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eaLnBrk="1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CN" altLang="en-US" sz="1800" b="0" dirty="0"/>
              <a:t>假设</a:t>
            </a:r>
            <a:r>
              <a:rPr lang="en-US" altLang="zh-CN" sz="1800" dirty="0"/>
              <a:t>z</a:t>
            </a:r>
            <a:r>
              <a:rPr lang="zh-CN" altLang="en-US" sz="1800" b="0" dirty="0"/>
              <a:t>服从多元高斯分布</a:t>
            </a:r>
            <a:endParaRPr lang="en-US" altLang="zh-CN" sz="1800" b="0" dirty="0"/>
          </a:p>
          <a:p>
            <a:pPr marL="266700" indent="-266700" eaLnBrk="1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CN" sz="1800" b="0" i="1" kern="0" dirty="0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lang="en-US" altLang="zh-CN" sz="1800" b="0" kern="0" dirty="0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1800" kern="0" dirty="0" err="1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z</a:t>
            </a:r>
            <a:r>
              <a:rPr lang="en-US" altLang="zh-CN" sz="1800" b="0" kern="0" dirty="0" err="1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en-US" altLang="zh-CN" sz="1800" kern="0" dirty="0" err="1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1800" b="0" kern="0" dirty="0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1800" b="0" kern="100" dirty="0">
                <a:ea typeface="黑体" panose="02010609060101010101" pitchFamily="49" charset="-122"/>
                <a:cs typeface="Times New Roman" panose="02020603050405020304" pitchFamily="18" charset="0"/>
              </a:rPr>
              <a:t>：编码过程学习到的概率分</a:t>
            </a:r>
            <a:endParaRPr lang="en-US" altLang="zh-CN" sz="1800" b="0" kern="100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66700" indent="-266700" eaLnBrk="1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CN" sz="1800" b="0" i="1" kern="0" dirty="0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1800" b="0" kern="0" dirty="0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1800" kern="0" dirty="0" err="1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1800" b="0" kern="0" dirty="0" err="1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en-US" altLang="zh-CN" sz="1800" kern="0" dirty="0" err="1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z</a:t>
            </a:r>
            <a:r>
              <a:rPr lang="en-US" altLang="zh-CN" sz="1800" b="0" kern="0" dirty="0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1800" b="0" kern="100" dirty="0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800" b="0" kern="100" dirty="0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1800" b="0" kern="100" dirty="0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解码过程学习到的概率分布</a:t>
            </a:r>
            <a:endParaRPr lang="zh-CN" altLang="en-US" sz="1800" b="0" kern="100" dirty="0">
              <a:effectLst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FF77D2-0677-2CB4-9C32-B21B4DE2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276872"/>
            <a:ext cx="5585460" cy="30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31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变分自编码器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5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988840"/>
            <a:ext cx="7958138" cy="4114800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u"/>
            </a:pPr>
            <a:r>
              <a:rPr lang="zh-CN" altLang="en-US" sz="2200" b="1" dirty="0">
                <a:solidFill>
                  <a:srgbClr val="0000CC"/>
                </a:solidFill>
                <a:ea typeface="黑体" pitchFamily="2" charset="-122"/>
              </a:rPr>
              <a:t>优化目标</a:t>
            </a:r>
            <a:endParaRPr lang="en-US" altLang="zh-CN" sz="2200" b="1" dirty="0">
              <a:solidFill>
                <a:srgbClr val="0000CC"/>
              </a:solidFill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92155F4-9A5E-7304-5CA0-FA5A337D69C8}"/>
                  </a:ext>
                </a:extLst>
              </p:cNvPr>
              <p:cNvSpPr txBox="1"/>
              <p:nvPr/>
            </p:nvSpPr>
            <p:spPr>
              <a:xfrm>
                <a:off x="1378808" y="2343442"/>
                <a:ext cx="6480720" cy="451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𝑉𝐴𝐸</m:t>
                          </m:r>
                        </m:sub>
                      </m:sSub>
                      <m:r>
                        <a:rPr lang="zh-CN" alt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e>
                              <m:r>
                                <a:rPr lang="zh-CN" altLang="en-US" sz="1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zh-CN" altLang="en-US" sz="18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zh-CN" alt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</m:d>
                        </m:e>
                      </m:d>
                      <m:r>
                        <a:rPr lang="zh-CN" altLang="en-US" sz="18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zh-CN" alt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zh-CN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e>
                              <m:r>
                                <a:rPr lang="zh-CN" altLang="en-US" sz="1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CN" alt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zh-CN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sz="1800" b="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CN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1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e>
                                      <m:r>
                                        <a:rPr lang="zh-CN" altLang="en-US" sz="1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𝐳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92155F4-9A5E-7304-5CA0-FA5A337D6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08" y="2343442"/>
                <a:ext cx="6480720" cy="451406"/>
              </a:xfrm>
              <a:prstGeom prst="rect">
                <a:avLst/>
              </a:prstGeom>
              <a:blipFill>
                <a:blip r:embed="rId2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80E7661-A02F-A85F-C753-5D0EDBA606B6}"/>
                  </a:ext>
                </a:extLst>
              </p:cNvPr>
              <p:cNvSpPr txBox="1"/>
              <p:nvPr/>
            </p:nvSpPr>
            <p:spPr>
              <a:xfrm>
                <a:off x="1607234" y="4323290"/>
                <a:ext cx="6264696" cy="451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e>
                              <m:r>
                                <a:rPr lang="zh-CN" altLang="en-US" sz="1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zh-CN" altLang="en-US" sz="18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zh-CN" alt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zh-CN" altLang="en-US" sz="18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18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zh-CN" alt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8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  <m:e>
                          <m:d>
                            <m:dPr>
                              <m:ctrlPr>
                                <a:rPr lang="zh-CN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8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𝛍</m:t>
                                  </m:r>
                                </m:e>
                                <m:sub>
                                  <m:r>
                                    <a:rPr lang="zh-CN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zh-CN" altLang="en-US" sz="1800" b="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sz="1800" b="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zh-CN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8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lang="zh-CN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zh-CN" altLang="en-US" sz="1800" b="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sz="1800" b="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zh-CN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zh-CN" altLang="en-US" sz="1800" b="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zh-CN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1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𝛔</m:t>
                                      </m:r>
                                    </m:e>
                                    <m:sub>
                                      <m:r>
                                        <a:rPr lang="zh-CN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zh-CN" altLang="en-US" sz="1800" b="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zh-CN" altLang="en-US" sz="1800" b="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80E7661-A02F-A85F-C753-5D0EDBA60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234" y="4323290"/>
                <a:ext cx="6264696" cy="451406"/>
              </a:xfrm>
              <a:prstGeom prst="rect">
                <a:avLst/>
              </a:prstGeom>
              <a:blipFill>
                <a:blip r:embed="rId3"/>
                <a:stretch>
                  <a:fillRect t="-248649" b="-333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CAE16A2-CFCA-DC5C-CCC3-8AA4D9D90697}"/>
                  </a:ext>
                </a:extLst>
              </p:cNvPr>
              <p:cNvSpPr txBox="1"/>
              <p:nvPr/>
            </p:nvSpPr>
            <p:spPr>
              <a:xfrm>
                <a:off x="987822" y="3737839"/>
                <a:ext cx="7976666" cy="435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ts val="2800"/>
                  </a:lnSpc>
                  <a:buClrTx/>
                  <a:buFont typeface="Wingdings" panose="05000000000000000000" pitchFamily="2" charset="2"/>
                  <a:buChar char="l"/>
                </a:pPr>
                <a:r>
                  <a:rPr lang="zh-CN" altLang="zh-CN" sz="1800" b="0" dirty="0">
                    <a:solidFill>
                      <a:srgbClr val="00206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假设隐变量服从多元标准高斯分布，即</a:t>
                </a:r>
                <a14:m>
                  <m:oMath xmlns:m="http://schemas.openxmlformats.org/officeDocument/2006/math">
                    <m:r>
                      <a:rPr lang="en-US" altLang="zh-CN" sz="1800" b="0" i="1" ker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𝑃</m:t>
                    </m:r>
                    <m:r>
                      <a:rPr lang="en-US" altLang="zh-CN" sz="1800" b="0" i="1" ker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(</m:t>
                    </m:r>
                    <m:r>
                      <a:rPr lang="en-US" altLang="zh-CN" sz="1800" b="1" i="0" ker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𝐳</m:t>
                    </m:r>
                    <m:r>
                      <a:rPr lang="en-US" altLang="zh-CN" sz="1800" b="0" i="1" ker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)~</m:t>
                    </m:r>
                    <m:r>
                      <a:rPr lang="en-US" altLang="zh-CN" sz="1800" b="0" i="1" ker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𝑁</m:t>
                    </m:r>
                    <m:r>
                      <a:rPr lang="en-US" altLang="zh-CN" sz="1800" b="0" i="1" ker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(0,</m:t>
                    </m:r>
                    <m:r>
                      <a:rPr lang="en-US" altLang="zh-CN" sz="1800" b="0" i="1" ker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𝐼</m:t>
                    </m:r>
                    <m:r>
                      <a:rPr lang="en-US" altLang="zh-CN" sz="1800" b="0" i="1" ker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1800" b="0" kern="0" dirty="0">
                    <a:solidFill>
                      <a:srgbClr val="00206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1800" b="0" i="1" ker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zh-CN" altLang="zh-CN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b="1" i="0" ker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𝐳</m:t>
                        </m:r>
                      </m:e>
                      <m:e>
                        <m:r>
                          <a:rPr lang="en-US" altLang="zh-CN" sz="1800" b="1" i="0" ker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𝐱</m:t>
                        </m:r>
                      </m:e>
                    </m:d>
                    <m:r>
                      <a:rPr lang="en-US" altLang="zh-CN" sz="1800" b="0" i="1" ker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~</m:t>
                    </m:r>
                    <m:r>
                      <a:rPr lang="en-US" altLang="zh-CN" sz="1800" b="0" i="1" ker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𝑁</m:t>
                    </m:r>
                    <m:d>
                      <m:dPr>
                        <m:ctrlPr>
                          <a:rPr lang="zh-CN" altLang="zh-CN" sz="18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  <m:r>
                          <a:rPr lang="en-US" altLang="zh-CN" sz="1800" b="0" i="1" ker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,</m:t>
                        </m:r>
                        <m:sSup>
                          <m:sSupPr>
                            <m:ctrlPr>
                              <a:rPr lang="zh-CN" altLang="zh-CN" sz="18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18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1800" b="0" ker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sz="1800" b="0" dirty="0">
                  <a:solidFill>
                    <a:srgbClr val="002060"/>
                  </a:solidFill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CAE16A2-CFCA-DC5C-CCC3-8AA4D9D90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22" y="3737839"/>
                <a:ext cx="7976666" cy="435184"/>
              </a:xfrm>
              <a:prstGeom prst="rect">
                <a:avLst/>
              </a:prstGeom>
              <a:blipFill>
                <a:blip r:embed="rId4"/>
                <a:stretch>
                  <a:fillRect l="-458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BD082F9-C1A1-61F4-9D80-C15E8A66EA86}"/>
                  </a:ext>
                </a:extLst>
              </p:cNvPr>
              <p:cNvSpPr txBox="1"/>
              <p:nvPr/>
            </p:nvSpPr>
            <p:spPr>
              <a:xfrm>
                <a:off x="1006874" y="4987390"/>
                <a:ext cx="7885606" cy="794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ts val="2800"/>
                  </a:lnSpc>
                  <a:buClrTx/>
                  <a:buFont typeface="Wingdings" panose="05000000000000000000" pitchFamily="2" charset="2"/>
                  <a:buChar char="l"/>
                </a:pPr>
                <a:r>
                  <a:rPr lang="zh-CN" altLang="zh-CN" sz="1800" b="0" dirty="0">
                    <a:solidFill>
                      <a:srgbClr val="002060"/>
                    </a:solidFill>
                  </a:rPr>
                  <a:t>假设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e>
                        <m:r>
                          <a:rPr lang="en-US" altLang="zh-CN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</a:rPr>
                  <a:t>服从高斯分布，解码器（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altLang="zh-CN" sz="18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CN" altLang="zh-CN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</a:rPr>
                  <a:t>）用于拟合高斯分布的均值，且标准差为常数</a:t>
                </a:r>
                <a:r>
                  <a:rPr lang="en-US" altLang="zh-CN" sz="1800" b="0" i="1" dirty="0">
                    <a:solidFill>
                      <a:srgbClr val="002060"/>
                    </a:solidFill>
                  </a:rPr>
                  <a:t>c</a:t>
                </a:r>
                <a:r>
                  <a:rPr lang="zh-CN" altLang="zh-CN" sz="1800" b="0" dirty="0">
                    <a:solidFill>
                      <a:srgbClr val="002060"/>
                    </a:solidFill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e>
                        <m:r>
                          <a:rPr lang="en-US" altLang="zh-CN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</a:rPr>
                  <a:t>可以表示为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zh-CN" altLang="zh-CN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zh-CN" altLang="zh-CN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d>
                        <m:r>
                          <a:rPr lang="en-US" altLang="zh-CN" sz="1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zh-CN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BD082F9-C1A1-61F4-9D80-C15E8A66E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74" y="4987390"/>
                <a:ext cx="7885606" cy="794256"/>
              </a:xfrm>
              <a:prstGeom prst="rect">
                <a:avLst/>
              </a:prstGeom>
              <a:blipFill>
                <a:blip r:embed="rId5"/>
                <a:stretch>
                  <a:fillRect l="-464" r="-3555"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6C2E247-9185-73BD-FF6D-2C47C55FE3A8}"/>
                  </a:ext>
                </a:extLst>
              </p:cNvPr>
              <p:cNvSpPr txBox="1"/>
              <p:nvPr/>
            </p:nvSpPr>
            <p:spPr>
              <a:xfrm>
                <a:off x="1333824" y="5813231"/>
                <a:ext cx="6570687" cy="451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8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e>
                              <m:r>
                                <a:rPr lang="zh-CN" altLang="en-US" sz="1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CN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zh-CN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sz="1800" b="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CN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1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e>
                                      <m:r>
                                        <a:rPr lang="zh-CN" altLang="en-US" sz="1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𝐳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zh-CN" altLang="en-US" sz="18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sSup>
                        <m:sSupPr>
                          <m:ctrlPr>
                            <a:rPr lang="zh-CN" alt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zh-CN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zh-CN" altLang="en-US" sz="1800" b="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zh-CN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18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zh-CN" altLang="en-US" sz="18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6C2E247-9185-73BD-FF6D-2C47C55FE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24" y="5813231"/>
                <a:ext cx="6570687" cy="451406"/>
              </a:xfrm>
              <a:prstGeom prst="rect">
                <a:avLst/>
              </a:prstGeom>
              <a:blipFill>
                <a:blip r:embed="rId6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4241E53-E432-C96E-1C0B-90693BB8F353}"/>
                  </a:ext>
                </a:extLst>
              </p:cNvPr>
              <p:cNvSpPr txBox="1"/>
              <p:nvPr/>
            </p:nvSpPr>
            <p:spPr>
              <a:xfrm>
                <a:off x="1144216" y="2806873"/>
                <a:ext cx="8136904" cy="86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2800"/>
                  </a:lnSpc>
                  <a:buNone/>
                </a:pPr>
                <a:r>
                  <a:rPr lang="zh-CN" altLang="en-US" sz="1800" b="0" dirty="0"/>
                  <a:t>其中：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zh-CN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zh-CN" alt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180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e>
                            <m:r>
                              <a:rPr lang="zh-CN" altLang="en-US" sz="180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zh-CN" altLang="en-US" sz="1800" b="0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zh-CN" altLang="en-US" sz="1800" b="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1800" b="1" i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18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1800" b="0" dirty="0"/>
                  <a:t>正则化项</a:t>
                </a:r>
                <a:r>
                  <a:rPr lang="zh-CN" altLang="en-US" sz="1800" b="0" dirty="0"/>
                  <a:t>，使得编码器返回的分布接近正态分布</a:t>
                </a:r>
                <a:endParaRPr lang="en-US" altLang="zh-CN" sz="1800" b="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ts val="2800"/>
                  </a:lnSpc>
                  <a:buNone/>
                </a:pPr>
                <a:r>
                  <a:rPr lang="en-US" altLang="zh-CN" sz="18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</m:t>
                        </m:r>
                        <m:r>
                          <a:rPr lang="zh-CN" alt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zh-CN" alt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1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e>
                            <m:r>
                              <a:rPr lang="zh-CN" altLang="en-US" sz="1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CN" altLang="en-US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zh-CN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en-US" sz="18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en-US" sz="1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1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alt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18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e>
                                    <m:r>
                                      <a:rPr lang="zh-CN" altLang="en-US" sz="18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zh-CN" altLang="en-US" sz="18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1800" b="0" dirty="0"/>
                  <a:t>重构误差</a:t>
                </a:r>
                <a:r>
                  <a:rPr lang="zh-CN" altLang="en-US" sz="1800" b="0" dirty="0"/>
                  <a:t>，使生成数据和原始数据尽可能相似</a:t>
                </a:r>
                <a:endParaRPr lang="zh-CN" altLang="en-US" sz="1800" b="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4241E53-E432-C96E-1C0B-90693BB8F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16" y="2806873"/>
                <a:ext cx="8136904" cy="861198"/>
              </a:xfrm>
              <a:prstGeom prst="rect">
                <a:avLst/>
              </a:prstGeom>
              <a:blipFill>
                <a:blip r:embed="rId7"/>
                <a:stretch>
                  <a:fillRect l="-675" b="-4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841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变分自编码器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6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D836A0C9-8158-6582-4C1B-3AFE28B279E8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792162" y="1959731"/>
                <a:ext cx="7958138" cy="52856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zh-CN" altLang="en-US" sz="2200" kern="12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训练算法</a:t>
                </a:r>
                <a:endParaRPr lang="en-US" altLang="zh-CN" sz="2200" kern="1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  <a:buNone/>
                </a:pPr>
                <a:r>
                  <a:rPr lang="zh-CN" altLang="en-US" sz="1600" b="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随机</a:t>
                </a:r>
                <a:r>
                  <a:rPr lang="zh-CN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初始化网络中的权重矩阵</a:t>
                </a:r>
                <a14:m>
                  <m:oMath xmlns:m="http://schemas.openxmlformats.org/officeDocument/2006/math">
                    <m:r>
                      <a:rPr lang="en-US" altLang="zh-CN" sz="1600" b="1" i="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𝐖</m:t>
                    </m:r>
                  </m:oMath>
                </a14:m>
                <a:r>
                  <a:rPr lang="zh-CN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和偏置</a:t>
                </a:r>
                <a14:m>
                  <m:oMath xmlns:m="http://schemas.openxmlformats.org/officeDocument/2006/math">
                    <m:r>
                      <a:rPr lang="en-US" altLang="zh-CN" sz="1600" b="1" i="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𝐛</m:t>
                    </m:r>
                  </m:oMath>
                </a14:m>
                <a:r>
                  <a:rPr lang="zh-CN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1600" b="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 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1</a:t>
                </a:r>
              </a:p>
              <a:p>
                <a:pPr marL="0" indent="0" algn="just">
                  <a:lnSpc>
                    <a:spcPct val="80000"/>
                  </a:lnSpc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While </a:t>
                </a:r>
                <a:r>
                  <a:rPr lang="en-US" altLang="zh-CN" sz="1600" b="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Do</a:t>
                </a:r>
                <a:endParaRPr lang="zh-CN" altLang="zh-CN" sz="1600" b="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80000"/>
                  </a:lnSpc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𝐽</m:t>
                        </m:r>
                      </m:e>
                      <m:sub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𝑉𝐴𝐸</m:t>
                        </m:r>
                      </m:sub>
                    </m:sSub>
                    <m:r>
                      <a:rPr lang="en-US" altLang="zh-CN" sz="1600" b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</m:t>
                    </m:r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zh-CN" altLang="zh-CN" sz="1600" b="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80000"/>
                  </a:lnSpc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For each </a:t>
                </a:r>
                <a:r>
                  <a:rPr lang="en-US" altLang="zh-CN" sz="16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x 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In</a:t>
                </a:r>
                <a:r>
                  <a:rPr lang="en-US" altLang="zh-CN" sz="16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zh-CN" sz="16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Do</a:t>
                </a:r>
                <a:endParaRPr lang="zh-CN" altLang="zh-CN" sz="1600" b="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80000"/>
                  </a:lnSpc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sz="1600" b="1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𝐡</m:t>
                    </m:r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func>
                      <m:func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16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6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zh-CN" altLang="zh-CN" sz="16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600" b="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宋体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1" i="0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𝐖</m:t>
                                </m:r>
                              </m:e>
                              <m:sub>
                                <m:r>
                                  <a:rPr lang="en-US" altLang="zh-CN" sz="1600" b="0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lang="en-US" altLang="zh-CN" sz="1600" b="1" i="0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altLang="zh-CN" sz="16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zh-CN" sz="1600" b="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宋体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1" i="0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zh-CN" sz="1600" b="0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zh-CN" sz="1600" b="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80000"/>
                  </a:lnSpc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sz="1600" b="1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𝛍</m:t>
                    </m:r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600" b="1" i="0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1600" b="0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6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i="0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6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1600" b="1" i="0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𝐡</m:t>
                        </m:r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16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i="0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16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1600" b="1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𝛔</m:t>
                    </m:r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600" b="1" i="0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1" i="0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sz="1600" b="1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𝐡</m:t>
                    </m:r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1" i="0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en-US" altLang="zh-CN" sz="1600" b="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80000"/>
                  </a:lnSpc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</a:t>
                </a:r>
                <a:r>
                  <a:rPr lang="zh-CN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宋体" panose="02010600030101010101" pitchFamily="2" charset="-122"/>
                  </a:rPr>
                  <a:t>从</a:t>
                </a:r>
                <a14:m>
                  <m:oMath xmlns:m="http://schemas.openxmlformats.org/officeDocument/2006/math"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0,</m:t>
                        </m:r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𝐼</m:t>
                        </m:r>
                      </m:e>
                    </m:d>
                  </m:oMath>
                </a14:m>
                <a:r>
                  <a:rPr lang="zh-CN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宋体" panose="02010600030101010101" pitchFamily="2" charset="-122"/>
                  </a:rPr>
                  <a:t>采样</a:t>
                </a:r>
                <a14:m>
                  <m:oMath xmlns:m="http://schemas.openxmlformats.org/officeDocument/2006/math">
                    <m:r>
                      <a:rPr lang="en-US" altLang="zh-CN" sz="16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𝝐</m:t>
                    </m:r>
                  </m:oMath>
                </a14:m>
                <a:endParaRPr lang="zh-CN" altLang="zh-CN" sz="16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80000"/>
                  </a:lnSpc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sz="1600" b="1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𝐳</m:t>
                    </m:r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宋体" panose="02010600030101010101" pitchFamily="2" charset="-122"/>
                      </a:rPr>
                      <m:t>←</m:t>
                    </m:r>
                    <m:r>
                      <a:rPr lang="en-US" altLang="zh-CN" sz="1600" b="1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𝛍</m:t>
                    </m:r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6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⨀</m:t>
                    </m:r>
                    <m:r>
                      <a:rPr lang="en-US" altLang="zh-CN" sz="16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𝝐</m:t>
                    </m:r>
                  </m:oMath>
                </a14:m>
                <a:endParaRPr lang="zh-CN" altLang="zh-CN" sz="16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80000"/>
                  </a:lnSpc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1600" b="1" i="0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𝐡</m:t>
                        </m:r>
                      </m:e>
                      <m:sup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zh-CN" altLang="zh-CN" sz="16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16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16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sz="1600" b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1" i="0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sSup>
                          <m:sSupPr>
                            <m:ctrlPr>
                              <a:rPr lang="zh-CN" altLang="zh-CN" sz="16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16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16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sz="1600" b="1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𝐳</m:t>
                    </m:r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1" i="0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sSup>
                          <m:sSupPr>
                            <m:ctrlPr>
                              <a:rPr lang="zh-CN" altLang="zh-CN" sz="16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16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16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zh-CN" sz="1600" b="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80000"/>
                  </a:lnSpc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accPr>
                      <m:e>
                        <m:r>
                          <a:rPr lang="en-US" altLang="zh-CN" sz="1600" b="1" i="0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𝐱</m:t>
                        </m:r>
                      </m:e>
                    </m:acc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CN" sz="1600" b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1" i="0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sSup>
                      <m:sSup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1" i="0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𝐡</m:t>
                        </m:r>
                      </m:e>
                      <m:sup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1" i="0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zh-CN" sz="1600" b="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80000"/>
                  </a:lnSpc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𝐽</m:t>
                        </m:r>
                      </m:e>
                      <m:sub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𝑉𝐴𝐸</m:t>
                        </m:r>
                      </m:sub>
                    </m:sSub>
                    <m:r>
                      <a:rPr lang="en-US" altLang="zh-CN" sz="1600" b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𝐽</m:t>
                        </m:r>
                      </m:e>
                      <m:sub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𝑉𝐴𝐸</m:t>
                        </m:r>
                      </m:sub>
                    </m:sSub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sup>
                      <m:e>
                        <m:d>
                          <m:dPr>
                            <m:ctrlPr>
                              <a:rPr lang="zh-CN" altLang="zh-CN" sz="16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zh-CN" altLang="zh-CN" sz="1600" b="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1" i="0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𝛍</m:t>
                                </m:r>
                              </m:e>
                              <m:sub>
                                <m:r>
                                  <a:rPr lang="en-US" altLang="zh-CN" sz="1600" b="0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600" b="0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6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zh-CN" altLang="zh-CN" sz="1600" b="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1" i="0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𝛔</m:t>
                                </m:r>
                              </m:e>
                              <m:sub>
                                <m:r>
                                  <a:rPr lang="en-US" altLang="zh-CN" sz="1600" b="0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600" b="0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6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zh-CN" altLang="zh-CN" sz="1600" b="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600" b="0" i="0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Sup>
                                  <m:sSubSupPr>
                                    <m:ctrlPr>
                                      <a:rPr lang="zh-CN" altLang="zh-CN" sz="1600" b="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1" i="0" kern="1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𝛔</m:t>
                                    </m:r>
                                  </m:e>
                                  <m:sub>
                                    <m:r>
                                      <a:rPr lang="en-US" altLang="zh-CN" sz="1600" b="0" i="1" kern="1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600" b="0" i="1" kern="1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600" b="0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func>
                          </m:e>
                        </m:d>
                      </m:e>
                    </m:nary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zh-CN" altLang="zh-CN" sz="16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 b="1" i="0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𝐱</m:t>
                            </m:r>
                            <m:r>
                              <a:rPr lang="en-US" altLang="zh-CN" sz="16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zh-CN" altLang="zh-CN" sz="16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宋体" panose="02010600030101010101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1" i="0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2" charset="-122"/>
                                  </a:rPr>
                                  <m:t>𝐱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</a:t>
                </a:r>
                <a:endParaRPr lang="zh-CN" altLang="zh-CN" sz="1600" b="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80000"/>
                  </a:lnSpc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End For</a:t>
                </a:r>
                <a:endParaRPr lang="zh-CN" altLang="zh-CN" sz="1600" b="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80000"/>
                  </a:lnSpc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1600" b="1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𝐖</m:t>
                    </m:r>
                    <m:r>
                      <a:rPr lang="en-US" altLang="zh-CN" sz="1600" b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zh-CN" sz="1600" b="1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𝐖</m:t>
                    </m:r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6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16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𝑉𝐴𝐸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600" b="1" i="0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den>
                    </m:f>
                  </m:oMath>
                </a14:m>
                <a:r>
                  <a:rPr lang="zh-CN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14:m>
                  <m:oMath xmlns:m="http://schemas.openxmlformats.org/officeDocument/2006/math">
                    <m:r>
                      <a:rPr lang="en-US" altLang="zh-CN" sz="1600" b="1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altLang="zh-CN" sz="1600" b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zh-CN" sz="1600" b="1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6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ctrlPr>
                          <a:rPr lang="zh-CN" altLang="zh-CN" sz="16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6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16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𝑉𝐴𝐸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600" b="1" i="0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den>
                    </m:f>
                  </m:oMath>
                </a14:m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; </a:t>
                </a:r>
                <a:r>
                  <a:rPr lang="en-US" altLang="zh-CN" sz="1600" b="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altLang="zh-CN" sz="1600" b="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+1</a:t>
                </a:r>
                <a:endParaRPr lang="zh-CN" altLang="zh-CN" sz="1600" b="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80000"/>
                  </a:lnSpc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End While</a:t>
                </a:r>
                <a:endParaRPr lang="zh-CN" altLang="zh-CN" sz="1600" b="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zh-CN" sz="16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</a:rPr>
                  <a:t> Return 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𝐖</m:t>
                    </m:r>
                  </m:oMath>
                </a14:m>
                <a:r>
                  <a:rPr lang="en-US" altLang="zh-CN" sz="16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</a:rPr>
                  <a:t>,</a:t>
                </a:r>
                <a:r>
                  <a:rPr lang="en-US" altLang="zh-CN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𝐛</m:t>
                    </m:r>
                  </m:oMath>
                </a14:m>
                <a:r>
                  <a:rPr lang="en-US" altLang="zh-CN" sz="16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D836A0C9-8158-6582-4C1B-3AFE28B27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62" y="1959731"/>
                <a:ext cx="7958138" cy="5285693"/>
              </a:xfrm>
              <a:prstGeom prst="rect">
                <a:avLst/>
              </a:prstGeom>
              <a:blipFill>
                <a:blip r:embed="rId2"/>
                <a:stretch>
                  <a:fillRect l="-996" t="-1037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C1C1DAA1-8B5B-295C-B4BA-D085469F0435}"/>
              </a:ext>
            </a:extLst>
          </p:cNvPr>
          <p:cNvSpPr/>
          <p:nvPr/>
        </p:nvSpPr>
        <p:spPr>
          <a:xfrm>
            <a:off x="6516216" y="2058399"/>
            <a:ext cx="2232248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时间复杂度分析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DE983B3-D550-DAFF-6D27-25B6B706D459}"/>
                  </a:ext>
                </a:extLst>
              </p:cNvPr>
              <p:cNvSpPr/>
              <p:nvPr/>
            </p:nvSpPr>
            <p:spPr>
              <a:xfrm>
                <a:off x="6516216" y="2592852"/>
                <a:ext cx="2448272" cy="2323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355600" lvl="2" indent="-355600" eaLnBrk="1" hangingPunct="1">
                  <a:lnSpc>
                    <a:spcPts val="2800"/>
                  </a:lnSpc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2000" b="0" dirty="0">
                    <a:ea typeface="黑体" panose="02010609060101010101" pitchFamily="49" charset="-122"/>
                  </a:rPr>
                  <a:t>输入规模</a:t>
                </a:r>
                <a:endParaRPr lang="en-US" altLang="zh-CN" sz="2000" b="0" dirty="0">
                  <a:ea typeface="黑体" panose="02010609060101010101" pitchFamily="49" charset="-122"/>
                </a:endParaRPr>
              </a:p>
              <a:p>
                <a:pPr marL="0" lvl="2">
                  <a:lnSpc>
                    <a:spcPts val="2800"/>
                  </a:lnSpc>
                  <a:defRPr/>
                </a:pPr>
                <a:r>
                  <a:rPr lang="en-US" altLang="zh-CN" sz="1800" b="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|</a:t>
                </a:r>
                <a14:m>
                  <m:oMath xmlns:m="http://schemas.openxmlformats.org/officeDocument/2006/math">
                    <m:r>
                      <a:rPr lang="en-US" altLang="zh-CN" sz="1800" b="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zh-CN" sz="1800" b="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zh-CN" altLang="zh-CN" sz="1800" b="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：数据</a:t>
                </a:r>
                <a:r>
                  <a:rPr lang="zh-CN" altLang="en-US" sz="1800" b="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集规模</a:t>
                </a:r>
                <a:endParaRPr lang="en-US" altLang="zh-CN" sz="1800" b="0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2">
                  <a:lnSpc>
                    <a:spcPts val="2800"/>
                  </a:lnSpc>
                  <a:defRPr/>
                </a:pPr>
                <a:r>
                  <a:rPr lang="en-US" altLang="zh-CN" sz="1800" b="0" i="1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N</a:t>
                </a:r>
                <a:r>
                  <a:rPr lang="zh-CN" altLang="zh-CN" sz="1800" b="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：总迭代次数</a:t>
                </a:r>
                <a:endParaRPr lang="en-US" altLang="zh-CN" sz="1800" b="0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2" eaLnBrk="1" hangingPunct="1">
                  <a:lnSpc>
                    <a:spcPts val="2800"/>
                  </a:lnSpc>
                  <a:defRPr/>
                </a:pPr>
                <a:r>
                  <a:rPr lang="en-US" altLang="zh-CN" sz="1800" b="0" i="1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d</a:t>
                </a:r>
                <a:r>
                  <a:rPr lang="zh-CN" altLang="en-US" sz="1800" b="0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：输入数据维度</a:t>
                </a:r>
                <a:endParaRPr lang="en-US" altLang="zh-CN" sz="1800" b="0" kern="10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55600" lvl="2" indent="-355600" eaLnBrk="1" hangingPunct="1">
                  <a:lnSpc>
                    <a:spcPts val="2800"/>
                  </a:lnSpc>
                  <a:spcBef>
                    <a:spcPts val="600"/>
                  </a:spcBef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2000" b="0" dirty="0">
                    <a:ea typeface="黑体" panose="02010609060101010101" pitchFamily="49" charset="-122"/>
                  </a:rPr>
                  <a:t>时间复杂度</a:t>
                </a:r>
                <a:endParaRPr lang="en-US" altLang="zh-CN" sz="2000" b="0" dirty="0">
                  <a:ea typeface="黑体" panose="02010609060101010101" pitchFamily="49" charset="-122"/>
                </a:endParaRPr>
              </a:p>
              <a:p>
                <a:pPr marL="0" lvl="2" eaLnBrk="1" hangingPunct="1">
                  <a:lnSpc>
                    <a:spcPts val="28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×|</m:t>
                      </m:r>
                      <m:r>
                        <a:rPr lang="en-US" altLang="zh-CN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|×</m:t>
                      </m:r>
                      <m:r>
                        <a:rPr lang="en-US" altLang="zh-CN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800" b="0" i="1" dirty="0">
                  <a:solidFill>
                    <a:srgbClr val="FF0000"/>
                  </a:solidFill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DE983B3-D550-DAFF-6D27-25B6B706D4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592852"/>
                <a:ext cx="2448272" cy="2323713"/>
              </a:xfrm>
              <a:prstGeom prst="rect">
                <a:avLst/>
              </a:prstGeom>
              <a:blipFill>
                <a:blip r:embed="rId3"/>
                <a:stretch>
                  <a:fillRect l="-2239" t="-1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768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71137F-B8BA-0E44-0B70-1423CB1A3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217" y="2276872"/>
            <a:ext cx="625316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降维算法概述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自编码器</a:t>
            </a:r>
            <a:endParaRPr lang="en-US" altLang="zh-CN" sz="2200" b="0" kern="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自编码器的改进</a:t>
            </a:r>
            <a:endParaRPr lang="en-US" altLang="zh-CN" sz="2200" b="0" kern="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变分自编码器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solidFill>
                  <a:srgbClr val="FF0000"/>
                </a:solidFill>
                <a:ea typeface="黑体" pitchFamily="2" charset="-122"/>
              </a:rPr>
              <a:t>生成对抗网络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总结</a:t>
            </a:r>
          </a:p>
          <a:p>
            <a:pPr eaLnBrk="1" hangingPunct="1"/>
            <a:endParaRPr lang="en-US" altLang="zh-CN" sz="2200" b="0" kern="0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9893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8106DC03-B052-8FBF-C69A-0CCB23D04140}"/>
              </a:ext>
            </a:extLst>
          </p:cNvPr>
          <p:cNvGrpSpPr/>
          <p:nvPr/>
        </p:nvGrpSpPr>
        <p:grpSpPr>
          <a:xfrm>
            <a:off x="1797732" y="2380872"/>
            <a:ext cx="5832648" cy="1785955"/>
            <a:chOff x="2144626" y="2111097"/>
            <a:chExt cx="5832648" cy="178595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9D6441C-1FD1-12B6-881F-99737BA52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39"/>
            <a:stretch/>
          </p:blipFill>
          <p:spPr bwMode="auto">
            <a:xfrm>
              <a:off x="2144626" y="2642201"/>
              <a:ext cx="5832648" cy="125485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" name="直接箭头连接符 2">
              <a:extLst>
                <a:ext uri="{FF2B5EF4-FFF2-40B4-BE49-F238E27FC236}">
                  <a16:creationId xmlns:a16="http://schemas.microsoft.com/office/drawing/2014/main" id="{BB0B476C-9C6E-966C-9DB5-784065BC80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55776" y="2492895"/>
              <a:ext cx="4968552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1D4C55A4-FF6F-0641-C14D-3E576A2CBC97}"/>
                </a:ext>
              </a:extLst>
            </p:cNvPr>
            <p:cNvCxnSpPr/>
            <p:nvPr/>
          </p:nvCxnSpPr>
          <p:spPr bwMode="auto">
            <a:xfrm>
              <a:off x="2555776" y="249289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F122D82A-C3CC-815F-3BA7-AEEBDD5E7D0E}"/>
                </a:ext>
              </a:extLst>
            </p:cNvPr>
            <p:cNvCxnSpPr/>
            <p:nvPr/>
          </p:nvCxnSpPr>
          <p:spPr bwMode="auto">
            <a:xfrm>
              <a:off x="7524328" y="2492895"/>
              <a:ext cx="0" cy="3768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1CA0C31-8279-C9BF-70FD-E3CA8B1E0588}"/>
                </a:ext>
              </a:extLst>
            </p:cNvPr>
            <p:cNvSpPr txBox="1"/>
            <p:nvPr/>
          </p:nvSpPr>
          <p:spPr>
            <a:xfrm>
              <a:off x="4196854" y="2111097"/>
              <a:ext cx="1728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黑体" pitchFamily="2" charset="-122"/>
                  <a:cs typeface="+mn-cs"/>
                </a:rPr>
                <a:t>越接近越好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CAA9FBE-39CC-F79E-4B6D-D642F5D3EF92}"/>
                </a:ext>
              </a:extLst>
            </p:cNvPr>
            <p:cNvSpPr txBox="1"/>
            <p:nvPr/>
          </p:nvSpPr>
          <p:spPr>
            <a:xfrm>
              <a:off x="5724128" y="3496942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endParaRPr>
            </a:p>
          </p:txBody>
        </p:sp>
      </p:grp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生成对抗网络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64267"/>
            <a:ext cx="1802160" cy="507504"/>
          </a:xfrm>
        </p:spPr>
        <p:txBody>
          <a:bodyPr/>
          <a:lstStyle/>
          <a:p>
            <a:pPr eaLnBrk="1" hangingPunct="1"/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引例</a:t>
            </a:r>
            <a:endParaRPr lang="en-US" altLang="zh-CN" sz="2200" dirty="0">
              <a:ea typeface="黑体" pitchFamily="2" charset="-122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27A57C9A-1587-7998-9A1F-B720E7CA0A28}"/>
              </a:ext>
            </a:extLst>
          </p:cNvPr>
          <p:cNvGrpSpPr/>
          <p:nvPr/>
        </p:nvGrpSpPr>
        <p:grpSpPr>
          <a:xfrm>
            <a:off x="2051720" y="4869160"/>
            <a:ext cx="5472608" cy="1235092"/>
            <a:chOff x="1907704" y="3933056"/>
            <a:chExt cx="5472608" cy="1235092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B002800B-5CDD-3B01-D7E0-8CEF4E3FBFA0}"/>
                </a:ext>
              </a:extLst>
            </p:cNvPr>
            <p:cNvGrpSpPr/>
            <p:nvPr/>
          </p:nvGrpSpPr>
          <p:grpSpPr>
            <a:xfrm>
              <a:off x="4612585" y="4140578"/>
              <a:ext cx="1152128" cy="964823"/>
              <a:chOff x="466548" y="5229200"/>
              <a:chExt cx="1152128" cy="964823"/>
            </a:xfrm>
          </p:grpSpPr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A318445D-7375-27B8-CE2F-0139EB768B29}"/>
                  </a:ext>
                </a:extLst>
              </p:cNvPr>
              <p:cNvSpPr/>
              <p:nvPr/>
            </p:nvSpPr>
            <p:spPr>
              <a:xfrm>
                <a:off x="539552" y="5229200"/>
                <a:ext cx="1006120" cy="556945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0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黑体" pitchFamily="2" charset="-122"/>
                    <a:cs typeface="+mn-cs"/>
                  </a:rPr>
                  <a:t>解码器</a:t>
                </a: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6ECBABD8-F3BC-8EB4-93C5-07294E1BCC2E}"/>
                  </a:ext>
                </a:extLst>
              </p:cNvPr>
              <p:cNvSpPr txBox="1"/>
              <p:nvPr/>
            </p:nvSpPr>
            <p:spPr>
              <a:xfrm>
                <a:off x="466548" y="5793913"/>
                <a:ext cx="1152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≈生成器</a:t>
                </a:r>
              </a:p>
            </p:txBody>
          </p:sp>
        </p:grpSp>
        <p:sp>
          <p:nvSpPr>
            <p:cNvPr id="58" name="箭头: 右 57">
              <a:extLst>
                <a:ext uri="{FF2B5EF4-FFF2-40B4-BE49-F238E27FC236}">
                  <a16:creationId xmlns:a16="http://schemas.microsoft.com/office/drawing/2014/main" id="{E332A8ED-AFE1-6D59-D12C-B2B68F59C196}"/>
                </a:ext>
              </a:extLst>
            </p:cNvPr>
            <p:cNvSpPr/>
            <p:nvPr/>
          </p:nvSpPr>
          <p:spPr>
            <a:xfrm>
              <a:off x="4056745" y="4434994"/>
              <a:ext cx="538108" cy="23121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zh-CN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 Math" panose="02040503050406030204" pitchFamily="18" charset="0"/>
                <a:ea typeface="黑体" pitchFamily="2" charset="-122"/>
                <a:cs typeface="+mn-cs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E74E0858-F833-7F42-43BD-314EC8C01A5C}"/>
                </a:ext>
              </a:extLst>
            </p:cNvPr>
            <p:cNvSpPr txBox="1"/>
            <p:nvPr/>
          </p:nvSpPr>
          <p:spPr>
            <a:xfrm>
              <a:off x="1907704" y="4042769"/>
              <a:ext cx="1488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黑体" pitchFamily="2" charset="-122"/>
                  <a:cs typeface="+mn-cs"/>
                </a:rPr>
                <a:t>随机生成一个向量作为解码器输入</a:t>
              </a: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9811B898-78D0-165D-EBCC-962BA8D083C0}"/>
                </a:ext>
              </a:extLst>
            </p:cNvPr>
            <p:cNvSpPr/>
            <p:nvPr/>
          </p:nvSpPr>
          <p:spPr>
            <a:xfrm>
              <a:off x="3523305" y="3933056"/>
              <a:ext cx="432048" cy="12350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mbria Math" panose="02040503050406030204" pitchFamily="18" charset="0"/>
                  <a:ea typeface="黑体" pitchFamily="2" charset="-122"/>
                  <a:cs typeface="+mn-cs"/>
                </a:rPr>
                <a:t>随机向量</a:t>
              </a:r>
            </a:p>
          </p:txBody>
        </p:sp>
        <p:sp>
          <p:nvSpPr>
            <p:cNvPr id="61" name="箭头: 右 60">
              <a:extLst>
                <a:ext uri="{FF2B5EF4-FFF2-40B4-BE49-F238E27FC236}">
                  <a16:creationId xmlns:a16="http://schemas.microsoft.com/office/drawing/2014/main" id="{1A27B05F-A136-ADE3-66A7-61399AE18007}"/>
                </a:ext>
              </a:extLst>
            </p:cNvPr>
            <p:cNvSpPr/>
            <p:nvPr/>
          </p:nvSpPr>
          <p:spPr>
            <a:xfrm>
              <a:off x="5807175" y="4419050"/>
              <a:ext cx="538108" cy="23121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zh-CN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 Math" panose="02040503050406030204" pitchFamily="18" charset="0"/>
                <a:ea typeface="黑体" pitchFamily="2" charset="-122"/>
                <a:cs typeface="+mn-cs"/>
              </a:endParaRPr>
            </a:p>
          </p:txBody>
        </p:sp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107F45B5-A0E5-B93B-10CD-562135E93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949" y="4109176"/>
              <a:ext cx="885363" cy="885363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B8B8D8A5-CB34-215B-F8DB-501659099777}"/>
              </a:ext>
            </a:extLst>
          </p:cNvPr>
          <p:cNvSpPr txBox="1"/>
          <p:nvPr/>
        </p:nvSpPr>
        <p:spPr>
          <a:xfrm>
            <a:off x="1118236" y="4208135"/>
            <a:ext cx="8280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自编码器不能生成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数据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，且解码器的输出与原来的输入相比是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有损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的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生成对抗网络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29408"/>
            <a:ext cx="8498904" cy="4683968"/>
          </a:xfrm>
        </p:spPr>
        <p:txBody>
          <a:bodyPr/>
          <a:lstStyle/>
          <a:p>
            <a:pPr eaLnBrk="1" hangingPunct="1"/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传统的生成模型</a:t>
            </a:r>
            <a:endParaRPr lang="en-US" altLang="zh-CN" sz="2200" b="1" dirty="0">
              <a:solidFill>
                <a:srgbClr val="0000FF"/>
              </a:solidFill>
              <a:ea typeface="黑体" pitchFamily="2" charset="-122"/>
            </a:endParaRPr>
          </a:p>
          <a:p>
            <a:pPr marL="252000" indent="-252000" eaLnBrk="1" hangingPunct="1">
              <a:lnSpc>
                <a:spcPts val="28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zh-CN" altLang="en-US" sz="2000" dirty="0">
                <a:ea typeface="黑体" pitchFamily="2" charset="-122"/>
              </a:rPr>
              <a:t>根据训练集估计样本分布</a:t>
            </a:r>
            <a:r>
              <a:rPr lang="en-US" altLang="zh-CN" sz="2000" i="1" dirty="0">
                <a:ea typeface="黑体" pitchFamily="2" charset="-122"/>
              </a:rPr>
              <a:t>P</a:t>
            </a:r>
            <a:r>
              <a:rPr lang="en-US" altLang="zh-CN" sz="2000" dirty="0">
                <a:ea typeface="黑体" pitchFamily="2" charset="-122"/>
              </a:rPr>
              <a:t>(</a:t>
            </a:r>
            <a:r>
              <a:rPr lang="en-US" altLang="zh-CN" sz="2000" i="1" dirty="0">
                <a:ea typeface="黑体" pitchFamily="2" charset="-122"/>
              </a:rPr>
              <a:t>x</a:t>
            </a:r>
            <a:r>
              <a:rPr lang="en-US" altLang="zh-CN" sz="2000" dirty="0">
                <a:ea typeface="黑体" pitchFamily="2" charset="-122"/>
              </a:rPr>
              <a:t>)</a:t>
            </a:r>
            <a:r>
              <a:rPr lang="zh-CN" altLang="en-US" sz="2000" dirty="0">
                <a:ea typeface="黑体" pitchFamily="2" charset="-122"/>
              </a:rPr>
              <a:t>，之后根据</a:t>
            </a:r>
            <a:r>
              <a:rPr lang="en-US" altLang="zh-CN" sz="2000" i="1" dirty="0">
                <a:ea typeface="黑体" pitchFamily="2" charset="-122"/>
              </a:rPr>
              <a:t>P</a:t>
            </a:r>
            <a:r>
              <a:rPr lang="en-US" altLang="zh-CN" sz="2000" dirty="0">
                <a:ea typeface="黑体" pitchFamily="2" charset="-122"/>
              </a:rPr>
              <a:t>(</a:t>
            </a:r>
            <a:r>
              <a:rPr lang="en-US" altLang="zh-CN" sz="2000" i="1" dirty="0">
                <a:ea typeface="黑体" pitchFamily="2" charset="-122"/>
              </a:rPr>
              <a:t>x</a:t>
            </a:r>
            <a:r>
              <a:rPr lang="en-US" altLang="zh-CN" sz="2000" dirty="0">
                <a:ea typeface="黑体" pitchFamily="2" charset="-122"/>
              </a:rPr>
              <a:t>)</a:t>
            </a:r>
            <a:r>
              <a:rPr lang="zh-CN" altLang="en-US" sz="2000" dirty="0">
                <a:ea typeface="黑体" pitchFamily="2" charset="-122"/>
              </a:rPr>
              <a:t>采样，生成和训练集“</a:t>
            </a:r>
            <a:r>
              <a:rPr lang="zh-CN" altLang="en-US" sz="2000" dirty="0">
                <a:solidFill>
                  <a:srgbClr val="FF0000"/>
                </a:solidFill>
                <a:ea typeface="黑体" pitchFamily="2" charset="-122"/>
              </a:rPr>
              <a:t>类似</a:t>
            </a:r>
            <a:r>
              <a:rPr lang="zh-CN" altLang="en-US" sz="2000" dirty="0">
                <a:ea typeface="黑体" pitchFamily="2" charset="-122"/>
              </a:rPr>
              <a:t>”的新样本</a:t>
            </a:r>
            <a:endParaRPr lang="en-US" altLang="zh-CN" sz="2000" dirty="0">
              <a:solidFill>
                <a:srgbClr val="FF0000"/>
              </a:solidFill>
              <a:ea typeface="黑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2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52000" indent="-252000" eaLnBrk="1" hangingPunct="1">
              <a:lnSpc>
                <a:spcPts val="2800"/>
              </a:lnSpc>
              <a:buFont typeface="Wingdings" pitchFamily="2" charset="2"/>
              <a:buNone/>
            </a:pP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zh-CN" altLang="en-US" sz="2000" dirty="0">
                <a:ea typeface="黑体" pitchFamily="2" charset="-122"/>
              </a:rPr>
              <a:t>对于低维数据，可以使用简单的，只有少量参数的概率模型（如高斯分布）拟合</a:t>
            </a:r>
            <a:r>
              <a:rPr lang="en-US" altLang="zh-CN" sz="2000" i="1" dirty="0">
                <a:ea typeface="黑体" pitchFamily="2" charset="-122"/>
              </a:rPr>
              <a:t>P</a:t>
            </a:r>
            <a:r>
              <a:rPr lang="en-US" altLang="zh-CN" sz="2000" dirty="0">
                <a:ea typeface="黑体" pitchFamily="2" charset="-122"/>
              </a:rPr>
              <a:t>(</a:t>
            </a:r>
            <a:r>
              <a:rPr lang="en-US" altLang="zh-CN" sz="2000" i="1" dirty="0">
                <a:ea typeface="黑体" pitchFamily="2" charset="-122"/>
              </a:rPr>
              <a:t>x</a:t>
            </a:r>
            <a:r>
              <a:rPr lang="en-US" altLang="zh-CN" sz="2000" dirty="0">
                <a:ea typeface="黑体" pitchFamily="2" charset="-122"/>
              </a:rPr>
              <a:t>) </a:t>
            </a:r>
            <a:r>
              <a:rPr lang="zh-CN" altLang="en-US" sz="2000" dirty="0">
                <a:ea typeface="黑体" pitchFamily="2" charset="-122"/>
              </a:rPr>
              <a:t>，但对于</a:t>
            </a:r>
            <a:r>
              <a:rPr lang="zh-CN" altLang="en-US" sz="2000" dirty="0">
                <a:solidFill>
                  <a:srgbClr val="FF0000"/>
                </a:solidFill>
                <a:ea typeface="黑体" pitchFamily="2" charset="-122"/>
              </a:rPr>
              <a:t>高维数据</a:t>
            </a:r>
            <a:r>
              <a:rPr lang="zh-CN" altLang="en-US" sz="2000" dirty="0">
                <a:ea typeface="黑体" pitchFamily="2" charset="-122"/>
              </a:rPr>
              <a:t>（例如图像）处理比较困难</a:t>
            </a:r>
            <a:endParaRPr lang="en-US" altLang="zh-CN" sz="2000" dirty="0">
              <a:ea typeface="黑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2000" dirty="0">
              <a:ea typeface="黑体" pitchFamily="2" charset="-122"/>
            </a:endParaRPr>
          </a:p>
        </p:txBody>
      </p: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7CBA90CB-8EAC-4607-9DF6-225D565C417E}"/>
              </a:ext>
            </a:extLst>
          </p:cNvPr>
          <p:cNvSpPr/>
          <p:nvPr/>
        </p:nvSpPr>
        <p:spPr>
          <a:xfrm>
            <a:off x="3131840" y="3573016"/>
            <a:ext cx="2736304" cy="792088"/>
          </a:xfrm>
          <a:prstGeom prst="wedgeRoundRectCallout">
            <a:avLst>
              <a:gd name="adj1" fmla="val -68595"/>
              <a:gd name="adj2" fmla="val -84809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zh-CN" altLang="en-US" sz="2000" b="0" dirty="0">
                <a:solidFill>
                  <a:srgbClr val="002060"/>
                </a:solidFill>
                <a:latin typeface="Times New Roman" pitchFamily="18" charset="0"/>
                <a:ea typeface="黑体" pitchFamily="2" charset="-122"/>
              </a:rPr>
              <a:t>需要大量先验知识对潜在分布建模</a:t>
            </a:r>
            <a:r>
              <a:rPr lang="zh-CN" altLang="en-US" sz="2000" b="0" dirty="0">
                <a:solidFill>
                  <a:srgbClr val="002060"/>
                </a:solidFill>
                <a:latin typeface="Times New Roman" pitchFamily="18" charset="0"/>
                <a:ea typeface="黑体" pitchFamily="2" charset="-122"/>
                <a:sym typeface="Wingdings" pitchFamily="2" charset="2"/>
              </a:rPr>
              <a:t></a:t>
            </a:r>
            <a:endParaRPr lang="zh-CN" altLang="en-US" sz="2000" b="0" i="1" dirty="0">
              <a:solidFill>
                <a:srgbClr val="002060"/>
              </a:solidFill>
              <a:latin typeface="Cambria Math" panose="02040503050406030204" pitchFamily="18" charset="0"/>
              <a:ea typeface="黑体" pitchFamily="2" charset="-122"/>
            </a:endParaRPr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FA103FB0-FE0D-4217-9AF4-858B53A83FF3}"/>
              </a:ext>
            </a:extLst>
          </p:cNvPr>
          <p:cNvSpPr/>
          <p:nvPr/>
        </p:nvSpPr>
        <p:spPr>
          <a:xfrm>
            <a:off x="3131840" y="3564061"/>
            <a:ext cx="2736304" cy="792088"/>
          </a:xfrm>
          <a:prstGeom prst="wedgeRoundRectCallout">
            <a:avLst>
              <a:gd name="adj1" fmla="val -68595"/>
              <a:gd name="adj2" fmla="val -84809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zh-CN" altLang="en-US" sz="2000" b="0" dirty="0">
                <a:solidFill>
                  <a:srgbClr val="002060"/>
                </a:solidFill>
                <a:latin typeface="Times New Roman" pitchFamily="18" charset="0"/>
                <a:ea typeface="黑体" pitchFamily="2" charset="-122"/>
              </a:rPr>
              <a:t>需要大量先验知识对潜在分布建模</a:t>
            </a:r>
            <a:r>
              <a:rPr lang="zh-CN" altLang="en-US" sz="2000" b="0" dirty="0">
                <a:solidFill>
                  <a:srgbClr val="002060"/>
                </a:solidFill>
                <a:latin typeface="Times New Roman" pitchFamily="18" charset="0"/>
                <a:ea typeface="黑体" pitchFamily="2" charset="-122"/>
                <a:sym typeface="Wingdings" pitchFamily="2" charset="2"/>
              </a:rPr>
              <a:t></a:t>
            </a:r>
            <a:endParaRPr lang="zh-CN" altLang="en-US" sz="2000" b="0" i="1" dirty="0">
              <a:solidFill>
                <a:srgbClr val="002060"/>
              </a:solidFill>
              <a:latin typeface="Cambria Math" panose="02040503050406030204" pitchFamily="18" charset="0"/>
              <a:ea typeface="黑体" pitchFamily="2" charset="-122"/>
            </a:endParaRPr>
          </a:p>
        </p:txBody>
      </p:sp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0C499C0D-8C34-4019-9438-59FC07F0426C}"/>
              </a:ext>
            </a:extLst>
          </p:cNvPr>
          <p:cNvSpPr/>
          <p:nvPr/>
        </p:nvSpPr>
        <p:spPr>
          <a:xfrm>
            <a:off x="3059832" y="5629722"/>
            <a:ext cx="2736304" cy="792088"/>
          </a:xfrm>
          <a:prstGeom prst="wedgeRoundRectCallout">
            <a:avLst>
              <a:gd name="adj1" fmla="val -68595"/>
              <a:gd name="adj2" fmla="val -84809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Clr>
                <a:srgbClr val="003366"/>
              </a:buClr>
              <a:defRPr/>
            </a:pPr>
            <a:r>
              <a:rPr lang="zh-CN" altLang="en-US" sz="2000" b="0" dirty="0">
                <a:solidFill>
                  <a:srgbClr val="003366"/>
                </a:solidFill>
                <a:latin typeface="Times New Roman" pitchFamily="18" charset="0"/>
                <a:ea typeface="黑体" pitchFamily="2" charset="-122"/>
              </a:rPr>
              <a:t>计算复杂</a:t>
            </a:r>
            <a:r>
              <a:rPr lang="zh-CN" altLang="en-US" sz="2000" b="0" dirty="0">
                <a:solidFill>
                  <a:srgbClr val="003366"/>
                </a:solidFill>
                <a:latin typeface="Times New Roman" pitchFamily="18" charset="0"/>
                <a:ea typeface="黑体" pitchFamily="2" charset="-122"/>
                <a:sym typeface="Wingdings" pitchFamily="2" charset="2"/>
              </a:rPr>
              <a:t></a:t>
            </a:r>
            <a:endParaRPr lang="zh-CN" altLang="en-US" sz="2000" b="0" dirty="0">
              <a:solidFill>
                <a:srgbClr val="003366"/>
              </a:solidFill>
              <a:latin typeface="Times New Roman" pitchFamily="18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221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引例 </a:t>
            </a:r>
            <a:r>
              <a:rPr lang="en-US" altLang="zh-CN" dirty="0">
                <a:ea typeface="黑体" pitchFamily="2" charset="-122"/>
              </a:rPr>
              <a:t>(1)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958138" cy="241657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ea typeface="黑体" pitchFamily="2" charset="-122"/>
              </a:rPr>
              <a:t>MNIST</a:t>
            </a:r>
            <a:r>
              <a:rPr lang="zh-CN" altLang="en-US" sz="2400" dirty="0">
                <a:latin typeface="Times New Roman" panose="02020603050405020304" pitchFamily="18" charset="0"/>
                <a:ea typeface="黑体" pitchFamily="2" charset="-122"/>
              </a:rPr>
              <a:t>数据集：</a:t>
            </a:r>
            <a:r>
              <a:rPr lang="en-US" altLang="zh-CN" sz="2400" dirty="0">
                <a:latin typeface="Times New Roman" panose="02020603050405020304" pitchFamily="18" charset="0"/>
                <a:ea typeface="黑体" pitchFamily="2" charset="-122"/>
              </a:rPr>
              <a:t>60000</a:t>
            </a:r>
            <a:r>
              <a:rPr lang="zh-CN" altLang="en-US" sz="2400" dirty="0">
                <a:latin typeface="Times New Roman" panose="02020603050405020304" pitchFamily="18" charset="0"/>
                <a:ea typeface="黑体" pitchFamily="2" charset="-122"/>
              </a:rPr>
              <a:t>个训练样本和</a:t>
            </a:r>
            <a:r>
              <a:rPr lang="en-US" altLang="zh-CN" sz="2400" dirty="0">
                <a:latin typeface="Times New Roman" panose="02020603050405020304" pitchFamily="18" charset="0"/>
                <a:ea typeface="黑体" pitchFamily="2" charset="-122"/>
              </a:rPr>
              <a:t>10000</a:t>
            </a:r>
            <a:r>
              <a:rPr lang="zh-CN" altLang="en-US" sz="2400" dirty="0">
                <a:latin typeface="Times New Roman" panose="02020603050405020304" pitchFamily="18" charset="0"/>
                <a:ea typeface="黑体" pitchFamily="2" charset="-122"/>
              </a:rPr>
              <a:t>个测试样本</a:t>
            </a:r>
            <a:endParaRPr lang="zh-CN" altLang="en-US" sz="2400" dirty="0">
              <a:ea typeface="黑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400" dirty="0">
                <a:ea typeface="黑体" pitchFamily="2" charset="-122"/>
              </a:rPr>
              <a:t>  </a:t>
            </a:r>
          </a:p>
        </p:txBody>
      </p:sp>
      <p:sp>
        <p:nvSpPr>
          <p:cNvPr id="6" name="Rectangle 54">
            <a:extLst>
              <a:ext uri="{FF2B5EF4-FFF2-40B4-BE49-F238E27FC236}">
                <a16:creationId xmlns:a16="http://schemas.microsoft.com/office/drawing/2014/main" id="{D0FF9C60-5DBD-A39C-D300-FCE4C7AA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7F61B3FE-471F-BF7E-23FA-2EA5F74C4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147004"/>
              </p:ext>
            </p:extLst>
          </p:nvPr>
        </p:nvGraphicFramePr>
        <p:xfrm>
          <a:off x="1043608" y="3090377"/>
          <a:ext cx="240823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Visio" r:id="rId3" imgW="3440190" imgH="1634682" progId="Visio.Drawing.11">
                  <p:embed/>
                </p:oleObj>
              </mc:Choice>
              <mc:Fallback>
                <p:oleObj name="Visio" r:id="rId3" imgW="3440190" imgH="1634682" progId="Visio.Drawing.11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7F61B3FE-471F-BF7E-23FA-2EA5F74C4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090377"/>
                        <a:ext cx="2408238" cy="117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6">
            <a:extLst>
              <a:ext uri="{FF2B5EF4-FFF2-40B4-BE49-F238E27FC236}">
                <a16:creationId xmlns:a16="http://schemas.microsoft.com/office/drawing/2014/main" id="{BB10CEC3-601D-5B1D-D3FE-7D2229B65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36681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C0DE19A5-79FA-F580-1B87-72B1CC8E8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16805"/>
              </p:ext>
            </p:extLst>
          </p:nvPr>
        </p:nvGraphicFramePr>
        <p:xfrm>
          <a:off x="5001664" y="2986571"/>
          <a:ext cx="3386760" cy="1352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Visio" r:id="rId5" imgW="5618125" imgH="2238747" progId="Visio.Drawing.11">
                  <p:embed/>
                </p:oleObj>
              </mc:Choice>
              <mc:Fallback>
                <p:oleObj name="Visio" r:id="rId5" imgW="5618125" imgH="2238747" progId="Visio.Drawing.11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C0DE19A5-79FA-F580-1B87-72B1CC8E80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664" y="2986571"/>
                        <a:ext cx="3386760" cy="1352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>
            <a:extLst>
              <a:ext uri="{FF2B5EF4-FFF2-40B4-BE49-F238E27FC236}">
                <a16:creationId xmlns:a16="http://schemas.microsoft.com/office/drawing/2014/main" id="{DC914E1F-46E7-C2C6-9D81-B23F2693C288}"/>
              </a:ext>
            </a:extLst>
          </p:cNvPr>
          <p:cNvSpPr txBox="1"/>
          <p:nvPr/>
        </p:nvSpPr>
        <p:spPr>
          <a:xfrm>
            <a:off x="685800" y="2649037"/>
            <a:ext cx="4176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n-US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28</a:t>
            </a:r>
            <a:r>
              <a:rPr lang="en-US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28</a:t>
            </a:r>
            <a:r>
              <a:rPr lang="zh-CN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像素手写数字图片的</a:t>
            </a:r>
            <a:r>
              <a:rPr lang="en-US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MNIST</a:t>
            </a:r>
            <a:r>
              <a:rPr lang="zh-CN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数据集</a:t>
            </a:r>
            <a:endParaRPr lang="en-US" altLang="zh-CN" sz="1600" b="0" dirty="0">
              <a:ea typeface="黑体" panose="02010609060101010101" pitchFamily="49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412429D-3E83-8249-64FB-0D80DEA66DA5}"/>
              </a:ext>
            </a:extLst>
          </p:cNvPr>
          <p:cNvSpPr txBox="1"/>
          <p:nvPr/>
        </p:nvSpPr>
        <p:spPr>
          <a:xfrm>
            <a:off x="4788024" y="2648017"/>
            <a:ext cx="4176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u"/>
            </a:pPr>
            <a:r>
              <a:rPr lang="zh-CN" altLang="zh-CN" sz="1600" b="0" dirty="0">
                <a:ea typeface="黑体" panose="02010609060101010101" pitchFamily="49" charset="-122"/>
                <a:cs typeface="Times New Roman" panose="02020603050405020304" pitchFamily="18" charset="0"/>
              </a:rPr>
              <a:t>手写数字</a:t>
            </a:r>
            <a:r>
              <a:rPr lang="en-US" altLang="zh-CN" sz="1600" b="0" dirty="0">
                <a:ea typeface="黑体" panose="02010609060101010101" pitchFamily="49" charset="-122"/>
                <a:cs typeface="Times New Roman" panose="02020603050405020304" pitchFamily="18" charset="0"/>
              </a:rPr>
              <a:t>“1”</a:t>
            </a:r>
            <a:r>
              <a:rPr lang="zh-CN" altLang="zh-CN" sz="1600" b="0" dirty="0">
                <a:ea typeface="黑体" panose="02010609060101010101" pitchFamily="49" charset="-122"/>
                <a:cs typeface="Times New Roman" panose="02020603050405020304" pitchFamily="18" charset="0"/>
              </a:rPr>
              <a:t>的图片及相应的像素矩阵</a:t>
            </a:r>
            <a:endParaRPr lang="en-US" altLang="zh-CN" sz="1600" b="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F8AEC13-4B48-2D47-F87E-97360909B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5412735"/>
            <a:ext cx="3283271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  <a:buClrTx/>
              <a:buFontTx/>
              <a:buChar char="-"/>
            </a:pPr>
            <a:r>
              <a:rPr lang="zh-CN" altLang="en-US" sz="1800" b="0" dirty="0"/>
              <a:t> 完成数据分类</a:t>
            </a:r>
            <a:r>
              <a:rPr lang="zh-CN" altLang="en-US" sz="1800" b="0" dirty="0">
                <a:sym typeface="Wingdings" pitchFamily="2" charset="2"/>
              </a:rPr>
              <a:t></a:t>
            </a:r>
            <a:endParaRPr lang="zh-CN" altLang="en-US" sz="1800" b="0" dirty="0"/>
          </a:p>
          <a:p>
            <a:pPr>
              <a:lnSpc>
                <a:spcPts val="2800"/>
              </a:lnSpc>
              <a:spcBef>
                <a:spcPct val="0"/>
              </a:spcBef>
              <a:buClrTx/>
              <a:buFontTx/>
              <a:buChar char="-"/>
            </a:pPr>
            <a:r>
              <a:rPr lang="zh-CN" altLang="en-US" sz="1800" b="0" dirty="0"/>
              <a:t> 数据维度高，计算复杂度高</a:t>
            </a:r>
            <a:r>
              <a:rPr lang="zh-CN" altLang="en-US" sz="1800" b="0" dirty="0">
                <a:sym typeface="Wingdings" pitchFamily="2" charset="2"/>
              </a:rPr>
              <a:t>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FontTx/>
              <a:buChar char="-"/>
            </a:pPr>
            <a:r>
              <a:rPr lang="zh-CN" altLang="en-US" sz="1800" b="0" dirty="0">
                <a:sym typeface="Wingdings" pitchFamily="2" charset="2"/>
              </a:rPr>
              <a:t> 可视化程度不高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2FE789E-075C-C764-4230-75883A15179D}"/>
              </a:ext>
            </a:extLst>
          </p:cNvPr>
          <p:cNvSpPr txBox="1"/>
          <p:nvPr/>
        </p:nvSpPr>
        <p:spPr>
          <a:xfrm>
            <a:off x="746620" y="4473978"/>
            <a:ext cx="4176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zh-CN" altLang="en-US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手写数字“</a:t>
            </a:r>
            <a:r>
              <a:rPr lang="en-US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”的图片识别模型训练过程</a:t>
            </a:r>
            <a:endParaRPr lang="en-US" altLang="zh-CN" sz="1600" b="0" dirty="0"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4D42C9D-38E5-8AFB-DBB5-A6ABBA760FD1}"/>
                  </a:ext>
                </a:extLst>
              </p:cNvPr>
              <p:cNvSpPr txBox="1"/>
              <p:nvPr/>
            </p:nvSpPr>
            <p:spPr>
              <a:xfrm>
                <a:off x="5030450" y="4565503"/>
                <a:ext cx="2527734" cy="830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zh-CN" altLang="en-US" sz="1800" b="0" dirty="0">
                    <a:solidFill>
                      <a:srgbClr val="FF0000"/>
                    </a:solidFill>
                  </a:rPr>
                  <a:t>乘法运算次数：</a:t>
                </a:r>
                <a:endParaRPr lang="en-US" altLang="zh-CN" sz="1800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2800"/>
                  </a:lnSpc>
                </a:pP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784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</m:t>
                    </m:r>
                    <m:r>
                      <a:rPr lang="en-US" altLang="zh-CN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800" b="0" dirty="0">
                    <a:solidFill>
                      <a:srgbClr val="000000"/>
                    </a:solidFill>
                  </a:rPr>
                  <a:t>7840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4D42C9D-38E5-8AFB-DBB5-A6ABBA760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450" y="4565503"/>
                <a:ext cx="2527734" cy="830227"/>
              </a:xfrm>
              <a:prstGeom prst="rect">
                <a:avLst/>
              </a:prstGeom>
              <a:blipFill>
                <a:blip r:embed="rId7"/>
                <a:stretch>
                  <a:fillRect l="-1928" t="-735" b="-11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CD5860E4-6FC3-4D94-89F9-3C91056309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4941168"/>
            <a:ext cx="3954780" cy="17983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生成对抗网络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3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174032"/>
            <a:ext cx="8355013" cy="468396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CN" altLang="en-US" sz="2400" b="1" dirty="0">
                <a:solidFill>
                  <a:srgbClr val="0000FF"/>
                </a:solidFill>
                <a:ea typeface="黑体" pitchFamily="2" charset="-122"/>
              </a:rPr>
              <a:t>基于深度学习的生成模型</a:t>
            </a:r>
            <a:endParaRPr lang="en-US" altLang="zh-CN" sz="2400" b="1" dirty="0">
              <a:solidFill>
                <a:srgbClr val="0000FF"/>
              </a:solidFill>
              <a:ea typeface="黑体" pitchFamily="2" charset="-122"/>
            </a:endParaRPr>
          </a:p>
          <a:p>
            <a:pPr marL="538163" indent="-357188" eaLnBrk="1" hangingPunct="1"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0000FF"/>
                </a:solidFill>
                <a:ea typeface="黑体" pitchFamily="2" charset="-122"/>
              </a:rPr>
              <a:t>变分自编码器</a:t>
            </a:r>
            <a:endParaRPr lang="en-US" altLang="zh-CN" sz="2000" b="1" dirty="0">
              <a:solidFill>
                <a:srgbClr val="0000FF"/>
              </a:solidFill>
              <a:ea typeface="黑体" pitchFamily="2" charset="-122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buNone/>
            </a:pPr>
            <a:r>
              <a:rPr lang="en-US" altLang="zh-CN" sz="2000" b="1" dirty="0">
                <a:ea typeface="黑体" pitchFamily="2" charset="-122"/>
              </a:rPr>
              <a:t>   -</a:t>
            </a:r>
            <a:r>
              <a:rPr lang="en-US" altLang="zh-CN" sz="2000" b="1" dirty="0">
                <a:solidFill>
                  <a:srgbClr val="0000FF"/>
                </a:solidFill>
                <a:ea typeface="黑体" pitchFamily="2" charset="-122"/>
              </a:rPr>
              <a:t> </a:t>
            </a:r>
            <a:r>
              <a:rPr lang="zh-CN" altLang="zh-CN" sz="2000" dirty="0">
                <a:ea typeface="黑体" pitchFamily="2" charset="-122"/>
              </a:rPr>
              <a:t>将输入编码为低维空间中的概率分布（如高斯分布）</a:t>
            </a:r>
            <a:endParaRPr lang="en-US" altLang="zh-CN" sz="2000" dirty="0">
              <a:ea typeface="黑体" pitchFamily="2" charset="-122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buNone/>
            </a:pPr>
            <a:r>
              <a:rPr lang="en-US" altLang="zh-CN" sz="2000" dirty="0">
                <a:ea typeface="黑体" pitchFamily="2" charset="-122"/>
              </a:rPr>
              <a:t>   - </a:t>
            </a:r>
            <a:r>
              <a:rPr lang="zh-CN" altLang="zh-CN" sz="2000" dirty="0">
                <a:ea typeface="黑体" pitchFamily="2" charset="-122"/>
              </a:rPr>
              <a:t>低维空间中的两个相邻取值解码后呈现相似的内容</a:t>
            </a:r>
            <a:endParaRPr lang="en-US" altLang="zh-CN" sz="2000" dirty="0">
              <a:ea typeface="黑体" pitchFamily="2" charset="-122"/>
            </a:endParaRPr>
          </a:p>
          <a:p>
            <a:pPr indent="-161925" eaLnBrk="1" hangingPunct="1"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0000FF"/>
                </a:solidFill>
                <a:ea typeface="黑体" pitchFamily="2" charset="-122"/>
              </a:rPr>
              <a:t>  生成对抗网络（</a:t>
            </a:r>
            <a:r>
              <a:rPr lang="en-US" altLang="zh-CN" sz="2000" b="1" dirty="0">
                <a:solidFill>
                  <a:srgbClr val="0000FF"/>
                </a:solidFill>
                <a:ea typeface="黑体" pitchFamily="2" charset="-122"/>
              </a:rPr>
              <a:t>Generative Adversarial Network, GAN</a:t>
            </a:r>
            <a:r>
              <a:rPr lang="zh-CN" altLang="en-US" sz="2000" b="1" dirty="0">
                <a:solidFill>
                  <a:srgbClr val="0000FF"/>
                </a:solidFill>
                <a:ea typeface="黑体" pitchFamily="2" charset="-122"/>
              </a:rPr>
              <a:t>）</a:t>
            </a:r>
            <a:endParaRPr lang="en-US" altLang="zh-CN" sz="2000" b="1" dirty="0">
              <a:solidFill>
                <a:srgbClr val="0000FF"/>
              </a:solidFill>
              <a:ea typeface="黑体" pitchFamily="2" charset="-122"/>
            </a:endParaRPr>
          </a:p>
          <a:p>
            <a:pPr marL="342000" indent="-342000" eaLnBrk="1" hangingPunct="1">
              <a:lnSpc>
                <a:spcPts val="2800"/>
              </a:lnSpc>
              <a:spcBef>
                <a:spcPts val="600"/>
              </a:spcBef>
              <a:buNone/>
            </a:pPr>
            <a:r>
              <a:rPr lang="en-US" altLang="zh-CN" sz="2000" dirty="0">
                <a:ea typeface="黑体" pitchFamily="2" charset="-122"/>
              </a:rPr>
              <a:t>   - GAN</a:t>
            </a:r>
            <a:r>
              <a:rPr lang="zh-CN" altLang="en-US" sz="2000" dirty="0">
                <a:ea typeface="黑体" pitchFamily="2" charset="-122"/>
              </a:rPr>
              <a:t>没有变分下界（即变化的下限），是</a:t>
            </a:r>
            <a:r>
              <a:rPr lang="zh-CN" altLang="en-US" sz="2000" dirty="0">
                <a:solidFill>
                  <a:srgbClr val="FF0000"/>
                </a:solidFill>
                <a:ea typeface="黑体" pitchFamily="2" charset="-122"/>
              </a:rPr>
              <a:t>渐进一致</a:t>
            </a:r>
            <a:r>
              <a:rPr lang="zh-CN" altLang="en-US" sz="2000" dirty="0">
                <a:ea typeface="黑体" pitchFamily="2" charset="-122"/>
              </a:rPr>
              <a:t>的，理论上能完美恢复真实数据的分布</a:t>
            </a:r>
            <a:endParaRPr lang="en-US" altLang="zh-CN" sz="2000" dirty="0">
              <a:ea typeface="黑体" pitchFamily="2" charset="-122"/>
            </a:endParaRPr>
          </a:p>
          <a:p>
            <a:pPr marL="342000" indent="-342000" eaLnBrk="1" hangingPunct="1">
              <a:lnSpc>
                <a:spcPts val="2800"/>
              </a:lnSpc>
              <a:spcBef>
                <a:spcPts val="600"/>
              </a:spcBef>
              <a:buNone/>
            </a:pPr>
            <a:r>
              <a:rPr lang="en-US" altLang="zh-CN" sz="2000" dirty="0">
                <a:ea typeface="黑体" pitchFamily="2" charset="-122"/>
              </a:rPr>
              <a:t>   - </a:t>
            </a:r>
            <a:r>
              <a:rPr lang="zh-CN" altLang="en-US" sz="2000" dirty="0">
                <a:ea typeface="黑体" pitchFamily="2" charset="-122"/>
              </a:rPr>
              <a:t>相比变分自编码器，</a:t>
            </a:r>
            <a:r>
              <a:rPr lang="en-US" altLang="zh-CN" sz="2000" dirty="0">
                <a:ea typeface="黑体" pitchFamily="2" charset="-122"/>
              </a:rPr>
              <a:t>GAN</a:t>
            </a:r>
            <a:r>
              <a:rPr lang="zh-CN" altLang="en-US" sz="2000" dirty="0">
                <a:ea typeface="黑体" pitchFamily="2" charset="-122"/>
              </a:rPr>
              <a:t>训练时不需要对</a:t>
            </a:r>
            <a:r>
              <a:rPr lang="zh-CN" altLang="en-US" sz="2000" dirty="0">
                <a:solidFill>
                  <a:srgbClr val="FF0000"/>
                </a:solidFill>
                <a:ea typeface="黑体" pitchFamily="2" charset="-122"/>
              </a:rPr>
              <a:t>隐变量分布</a:t>
            </a:r>
            <a:r>
              <a:rPr lang="zh-CN" altLang="en-US" sz="2000" dirty="0">
                <a:ea typeface="黑体" pitchFamily="2" charset="-122"/>
              </a:rPr>
              <a:t>做推断，即无需确定样本的概率模型，不用显式地定义概率密度函数</a:t>
            </a:r>
            <a:endParaRPr lang="en-US" altLang="zh-CN" sz="2000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7414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6AF1E02-1DDB-C846-82A8-4B96E3F74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571437"/>
            <a:ext cx="8316416" cy="2369731"/>
          </a:xfrm>
          <a:prstGeom prst="rect">
            <a:avLst/>
          </a:prstGeom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生成对抗网络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4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D987A78-AB51-8C04-FA9F-78C50C197B82}"/>
                  </a:ext>
                </a:extLst>
              </p:cNvPr>
              <p:cNvSpPr/>
              <p:nvPr/>
            </p:nvSpPr>
            <p:spPr bwMode="auto">
              <a:xfrm>
                <a:off x="1561931" y="5334131"/>
                <a:ext cx="6020137" cy="49357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为了让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黑体" pitchFamily="2" charset="-122"/>
                        <a:cs typeface="+mn-cs"/>
                      </a:rPr>
                      <m:t>P</m:t>
                    </m:r>
                    <m:r>
                      <m:rPr>
                        <m:nor/>
                      </m:rPr>
                      <a:rPr kumimoji="1" lang="en-US" altLang="zh-CN" sz="2000" b="0" i="0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黑体" pitchFamily="2" charset="-122"/>
                        <a:cs typeface="+mn-cs"/>
                        <a:sym typeface="Euclid Math One" panose="05050601010101010101" pitchFamily="18" charset="2"/>
                      </a:rPr>
                      <m:t></m:t>
                    </m:r>
                  </m:oMath>
                </a14:m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US" altLang="zh-TW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接近，需要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最小化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它们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之间的距离</a:t>
                </a:r>
                <a:endPara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黑体" pitchFamily="2" charset="-122"/>
                  <a:cs typeface="+mn-cs"/>
                  <a:sym typeface="Wingdings" panose="05000000000000000000" pitchFamily="2" charset="2"/>
                </a:endParaRPr>
              </a:p>
              <a:p>
                <a:pPr marL="216000" marR="0" lvl="0" indent="-2160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 </a:t>
                </a:r>
                <a:endPara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黑体" pitchFamily="2" charset="-122"/>
                  <a:cs typeface="+mn-cs"/>
                  <a:sym typeface="Wingdings" panose="05000000000000000000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黑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D987A78-AB51-8C04-FA9F-78C50C197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1931" y="5334131"/>
                <a:ext cx="6020137" cy="493573"/>
              </a:xfrm>
              <a:prstGeom prst="rect">
                <a:avLst/>
              </a:prstGeom>
              <a:blipFill>
                <a:blip r:embed="rId3"/>
                <a:stretch>
                  <a:fillRect l="-1012" t="-8642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28A086E-DC80-DEE7-072F-A392B69A057C}"/>
                  </a:ext>
                </a:extLst>
              </p:cNvPr>
              <p:cNvSpPr/>
              <p:nvPr/>
            </p:nvSpPr>
            <p:spPr>
              <a:xfrm>
                <a:off x="3132021" y="5832589"/>
                <a:ext cx="2879956" cy="511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zh-CN" alt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+mn-cs"/>
                            </a:rPr>
                            <m:t>𝒢</m:t>
                          </m:r>
                        </m:e>
                        <m:sup>
                          <m: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altLang="zh-TW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kumimoji="1" lang="en-US" altLang="zh-CN" sz="2000" b="0" i="0" u="none" strike="noStrike" kern="1200" cap="none" spc="0" normalizeH="0" baseline="-2500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itchFamily="18" charset="0"/>
                                  <a:ea typeface="黑体" pitchFamily="2" charset="-122"/>
                                  <a:cs typeface="+mn-cs"/>
                                  <a:sym typeface="Euclid Math One" panose="05050601010101010101" pitchFamily="18" charset="2"/>
                                </a:rPr>
                                <m:t></m:t>
                              </m:r>
                            </m:lim>
                          </m:limLow>
                        </m:fName>
                        <m:e>
                          <m: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𝐷𝑖𝑣</m:t>
                          </m:r>
                          <m:d>
                            <m:dPr>
                              <m:ctrlP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kumimoji="1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itchFamily="18" charset="0"/>
                                  <a:ea typeface="黑体" pitchFamily="2" charset="-122"/>
                                  <a:cs typeface="+mn-cs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kumimoji="1" lang="en-US" altLang="zh-CN" sz="2000" b="0" i="0" u="none" strike="noStrike" kern="1200" cap="none" spc="0" normalizeH="0" baseline="-2500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itchFamily="18" charset="0"/>
                                  <a:ea typeface="黑体" pitchFamily="2" charset="-122"/>
                                  <a:cs typeface="+mn-cs"/>
                                  <a:sym typeface="Euclid Math One" panose="05050601010101010101" pitchFamily="18" charset="2"/>
                                </a:rPr>
                                <m:t></m:t>
                              </m:r>
                              <m:r>
                                <a:rPr kumimoji="0" lang="en-US" altLang="zh-TW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𝑑𝑎𝑡𝑎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28A086E-DC80-DEE7-072F-A392B69A0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021" y="5832589"/>
                <a:ext cx="2879956" cy="511615"/>
              </a:xfrm>
              <a:prstGeom prst="rect">
                <a:avLst/>
              </a:prstGeom>
              <a:blipFill>
                <a:blip r:embed="rId4"/>
                <a:stretch>
                  <a:fillRect b="-154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投影片編號版面配置區 3">
            <a:extLst>
              <a:ext uri="{FF2B5EF4-FFF2-40B4-BE49-F238E27FC236}">
                <a16:creationId xmlns:a16="http://schemas.microsoft.com/office/drawing/2014/main" id="{2612590D-EA28-D8E2-F510-1E88CA66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3276" y="684777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218D97-057B-4649-A039-448A1754A34D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宋体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宋体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69DD177-CB8A-B73B-A172-E3051838EC47}"/>
              </a:ext>
            </a:extLst>
          </p:cNvPr>
          <p:cNvSpPr txBox="1"/>
          <p:nvPr/>
        </p:nvSpPr>
        <p:spPr>
          <a:xfrm>
            <a:off x="5940152" y="4901098"/>
            <a:ext cx="1455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越接近越好</a:t>
            </a: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AB56DBF-364C-B991-71B1-4339C885AE7F}"/>
              </a:ext>
            </a:extLst>
          </p:cNvPr>
          <p:cNvSpPr txBox="1"/>
          <p:nvPr/>
        </p:nvSpPr>
        <p:spPr>
          <a:xfrm>
            <a:off x="669373" y="2005298"/>
            <a:ext cx="46215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1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  <a:sym typeface="Euclid Math One" panose="05050601010101010101" pitchFamily="18" charset="2"/>
              </a:rPr>
              <a:t>基本思想</a:t>
            </a:r>
            <a:endParaRPr kumimoji="1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生成对抗网络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5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55575" y="2969520"/>
                <a:ext cx="8151601" cy="493341"/>
              </a:xfrm>
              <a:solidFill>
                <a:schemeClr val="bg1"/>
              </a:solidFill>
            </p:spPr>
            <p:txBody>
              <a:bodyPr/>
              <a:lstStyle/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ea typeface="黑体" pitchFamily="2" charset="-122"/>
                  </a:rPr>
                  <a:t>当分布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TW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  <m:t>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000" baseline="-25000">
                            <a:solidFill>
                              <a:schemeClr val="tx1"/>
                            </a:solidFill>
                            <a:sym typeface="Euclid Math One" panose="05050601010101010101" pitchFamily="18" charset="2"/>
                          </a:rPr>
                          <m:t>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ea typeface="黑体" pitchFamily="2" charset="-122"/>
                  </a:rPr>
                  <a:t> </a:t>
                </a:r>
                <a:r>
                  <a:rPr lang="zh-CN" altLang="en-US" sz="2000" dirty="0">
                    <a:ea typeface="黑体" pitchFamily="2" charset="-122"/>
                  </a:rPr>
                  <a:t>和</a:t>
                </a:r>
                <a:r>
                  <a:rPr kumimoji="0" lang="en-US" altLang="zh-TW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TW" sz="2000">
                            <a:latin typeface="Cambria Math" panose="02040503050406030204" pitchFamily="18" charset="0"/>
                            <a:ea typeface="黑体" pitchFamily="2" charset="-122"/>
                          </a:rPr>
                          <m:t>𝑃</m:t>
                        </m:r>
                      </m:e>
                      <m:sub>
                        <m:r>
                          <a:rPr lang="en-US" altLang="zh-TW" sz="2000">
                            <a:latin typeface="Cambria Math" panose="02040503050406030204" pitchFamily="18" charset="0"/>
                            <a:ea typeface="黑体" pitchFamily="2" charset="-122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zh-CN" altLang="en-US" sz="2000" dirty="0">
                    <a:ea typeface="黑体" pitchFamily="2" charset="-122"/>
                  </a:rPr>
                  <a:t>未知时，无法直接计算分布间的距离</a:t>
                </a:r>
                <a:endParaRPr lang="en-US" altLang="zh-CN" sz="2000" dirty="0">
                  <a:ea typeface="黑体" pitchFamily="2" charset="-122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ea typeface="黑体" pitchFamily="2" charset="-122"/>
                  </a:rPr>
                  <a:t>通过采样得到的生成数据和真实数据来捕获样本数据的分布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zh-CN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5575" y="2969520"/>
                <a:ext cx="8151601" cy="493341"/>
              </a:xfrm>
              <a:blipFill>
                <a:blip r:embed="rId2"/>
                <a:stretch>
                  <a:fillRect l="-673" t="-4938" b="-92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" name="文字方塊 34">
            <a:extLst>
              <a:ext uri="{FF2B5EF4-FFF2-40B4-BE49-F238E27FC236}">
                <a16:creationId xmlns:a16="http://schemas.microsoft.com/office/drawing/2014/main" id="{0E4114F5-567C-0D09-C9D6-0EA21E2B7C25}"/>
              </a:ext>
            </a:extLst>
          </p:cNvPr>
          <p:cNvSpPr txBox="1"/>
          <p:nvPr/>
        </p:nvSpPr>
        <p:spPr>
          <a:xfrm>
            <a:off x="4460361" y="4029612"/>
            <a:ext cx="714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黑体" pitchFamily="2" charset="-122"/>
                <a:cs typeface="+mn-cs"/>
              </a:rPr>
              <a:t>采样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/>
              <a:ea typeface="黑体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矩形 245">
                <a:extLst>
                  <a:ext uri="{FF2B5EF4-FFF2-40B4-BE49-F238E27FC236}">
                    <a16:creationId xmlns:a16="http://schemas.microsoft.com/office/drawing/2014/main" id="{741A7313-1D86-017C-13A5-82F471EEE517}"/>
                  </a:ext>
                </a:extLst>
              </p:cNvPr>
              <p:cNvSpPr/>
              <p:nvPr/>
            </p:nvSpPr>
            <p:spPr>
              <a:xfrm>
                <a:off x="3680730" y="5717152"/>
                <a:ext cx="603444" cy="57934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CN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  <a:sym typeface="Euclid Math One" panose="05050601010101010101" pitchFamily="18" charset="2"/>
                        </a:rPr>
                        <m:t></m:t>
                      </m:r>
                    </m:oMath>
                  </m:oMathPara>
                </a14:m>
                <a:endParaRPr kumimoji="0" lang="en-US" altLang="zh-TW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46" name="矩形 245">
                <a:extLst>
                  <a:ext uri="{FF2B5EF4-FFF2-40B4-BE49-F238E27FC236}">
                    <a16:creationId xmlns:a16="http://schemas.microsoft.com/office/drawing/2014/main" id="{741A7313-1D86-017C-13A5-82F471EEE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730" y="5717152"/>
                <a:ext cx="603444" cy="579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7" name="直線單箭頭接點 50">
            <a:extLst>
              <a:ext uri="{FF2B5EF4-FFF2-40B4-BE49-F238E27FC236}">
                <a16:creationId xmlns:a16="http://schemas.microsoft.com/office/drawing/2014/main" id="{764CF067-B244-FFAA-A929-9886EA26ACC7}"/>
              </a:ext>
            </a:extLst>
          </p:cNvPr>
          <p:cNvCxnSpPr>
            <a:cxnSpLocks/>
          </p:cNvCxnSpPr>
          <p:nvPr/>
        </p:nvCxnSpPr>
        <p:spPr>
          <a:xfrm flipV="1">
            <a:off x="3094310" y="6006825"/>
            <a:ext cx="42203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文字方塊 67">
            <a:extLst>
              <a:ext uri="{FF2B5EF4-FFF2-40B4-BE49-F238E27FC236}">
                <a16:creationId xmlns:a16="http://schemas.microsoft.com/office/drawing/2014/main" id="{9ABCD4DD-4C60-0009-E094-6064AEA1A8CD}"/>
              </a:ext>
            </a:extLst>
          </p:cNvPr>
          <p:cNvSpPr txBox="1"/>
          <p:nvPr/>
        </p:nvSpPr>
        <p:spPr>
          <a:xfrm>
            <a:off x="664688" y="5812618"/>
            <a:ext cx="1252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黑体" pitchFamily="2" charset="-122"/>
                <a:cs typeface="+mn-cs"/>
              </a:rPr>
              <a:t>噪声向量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/>
              <a:ea typeface="黑体" pitchFamily="2" charset="-122"/>
              <a:cs typeface="+mn-cs"/>
            </a:endParaRPr>
          </a:p>
        </p:txBody>
      </p:sp>
      <p:sp>
        <p:nvSpPr>
          <p:cNvPr id="253" name="文字方塊 68">
            <a:extLst>
              <a:ext uri="{FF2B5EF4-FFF2-40B4-BE49-F238E27FC236}">
                <a16:creationId xmlns:a16="http://schemas.microsoft.com/office/drawing/2014/main" id="{E9A623C2-284D-296D-97E3-BAF074BD45F1}"/>
              </a:ext>
            </a:extLst>
          </p:cNvPr>
          <p:cNvSpPr txBox="1"/>
          <p:nvPr/>
        </p:nvSpPr>
        <p:spPr>
          <a:xfrm>
            <a:off x="786644" y="4284083"/>
            <a:ext cx="1241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黑体" pitchFamily="2" charset="-122"/>
                <a:cs typeface="+mn-cs"/>
              </a:rPr>
              <a:t>真实数据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/>
              <a:ea typeface="黑体" pitchFamily="2" charset="-122"/>
              <a:cs typeface="+mn-cs"/>
            </a:endParaRPr>
          </a:p>
        </p:txBody>
      </p:sp>
      <p:sp>
        <p:nvSpPr>
          <p:cNvPr id="266" name="箭號: 向右 81">
            <a:extLst>
              <a:ext uri="{FF2B5EF4-FFF2-40B4-BE49-F238E27FC236}">
                <a16:creationId xmlns:a16="http://schemas.microsoft.com/office/drawing/2014/main" id="{8CBCFF6B-56E8-2E61-669D-E10408A92925}"/>
              </a:ext>
            </a:extLst>
          </p:cNvPr>
          <p:cNvSpPr/>
          <p:nvPr/>
        </p:nvSpPr>
        <p:spPr>
          <a:xfrm>
            <a:off x="4058181" y="4360257"/>
            <a:ext cx="1665714" cy="330230"/>
          </a:xfrm>
          <a:prstGeom prst="rightArrow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67" name="直線單箭頭接點 83">
            <a:extLst>
              <a:ext uri="{FF2B5EF4-FFF2-40B4-BE49-F238E27FC236}">
                <a16:creationId xmlns:a16="http://schemas.microsoft.com/office/drawing/2014/main" id="{3292E84B-F758-F99D-9903-CB31A07CD509}"/>
              </a:ext>
            </a:extLst>
          </p:cNvPr>
          <p:cNvCxnSpPr>
            <a:cxnSpLocks/>
          </p:cNvCxnSpPr>
          <p:nvPr/>
        </p:nvCxnSpPr>
        <p:spPr>
          <a:xfrm flipV="1">
            <a:off x="4450195" y="5986456"/>
            <a:ext cx="42203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文字方塊 85">
                <a:extLst>
                  <a:ext uri="{FF2B5EF4-FFF2-40B4-BE49-F238E27FC236}">
                    <a16:creationId xmlns:a16="http://schemas.microsoft.com/office/drawing/2014/main" id="{71E8BF43-7F41-52E5-F353-61DD3B1F4B54}"/>
                  </a:ext>
                </a:extLst>
              </p:cNvPr>
              <p:cNvSpPr txBox="1"/>
              <p:nvPr/>
            </p:nvSpPr>
            <p:spPr>
              <a:xfrm>
                <a:off x="7589255" y="6296498"/>
                <a:ext cx="1528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zh-CN" alt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从</m:t>
                    </m:r>
                    <m:r>
                      <m:rPr>
                        <m:nor/>
                      </m:rPr>
                      <a:rPr kumimoji="1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cs typeface="+mn-cs"/>
                      </a:rPr>
                      <m:t>P</m:t>
                    </m:r>
                    <m:r>
                      <m:rPr>
                        <m:nor/>
                      </m:rPr>
                      <a:rPr kumimoji="1" lang="en-US" altLang="zh-CN" sz="2000" b="0" i="0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cs typeface="+mn-cs"/>
                        <a:sym typeface="Euclid Math One" panose="05050601010101010101" pitchFamily="18" charset="2"/>
                      </a:rPr>
                      <m:t></m:t>
                    </m:r>
                  </m:oMath>
                </a14:m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cs typeface="+mn-cs"/>
                  </a:rPr>
                  <a:t>中采样</a:t>
                </a:r>
                <a:endPara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68" name="文字方塊 85">
                <a:extLst>
                  <a:ext uri="{FF2B5EF4-FFF2-40B4-BE49-F238E27FC236}">
                    <a16:creationId xmlns:a16="http://schemas.microsoft.com/office/drawing/2014/main" id="{71E8BF43-7F41-52E5-F353-61DD3B1F4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255" y="6296498"/>
                <a:ext cx="1528775" cy="400110"/>
              </a:xfrm>
              <a:prstGeom prst="rect">
                <a:avLst/>
              </a:prstGeom>
              <a:blipFill>
                <a:blip r:embed="rId4"/>
                <a:stretch>
                  <a:fillRect l="-1992" t="-13636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文字方塊 86">
                <a:extLst>
                  <a:ext uri="{FF2B5EF4-FFF2-40B4-BE49-F238E27FC236}">
                    <a16:creationId xmlns:a16="http://schemas.microsoft.com/office/drawing/2014/main" id="{29ED96EE-8765-13DB-2285-76CDC639B34D}"/>
                  </a:ext>
                </a:extLst>
              </p:cNvPr>
              <p:cNvSpPr txBox="1"/>
              <p:nvPr/>
            </p:nvSpPr>
            <p:spPr>
              <a:xfrm>
                <a:off x="6238841" y="4808805"/>
                <a:ext cx="18039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zh-CN" alt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Times New Roman"/>
                            <a:cs typeface="+mn-cs"/>
                          </a:rPr>
                          <m:t>从</m:t>
                        </m:r>
                        <m:r>
                          <m:rPr>
                            <m:sty m:val="p"/>
                          </m:rPr>
                          <a:rPr kumimoji="1" lang="en-US" altLang="zh-TW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data</m:t>
                        </m:r>
                      </m:sub>
                    </m:sSub>
                  </m:oMath>
                </a14:m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/>
                    <a:cs typeface="+mn-cs"/>
                  </a:rPr>
                  <a:t>中采样</a:t>
                </a:r>
                <a:r>
                  <a:rPr kumimoji="1" lang="en-US" altLang="zh-TW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/>
                    <a:cs typeface="+mn-cs"/>
                  </a:rPr>
                  <a:t>  </a:t>
                </a:r>
                <a:endPara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/>
                  <a:cs typeface="+mn-cs"/>
                </a:endParaRPr>
              </a:p>
            </p:txBody>
          </p:sp>
        </mc:Choice>
        <mc:Fallback xmlns="">
          <p:sp>
            <p:nvSpPr>
              <p:cNvPr id="269" name="文字方塊 86">
                <a:extLst>
                  <a:ext uri="{FF2B5EF4-FFF2-40B4-BE49-F238E27FC236}">
                    <a16:creationId xmlns:a16="http://schemas.microsoft.com/office/drawing/2014/main" id="{29ED96EE-8765-13DB-2285-76CDC639B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41" y="4808805"/>
                <a:ext cx="1803981" cy="400110"/>
              </a:xfrm>
              <a:prstGeom prst="rect">
                <a:avLst/>
              </a:prstGeom>
              <a:blipFill>
                <a:blip r:embed="rId5"/>
                <a:stretch>
                  <a:fillRect t="-12308" r="-2365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" name="文本框 270">
            <a:extLst>
              <a:ext uri="{FF2B5EF4-FFF2-40B4-BE49-F238E27FC236}">
                <a16:creationId xmlns:a16="http://schemas.microsoft.com/office/drawing/2014/main" id="{9A077552-5734-D8E3-8E35-20CFB38E30EB}"/>
              </a:ext>
            </a:extLst>
          </p:cNvPr>
          <p:cNvSpPr txBox="1"/>
          <p:nvPr/>
        </p:nvSpPr>
        <p:spPr>
          <a:xfrm>
            <a:off x="664688" y="1971925"/>
            <a:ext cx="46215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1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  <a:sym typeface="Euclid Math One" panose="05050601010101010101" pitchFamily="18" charset="2"/>
              </a:rPr>
              <a:t>基本思想</a:t>
            </a:r>
            <a:endParaRPr kumimoji="1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7A8522A-7353-0DA5-AD61-C6DB3FB32BE3}"/>
              </a:ext>
            </a:extLst>
          </p:cNvPr>
          <p:cNvGrpSpPr/>
          <p:nvPr/>
        </p:nvGrpSpPr>
        <p:grpSpPr>
          <a:xfrm>
            <a:off x="2034003" y="5382346"/>
            <a:ext cx="905438" cy="1260653"/>
            <a:chOff x="2539666" y="5202535"/>
            <a:chExt cx="905438" cy="1260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矩形 247">
                  <a:extLst>
                    <a:ext uri="{FF2B5EF4-FFF2-40B4-BE49-F238E27FC236}">
                      <a16:creationId xmlns:a16="http://schemas.microsoft.com/office/drawing/2014/main" id="{8CA1ABCD-9A2A-8061-A5F9-6CA4E800D4A3}"/>
                    </a:ext>
                  </a:extLst>
                </p:cNvPr>
                <p:cNvSpPr/>
                <p:nvPr/>
              </p:nvSpPr>
              <p:spPr>
                <a:xfrm>
                  <a:off x="2539666" y="5202535"/>
                  <a:ext cx="905437" cy="29882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itchFamily="2" charset="-122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itchFamily="2" charset="-122"/>
                                <a:cs typeface="+mn-cs"/>
                              </a:rPr>
                              <m:t>z</m:t>
                            </m:r>
                          </m:e>
                          <m:sub>
                            <m:r>
                              <a:rPr kumimoji="1" lang="en-US" altLang="zh-TW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itchFamily="2" charset="-122"/>
                                <a:cs typeface="+mn-cs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8" name="矩形 247">
                  <a:extLst>
                    <a:ext uri="{FF2B5EF4-FFF2-40B4-BE49-F238E27FC236}">
                      <a16:creationId xmlns:a16="http://schemas.microsoft.com/office/drawing/2014/main" id="{8CA1ABCD-9A2A-8061-A5F9-6CA4E800D4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666" y="5202535"/>
                  <a:ext cx="905437" cy="298820"/>
                </a:xfrm>
                <a:prstGeom prst="rect">
                  <a:avLst/>
                </a:prstGeom>
                <a:blipFill>
                  <a:blip r:embed="rId6"/>
                  <a:stretch>
                    <a:fillRect b="-13208"/>
                  </a:stretch>
                </a:blip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矩形 248">
                  <a:extLst>
                    <a:ext uri="{FF2B5EF4-FFF2-40B4-BE49-F238E27FC236}">
                      <a16:creationId xmlns:a16="http://schemas.microsoft.com/office/drawing/2014/main" id="{1DD7B432-634C-7E75-A80D-D102AB55AFC9}"/>
                    </a:ext>
                  </a:extLst>
                </p:cNvPr>
                <p:cNvSpPr/>
                <p:nvPr/>
              </p:nvSpPr>
              <p:spPr>
                <a:xfrm>
                  <a:off x="2539667" y="5528194"/>
                  <a:ext cx="905437" cy="29882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itchFamily="2" charset="-122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itchFamily="2" charset="-122"/>
                                <a:cs typeface="+mn-cs"/>
                              </a:rPr>
                              <m:t>z</m:t>
                            </m:r>
                          </m:e>
                          <m:sub>
                            <m:r>
                              <a:rPr kumimoji="1" lang="en-US" altLang="zh-TW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itchFamily="2" charset="-122"/>
                                <a:cs typeface="+mn-cs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9" name="矩形 248">
                  <a:extLst>
                    <a:ext uri="{FF2B5EF4-FFF2-40B4-BE49-F238E27FC236}">
                      <a16:creationId xmlns:a16="http://schemas.microsoft.com/office/drawing/2014/main" id="{1DD7B432-634C-7E75-A80D-D102AB55AF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667" y="5528194"/>
                  <a:ext cx="905437" cy="298820"/>
                </a:xfrm>
                <a:prstGeom prst="rect">
                  <a:avLst/>
                </a:prstGeom>
                <a:blipFill>
                  <a:blip r:embed="rId7"/>
                  <a:stretch>
                    <a:fillRect b="-150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矩形 271">
                  <a:extLst>
                    <a:ext uri="{FF2B5EF4-FFF2-40B4-BE49-F238E27FC236}">
                      <a16:creationId xmlns:a16="http://schemas.microsoft.com/office/drawing/2014/main" id="{3837AAC5-CBB7-3230-FE58-F81BCB8EEBDC}"/>
                    </a:ext>
                  </a:extLst>
                </p:cNvPr>
                <p:cNvSpPr/>
                <p:nvPr/>
              </p:nvSpPr>
              <p:spPr>
                <a:xfrm>
                  <a:off x="2539666" y="5853902"/>
                  <a:ext cx="905437" cy="29882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itchFamily="2" charset="-122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itchFamily="2" charset="-122"/>
                                <a:cs typeface="+mn-cs"/>
                              </a:rPr>
                              <m:t>z</m:t>
                            </m:r>
                          </m:e>
                          <m:sub>
                            <m:r>
                              <a:rPr kumimoji="1" lang="en-US" altLang="zh-TW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itchFamily="2" charset="-122"/>
                                <a:cs typeface="+mn-cs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2" name="矩形 271">
                  <a:extLst>
                    <a:ext uri="{FF2B5EF4-FFF2-40B4-BE49-F238E27FC236}">
                      <a16:creationId xmlns:a16="http://schemas.microsoft.com/office/drawing/2014/main" id="{3837AAC5-CBB7-3230-FE58-F81BCB8EEB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666" y="5853902"/>
                  <a:ext cx="905437" cy="298820"/>
                </a:xfrm>
                <a:prstGeom prst="rect">
                  <a:avLst/>
                </a:prstGeom>
                <a:blipFill>
                  <a:blip r:embed="rId8"/>
                  <a:stretch>
                    <a:fillRect b="-132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3" name="矩形 272">
                  <a:extLst>
                    <a:ext uri="{FF2B5EF4-FFF2-40B4-BE49-F238E27FC236}">
                      <a16:creationId xmlns:a16="http://schemas.microsoft.com/office/drawing/2014/main" id="{B905799C-911D-3E2B-B56C-4CB9DFE32937}"/>
                    </a:ext>
                  </a:extLst>
                </p:cNvPr>
                <p:cNvSpPr/>
                <p:nvPr/>
              </p:nvSpPr>
              <p:spPr>
                <a:xfrm>
                  <a:off x="2539666" y="6164368"/>
                  <a:ext cx="905437" cy="298820"/>
                </a:xfrm>
                <a:prstGeom prst="rect">
                  <a:avLst/>
                </a:prstGeom>
                <a:solidFill>
                  <a:srgbClr val="A89FC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itchFamily="2" charset="-122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itchFamily="2" charset="-122"/>
                                <a:cs typeface="+mn-cs"/>
                              </a:rPr>
                              <m:t>z</m:t>
                            </m:r>
                          </m:e>
                          <m:sub>
                            <m:r>
                              <a:rPr kumimoji="1" lang="en-US" altLang="zh-TW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itchFamily="2" charset="-122"/>
                                <a:cs typeface="+mn-cs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3" name="矩形 272">
                  <a:extLst>
                    <a:ext uri="{FF2B5EF4-FFF2-40B4-BE49-F238E27FC236}">
                      <a16:creationId xmlns:a16="http://schemas.microsoft.com/office/drawing/2014/main" id="{B905799C-911D-3E2B-B56C-4CB9DFE329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666" y="6164368"/>
                  <a:ext cx="905437" cy="298820"/>
                </a:xfrm>
                <a:prstGeom prst="rect">
                  <a:avLst/>
                </a:prstGeom>
                <a:blipFill>
                  <a:blip r:embed="rId9"/>
                  <a:stretch>
                    <a:fillRect b="-132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2717D6FE-4287-EAEF-68EE-5C0B359924DA}"/>
              </a:ext>
            </a:extLst>
          </p:cNvPr>
          <p:cNvGrpSpPr/>
          <p:nvPr/>
        </p:nvGrpSpPr>
        <p:grpSpPr>
          <a:xfrm>
            <a:off x="1942735" y="3951762"/>
            <a:ext cx="1979939" cy="1244425"/>
            <a:chOff x="1942735" y="3655734"/>
            <a:chExt cx="1979939" cy="124442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C5C4050-9863-E2B1-CD13-098CD4F17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803" y="3656436"/>
              <a:ext cx="471558" cy="47155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A42D0D1-9B73-25E2-E60E-411130FCF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658" y="3655734"/>
              <a:ext cx="471016" cy="471016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48585DD-5FB6-07D7-B8C0-78A15B866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843" y="3656436"/>
              <a:ext cx="471016" cy="471016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97784D59-6697-66B1-5722-2AA020B23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8059" y="3980995"/>
              <a:ext cx="466132" cy="46613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A389C0D8-CBF0-3EA1-A8DF-3125CAD0C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393" y="4399267"/>
              <a:ext cx="500892" cy="50089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7C103ED5-2D9C-470A-8C66-BBB6D1ACB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586" y="4392610"/>
              <a:ext cx="507549" cy="507549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4D3B248F-16EA-360D-8599-4F59DFC06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2735" y="4392611"/>
              <a:ext cx="507548" cy="507548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28F6E20-F89A-C629-9E7B-0B8F65FD9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127" y="4390974"/>
              <a:ext cx="507547" cy="507547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579D5C14-E3B7-8F24-206F-7737FAE2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902" y="3992505"/>
              <a:ext cx="500891" cy="500891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FEA50C02-A443-D9C4-C445-46120CA5B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740" y="3969455"/>
              <a:ext cx="471016" cy="471016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6664794-5B06-51F0-F556-6EB9A622D7A5}"/>
              </a:ext>
            </a:extLst>
          </p:cNvPr>
          <p:cNvGrpSpPr/>
          <p:nvPr/>
        </p:nvGrpSpPr>
        <p:grpSpPr>
          <a:xfrm>
            <a:off x="6022703" y="4221433"/>
            <a:ext cx="2203801" cy="579601"/>
            <a:chOff x="2095135" y="4543374"/>
            <a:chExt cx="1979939" cy="509185"/>
          </a:xfrm>
        </p:grpSpPr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46A206F4-579E-C04C-EB48-B86446827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793" y="4551667"/>
              <a:ext cx="500892" cy="500892"/>
            </a:xfrm>
            <a:prstGeom prst="rect">
              <a:avLst/>
            </a:prstGeom>
          </p:spPr>
        </p:pic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id="{4AA2080B-8DE4-02C2-7511-5035E129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986" y="4545010"/>
              <a:ext cx="507549" cy="507549"/>
            </a:xfrm>
            <a:prstGeom prst="rect">
              <a:avLst/>
            </a:prstGeom>
          </p:spPr>
        </p:pic>
        <p:pic>
          <p:nvPicPr>
            <p:cNvPr id="74" name="图片 73">
              <a:extLst>
                <a:ext uri="{FF2B5EF4-FFF2-40B4-BE49-F238E27FC236}">
                  <a16:creationId xmlns:a16="http://schemas.microsoft.com/office/drawing/2014/main" id="{9AAFC048-553B-848C-3B92-DC5875D04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135" y="4545011"/>
              <a:ext cx="507548" cy="507548"/>
            </a:xfrm>
            <a:prstGeom prst="rect">
              <a:avLst/>
            </a:prstGeom>
          </p:spPr>
        </p:pic>
        <p:pic>
          <p:nvPicPr>
            <p:cNvPr id="75" name="图片 74">
              <a:extLst>
                <a:ext uri="{FF2B5EF4-FFF2-40B4-BE49-F238E27FC236}">
                  <a16:creationId xmlns:a16="http://schemas.microsoft.com/office/drawing/2014/main" id="{94DC1A95-8F06-D36F-CCCF-1164CCE94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527" y="4543374"/>
              <a:ext cx="507547" cy="507547"/>
            </a:xfrm>
            <a:prstGeom prst="rect">
              <a:avLst/>
            </a:prstGeom>
          </p:spPr>
        </p:pic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E035D78-B831-E3DA-4E80-F0F84585B635}"/>
              </a:ext>
            </a:extLst>
          </p:cNvPr>
          <p:cNvGrpSpPr/>
          <p:nvPr/>
        </p:nvGrpSpPr>
        <p:grpSpPr>
          <a:xfrm>
            <a:off x="5033359" y="5687847"/>
            <a:ext cx="2246296" cy="564934"/>
            <a:chOff x="4377614" y="4868071"/>
            <a:chExt cx="2246296" cy="564934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318EB1D1-FD40-96F5-962F-9C97AE695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480" y="4868072"/>
              <a:ext cx="564933" cy="564933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7381FB6A-8BA1-F1F3-0F21-7A18ABA86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547" y="4868072"/>
              <a:ext cx="564933" cy="564933"/>
            </a:xfrm>
            <a:prstGeom prst="rect">
              <a:avLst/>
            </a:prstGeom>
          </p:spPr>
        </p:pic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3CDA0D1C-B299-EBA3-8421-ACFD461CC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614" y="4868072"/>
              <a:ext cx="564933" cy="564933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F727B0B6-BD36-6D82-D383-57C3D0A67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977" y="4868071"/>
              <a:ext cx="564933" cy="564933"/>
            </a:xfrm>
            <a:prstGeom prst="rect">
              <a:avLst/>
            </a:prstGeom>
          </p:spPr>
        </p:pic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7B4C007F-0F95-DAE6-ED60-C7ED5A753B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32" y="5647795"/>
            <a:ext cx="564933" cy="564933"/>
          </a:xfrm>
          <a:prstGeom prst="rect">
            <a:avLst/>
          </a:prstGeom>
        </p:spPr>
      </p:pic>
      <p:cxnSp>
        <p:nvCxnSpPr>
          <p:cNvPr id="42" name="直線單箭頭接點 83">
            <a:extLst>
              <a:ext uri="{FF2B5EF4-FFF2-40B4-BE49-F238E27FC236}">
                <a16:creationId xmlns:a16="http://schemas.microsoft.com/office/drawing/2014/main" id="{BC21D526-450E-350D-1548-49BBA815F675}"/>
              </a:ext>
            </a:extLst>
          </p:cNvPr>
          <p:cNvCxnSpPr>
            <a:cxnSpLocks/>
          </p:cNvCxnSpPr>
          <p:nvPr/>
        </p:nvCxnSpPr>
        <p:spPr>
          <a:xfrm flipV="1">
            <a:off x="7422105" y="5999044"/>
            <a:ext cx="42203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34">
            <a:extLst>
              <a:ext uri="{FF2B5EF4-FFF2-40B4-BE49-F238E27FC236}">
                <a16:creationId xmlns:a16="http://schemas.microsoft.com/office/drawing/2014/main" id="{D2FF56BC-9089-6282-E64F-493CF2E2573C}"/>
              </a:ext>
            </a:extLst>
          </p:cNvPr>
          <p:cNvSpPr txBox="1"/>
          <p:nvPr/>
        </p:nvSpPr>
        <p:spPr>
          <a:xfrm>
            <a:off x="7232072" y="5604185"/>
            <a:ext cx="714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黑体" pitchFamily="2" charset="-122"/>
                <a:cs typeface="+mn-cs"/>
              </a:rPr>
              <a:t>采样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/>
              <a:ea typeface="黑体" pitchFamily="2" charset="-122"/>
              <a:cs typeface="+mn-cs"/>
            </a:endParaRPr>
          </a:p>
        </p:txBody>
      </p:sp>
      <p:sp>
        <p:nvSpPr>
          <p:cNvPr id="44" name="文字方塊 68">
            <a:extLst>
              <a:ext uri="{FF2B5EF4-FFF2-40B4-BE49-F238E27FC236}">
                <a16:creationId xmlns:a16="http://schemas.microsoft.com/office/drawing/2014/main" id="{4AA1B1BD-E4F7-D052-60BE-AF6742985E79}"/>
              </a:ext>
            </a:extLst>
          </p:cNvPr>
          <p:cNvSpPr txBox="1"/>
          <p:nvPr/>
        </p:nvSpPr>
        <p:spPr>
          <a:xfrm>
            <a:off x="5528996" y="6292167"/>
            <a:ext cx="1241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黑体" pitchFamily="2" charset="-122"/>
                <a:cs typeface="+mn-cs"/>
              </a:rPr>
              <a:t>生成数据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/>
              <a:ea typeface="黑体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70AF08EF-8DE0-AF83-09E9-BCB9CBAF15AD}"/>
                  </a:ext>
                </a:extLst>
              </p:cNvPr>
              <p:cNvSpPr txBox="1"/>
              <p:nvPr/>
            </p:nvSpPr>
            <p:spPr>
              <a:xfrm>
                <a:off x="2775496" y="2424957"/>
                <a:ext cx="4601120" cy="511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zh-CN" alt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+mn-cs"/>
                            </a:rPr>
                            <m:t>𝒢</m:t>
                          </m:r>
                        </m:e>
                        <m:sup>
                          <m: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altLang="zh-TW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kumimoji="1" lang="en-US" altLang="zh-CN" sz="2000" b="0" i="0" u="none" strike="noStrike" kern="1200" cap="none" spc="0" normalizeH="0" baseline="-2500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itchFamily="18" charset="0"/>
                                  <a:ea typeface="黑体" pitchFamily="2" charset="-122"/>
                                  <a:cs typeface="+mn-cs"/>
                                  <a:sym typeface="Euclid Math One" panose="05050601010101010101" pitchFamily="18" charset="2"/>
                                </a:rPr>
                                <m:t></m:t>
                              </m:r>
                            </m:lim>
                          </m:limLow>
                        </m:fName>
                        <m:e>
                          <m: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𝐷𝑖𝑣</m:t>
                          </m:r>
                          <m:d>
                            <m:dPr>
                              <m:ctrlP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kumimoji="1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itchFamily="18" charset="0"/>
                                  <a:ea typeface="黑体" pitchFamily="2" charset="-122"/>
                                  <a:cs typeface="+mn-cs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kumimoji="1" lang="en-US" altLang="zh-CN" sz="2000" b="0" i="0" u="none" strike="noStrike" kern="1200" cap="none" spc="0" normalizeH="0" baseline="-2500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itchFamily="18" charset="0"/>
                                  <a:ea typeface="黑体" pitchFamily="2" charset="-122"/>
                                  <a:cs typeface="+mn-cs"/>
                                  <a:sym typeface="Euclid Math One" panose="05050601010101010101" pitchFamily="18" charset="2"/>
                                </a:rPr>
                                <m:t></m:t>
                              </m:r>
                              <m: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𝑑𝑎𝑡𝑎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黑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70AF08EF-8DE0-AF83-09E9-BCB9CBAF1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496" y="2424957"/>
                <a:ext cx="4601120" cy="511615"/>
              </a:xfrm>
              <a:prstGeom prst="rect">
                <a:avLst/>
              </a:prstGeom>
              <a:blipFill>
                <a:blip r:embed="rId24"/>
                <a:stretch>
                  <a:fillRect b="-154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字方塊 68">
            <a:extLst>
              <a:ext uri="{FF2B5EF4-FFF2-40B4-BE49-F238E27FC236}">
                <a16:creationId xmlns:a16="http://schemas.microsoft.com/office/drawing/2014/main" id="{7E0ED313-E791-0442-BA66-5D9E19FCE467}"/>
              </a:ext>
            </a:extLst>
          </p:cNvPr>
          <p:cNvSpPr txBox="1"/>
          <p:nvPr/>
        </p:nvSpPr>
        <p:spPr>
          <a:xfrm>
            <a:off x="3376844" y="6300998"/>
            <a:ext cx="1241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黑体" pitchFamily="2" charset="-122"/>
                <a:cs typeface="+mn-cs"/>
              </a:rPr>
              <a:t>生成分布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/>
              <a:ea typeface="黑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511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生成对抗网络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6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E0300576-DCA1-57FC-50C3-F5B76175FFEE}"/>
              </a:ext>
            </a:extLst>
          </p:cNvPr>
          <p:cNvGrpSpPr/>
          <p:nvPr/>
        </p:nvGrpSpPr>
        <p:grpSpPr>
          <a:xfrm>
            <a:off x="1691680" y="3429000"/>
            <a:ext cx="5166718" cy="3159996"/>
            <a:chOff x="1392989" y="3587443"/>
            <a:chExt cx="5166718" cy="3159996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4C44B4DB-D1C5-0D26-EB17-17A59411C671}"/>
                </a:ext>
              </a:extLst>
            </p:cNvPr>
            <p:cNvGrpSpPr/>
            <p:nvPr/>
          </p:nvGrpSpPr>
          <p:grpSpPr>
            <a:xfrm>
              <a:off x="2411760" y="3587443"/>
              <a:ext cx="4147947" cy="3159996"/>
              <a:chOff x="760250" y="3627502"/>
              <a:chExt cx="4147947" cy="3159996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731329B6-C22F-E865-DACF-CAD19B84B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151" b="99245" l="1563" r="97049">
                            <a14:foregroundMark x1="13194" y1="53019" x2="4688" y2="70566"/>
                            <a14:foregroundMark x1="1736" y1="53585" x2="5382" y2="54151"/>
                            <a14:foregroundMark x1="33507" y1="10000" x2="53993" y2="4151"/>
                            <a14:foregroundMark x1="39583" y1="13585" x2="44618" y2="12264"/>
                            <a14:foregroundMark x1="38194" y1="14906" x2="42708" y2="14340"/>
                            <a14:foregroundMark x1="77604" y1="38113" x2="97049" y2="22642"/>
                            <a14:foregroundMark x1="87153" y1="32453" x2="93750" y2="29434"/>
                            <a14:foregroundMark x1="57465" y1="90000" x2="54340" y2="97547"/>
                            <a14:foregroundMark x1="37500" y1="98679" x2="42014" y2="97925"/>
                            <a14:foregroundMark x1="51215" y1="99057" x2="55729" y2="992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16081" y="4063570"/>
                <a:ext cx="942123" cy="866885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7AC68ABB-EDC5-C6B6-0608-8CE362E0C5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750" l="201" r="99398">
                            <a14:foregroundMark x1="7229" y1="27361" x2="7028" y2="18889"/>
                            <a14:foregroundMark x1="31124" y1="9028" x2="66667" y2="10278"/>
                            <a14:foregroundMark x1="50402" y1="7361" x2="34137" y2="4861"/>
                            <a14:foregroundMark x1="31526" y1="4167" x2="46787" y2="1944"/>
                            <a14:foregroundMark x1="41566" y1="58611" x2="57430" y2="67083"/>
                            <a14:foregroundMark x1="41165" y1="58750" x2="36345" y2="60139"/>
                            <a14:foregroundMark x1="8032" y1="80278" x2="13855" y2="95972"/>
                            <a14:foregroundMark x1="54016" y1="78889" x2="60241" y2="93472"/>
                            <a14:foregroundMark x1="55422" y1="53194" x2="80522" y2="63889"/>
                            <a14:foregroundMark x1="90161" y1="66806" x2="91165" y2="67083"/>
                            <a14:foregroundMark x1="96185" y1="71250" x2="95783" y2="69028"/>
                            <a14:foregroundMark x1="25100" y1="56806" x2="23293" y2="61944"/>
                            <a14:foregroundMark x1="43775" y1="17639" x2="41365" y2="15556"/>
                            <a14:foregroundMark x1="47992" y1="18889" x2="57430" y2="22083"/>
                            <a14:foregroundMark x1="45783" y1="19583" x2="57229" y2="18333"/>
                            <a14:foregroundMark x1="56627" y1="19306" x2="62651" y2="21528"/>
                            <a14:foregroundMark x1="66265" y1="19861" x2="64056" y2="22639"/>
                            <a14:foregroundMark x1="65261" y1="23333" x2="64056" y2="16389"/>
                            <a14:foregroundMark x1="60442" y1="96667" x2="53414" y2="95556"/>
                            <a14:foregroundMark x1="12450" y1="84444" x2="27711" y2="75694"/>
                            <a14:foregroundMark x1="16064" y1="61389" x2="24096" y2="57222"/>
                            <a14:foregroundMark x1="19880" y1="68611" x2="18675" y2="60556"/>
                            <a14:foregroundMark x1="13454" y1="65556" x2="14458" y2="58056"/>
                            <a14:foregroundMark x1="11847" y1="66111" x2="11446" y2="59444"/>
                            <a14:foregroundMark x1="17068" y1="69167" x2="23293" y2="57361"/>
                            <a14:foregroundMark x1="17068" y1="68611" x2="27510" y2="49861"/>
                            <a14:foregroundMark x1="51406" y1="61389" x2="58233" y2="51667"/>
                            <a14:foregroundMark x1="59639" y1="56667" x2="39960" y2="28611"/>
                            <a14:foregroundMark x1="33133" y1="31111" x2="29719" y2="21250"/>
                            <a14:foregroundMark x1="43574" y1="30139" x2="14659" y2="34722"/>
                            <a14:foregroundMark x1="39357" y1="39167" x2="41566" y2="21944"/>
                            <a14:foregroundMark x1="49598" y1="40694" x2="46988" y2="23472"/>
                            <a14:foregroundMark x1="16667" y1="87778" x2="30522" y2="74583"/>
                            <a14:foregroundMark x1="35141" y1="75278" x2="35743" y2="60833"/>
                            <a14:foregroundMark x1="43976" y1="58889" x2="47590" y2="78194"/>
                            <a14:foregroundMark x1="44980" y1="81806" x2="56627" y2="91806"/>
                            <a14:foregroundMark x1="58233" y1="96250" x2="56225" y2="84167"/>
                            <a14:foregroundMark x1="4819" y1="86806" x2="12450" y2="79306"/>
                            <a14:foregroundMark x1="7028" y1="38194" x2="4217" y2="21806"/>
                            <a14:foregroundMark x1="39558" y1="19861" x2="9639" y2="33750"/>
                            <a14:foregroundMark x1="31526" y1="1528" x2="49598" y2="2222"/>
                            <a14:foregroundMark x1="51807" y1="50833" x2="87550" y2="65000"/>
                            <a14:foregroundMark x1="19277" y1="64306" x2="19478" y2="55694"/>
                            <a14:foregroundMark x1="56426" y1="86250" x2="59237" y2="75139"/>
                            <a14:foregroundMark x1="60442" y1="84028" x2="65060" y2="63889"/>
                            <a14:foregroundMark x1="69478" y1="75694" x2="59438" y2="58333"/>
                            <a14:foregroundMark x1="74900" y1="73889" x2="58434" y2="57361"/>
                            <a14:foregroundMark x1="76707" y1="70000" x2="60442" y2="55972"/>
                            <a14:foregroundMark x1="82731" y1="66389" x2="53815" y2="46250"/>
                            <a14:foregroundMark x1="74699" y1="55972" x2="56225" y2="33611"/>
                            <a14:foregroundMark x1="74900" y1="57917" x2="56627" y2="27917"/>
                            <a14:foregroundMark x1="64659" y1="44028" x2="51807" y2="16806"/>
                            <a14:foregroundMark x1="75502" y1="23472" x2="67871" y2="9722"/>
                            <a14:foregroundMark x1="59438" y1="32639" x2="61044" y2="14861"/>
                            <a14:foregroundMark x1="67871" y1="23611" x2="65663" y2="11944"/>
                            <a14:foregroundMark x1="65663" y1="31806" x2="61847" y2="14722"/>
                            <a14:foregroundMark x1="60241" y1="33056" x2="56225" y2="11528"/>
                            <a14:foregroundMark x1="17068" y1="24861" x2="17871" y2="10417"/>
                            <a14:foregroundMark x1="30723" y1="23611" x2="26908" y2="6389"/>
                            <a14:foregroundMark x1="31928" y1="21806" x2="29719" y2="7361"/>
                            <a14:foregroundMark x1="22490" y1="19167" x2="20884" y2="7500"/>
                            <a14:foregroundMark x1="20884" y1="20833" x2="23695" y2="11250"/>
                            <a14:foregroundMark x1="14659" y1="20694" x2="12851" y2="10139"/>
                            <a14:foregroundMark x1="17068" y1="9722" x2="18072" y2="7500"/>
                            <a14:foregroundMark x1="10643" y1="23472" x2="8835" y2="10417"/>
                            <a14:foregroundMark x1="4819" y1="27361" x2="3815" y2="11528"/>
                            <a14:foregroundMark x1="5422" y1="31528" x2="2209" y2="19028"/>
                            <a14:foregroundMark x1="9639" y1="40972" x2="3012" y2="20694"/>
                            <a14:foregroundMark x1="5221" y1="31389" x2="1205" y2="18611"/>
                            <a14:foregroundMark x1="2811" y1="32917" x2="602" y2="24444"/>
                            <a14:foregroundMark x1="2008" y1="32639" x2="2209" y2="18611"/>
                            <a14:foregroundMark x1="17269" y1="32917" x2="20281" y2="22083"/>
                            <a14:foregroundMark x1="34739" y1="29306" x2="31124" y2="16806"/>
                            <a14:foregroundMark x1="41165" y1="24028" x2="33333" y2="7500"/>
                            <a14:foregroundMark x1="36948" y1="4306" x2="35743" y2="139"/>
                            <a14:foregroundMark x1="40763" y1="5278" x2="40763" y2="556"/>
                            <a14:foregroundMark x1="57631" y1="22083" x2="58635" y2="8889"/>
                            <a14:foregroundMark x1="58233" y1="90000" x2="58434" y2="78056"/>
                            <a14:foregroundMark x1="56627" y1="93056" x2="64659" y2="73889"/>
                            <a14:foregroundMark x1="58434" y1="91389" x2="65663" y2="85694"/>
                            <a14:foregroundMark x1="59839" y1="95139" x2="68474" y2="89028"/>
                            <a14:foregroundMark x1="61044" y1="92500" x2="68474" y2="90556"/>
                            <a14:foregroundMark x1="60643" y1="96528" x2="60843" y2="89028"/>
                            <a14:foregroundMark x1="59639" y1="98056" x2="56627" y2="91528"/>
                            <a14:foregroundMark x1="59639" y1="96944" x2="66064" y2="88333"/>
                            <a14:foregroundMark x1="56225" y1="93333" x2="44980" y2="75833"/>
                            <a14:foregroundMark x1="51406" y1="81944" x2="46586" y2="74861"/>
                            <a14:foregroundMark x1="48996" y1="80972" x2="40562" y2="75139"/>
                            <a14:foregroundMark x1="45984" y1="81111" x2="36145" y2="74167"/>
                            <a14:foregroundMark x1="6627" y1="85556" x2="2811" y2="77222"/>
                            <a14:foregroundMark x1="9639" y1="82500" x2="4016" y2="75694"/>
                            <a14:foregroundMark x1="6627" y1="80139" x2="8233" y2="71528"/>
                            <a14:foregroundMark x1="11847" y1="80000" x2="13052" y2="67500"/>
                            <a14:foregroundMark x1="21285" y1="76389" x2="18273" y2="61111"/>
                            <a14:foregroundMark x1="31928" y1="73750" x2="30924" y2="55972"/>
                            <a14:foregroundMark x1="34739" y1="66528" x2="34940" y2="55833"/>
                            <a14:foregroundMark x1="4418" y1="87083" x2="4819" y2="75278"/>
                            <a14:foregroundMark x1="5020" y1="91528" x2="2209" y2="80833"/>
                            <a14:foregroundMark x1="4016" y1="91806" x2="4217" y2="79722"/>
                            <a14:foregroundMark x1="3815" y1="92500" x2="11647" y2="84861"/>
                            <a14:foregroundMark x1="15462" y1="93750" x2="8032" y2="84444"/>
                            <a14:foregroundMark x1="13655" y1="89306" x2="9839" y2="80556"/>
                            <a14:foregroundMark x1="14659" y1="86667" x2="9237" y2="77500"/>
                            <a14:foregroundMark x1="16064" y1="83472" x2="11847" y2="75833"/>
                            <a14:foregroundMark x1="15060" y1="81944" x2="15462" y2="71528"/>
                            <a14:foregroundMark x1="27309" y1="79444" x2="26104" y2="67917"/>
                            <a14:foregroundMark x1="34337" y1="77222" x2="31526" y2="57361"/>
                            <a14:foregroundMark x1="46988" y1="33194" x2="44578" y2="19028"/>
                            <a14:foregroundMark x1="61647" y1="12222" x2="64257" y2="3472"/>
                            <a14:foregroundMark x1="67269" y1="16944" x2="72490" y2="6528"/>
                            <a14:foregroundMark x1="73494" y1="20833" x2="74699" y2="4583"/>
                            <a14:foregroundMark x1="63052" y1="25139" x2="74096" y2="13750"/>
                            <a14:foregroundMark x1="67671" y1="25694" x2="71486" y2="7361"/>
                            <a14:foregroundMark x1="64257" y1="7222" x2="64859" y2="3750"/>
                            <a14:foregroundMark x1="55221" y1="11667" x2="60843" y2="556"/>
                            <a14:foregroundMark x1="59237" y1="8889" x2="66064" y2="139"/>
                            <a14:foregroundMark x1="63052" y1="12500" x2="71486" y2="1667"/>
                            <a14:foregroundMark x1="66667" y1="10000" x2="71687" y2="2083"/>
                            <a14:foregroundMark x1="49197" y1="8750" x2="53012" y2="833"/>
                            <a14:foregroundMark x1="52209" y1="7778" x2="54618" y2="4444"/>
                            <a14:foregroundMark x1="49598" y1="7778" x2="50201" y2="3472"/>
                            <a14:foregroundMark x1="39558" y1="5000" x2="40161" y2="2639"/>
                            <a14:foregroundMark x1="42369" y1="2222" x2="42771" y2="1667"/>
                            <a14:foregroundMark x1="43373" y1="3472" x2="43775" y2="2917"/>
                            <a14:foregroundMark x1="33133" y1="5556" x2="34137" y2="139"/>
                            <a14:foregroundMark x1="28313" y1="6528" x2="30924" y2="0"/>
                            <a14:foregroundMark x1="30723" y1="6389" x2="32530" y2="1111"/>
                            <a14:foregroundMark x1="31526" y1="10694" x2="32932" y2="3056"/>
                            <a14:foregroundMark x1="35743" y1="15139" x2="33735" y2="5278"/>
                            <a14:foregroundMark x1="19478" y1="18472" x2="22289" y2="8750"/>
                            <a14:foregroundMark x1="3815" y1="33611" x2="8635" y2="21944"/>
                            <a14:foregroundMark x1="12651" y1="45694" x2="15060" y2="30139"/>
                            <a14:foregroundMark x1="13454" y1="42500" x2="16265" y2="26667"/>
                            <a14:foregroundMark x1="15863" y1="44028" x2="16867" y2="24167"/>
                            <a14:foregroundMark x1="14859" y1="41389" x2="15863" y2="30139"/>
                            <a14:foregroundMark x1="11847" y1="38889" x2="13855" y2="35000"/>
                            <a14:foregroundMark x1="9839" y1="42917" x2="14056" y2="35556"/>
                            <a14:foregroundMark x1="11446" y1="43889" x2="17871" y2="34583"/>
                            <a14:foregroundMark x1="64659" y1="40972" x2="75904" y2="30833"/>
                            <a14:foregroundMark x1="64859" y1="38472" x2="67671" y2="27778"/>
                            <a14:foregroundMark x1="61847" y1="35972" x2="67269" y2="32083"/>
                            <a14:foregroundMark x1="60442" y1="36944" x2="69277" y2="29306"/>
                            <a14:foregroundMark x1="60643" y1="33750" x2="70080" y2="20417"/>
                            <a14:foregroundMark x1="68273" y1="53472" x2="74297" y2="33333"/>
                            <a14:foregroundMark x1="60643" y1="50278" x2="72289" y2="31528"/>
                            <a14:foregroundMark x1="64257" y1="50556" x2="79719" y2="26667"/>
                            <a14:foregroundMark x1="74900" y1="61944" x2="85341" y2="40000"/>
                            <a14:foregroundMark x1="74096" y1="59444" x2="83133" y2="41111"/>
                            <a14:foregroundMark x1="69880" y1="69167" x2="85141" y2="44028"/>
                            <a14:foregroundMark x1="74900" y1="64028" x2="87349" y2="44583"/>
                            <a14:foregroundMark x1="81124" y1="64167" x2="92570" y2="46389"/>
                            <a14:foregroundMark x1="91566" y1="70972" x2="98795" y2="54722"/>
                            <a14:foregroundMark x1="86546" y1="68333" x2="89357" y2="52917"/>
                            <a14:foregroundMark x1="83133" y1="72083" x2="95984" y2="53194"/>
                            <a14:foregroundMark x1="88554" y1="71944" x2="97590" y2="55694"/>
                            <a14:foregroundMark x1="92972" y1="73056" x2="98795" y2="66389"/>
                            <a14:foregroundMark x1="99197" y1="71528" x2="99799" y2="70972"/>
                            <a14:foregroundMark x1="91365" y1="76528" x2="97992" y2="60417"/>
                            <a14:foregroundMark x1="91767" y1="74306" x2="98795" y2="62500"/>
                            <a14:foregroundMark x1="94779" y1="73750" x2="99799" y2="63750"/>
                            <a14:foregroundMark x1="96586" y1="73056" x2="99799" y2="67639"/>
                            <a14:foregroundMark x1="96787" y1="72222" x2="98795" y2="65556"/>
                            <a14:foregroundMark x1="3213" y1="94306" x2="12851" y2="94167"/>
                            <a14:foregroundMark x1="8233" y1="95694" x2="19478" y2="93056"/>
                            <a14:foregroundMark x1="15060" y1="95972" x2="15462" y2="92500"/>
                            <a14:foregroundMark x1="13052" y1="98750" x2="6426" y2="95694"/>
                            <a14:foregroundMark x1="18273" y1="98056" x2="10643" y2="94444"/>
                            <a14:foregroundMark x1="17671" y1="96944" x2="9639" y2="90694"/>
                            <a14:foregroundMark x1="12651" y1="98056" x2="1807" y2="90694"/>
                            <a14:foregroundMark x1="6024" y1="97222" x2="1004" y2="92500"/>
                            <a14:foregroundMark x1="8032" y1="96944" x2="5422" y2="86667"/>
                            <a14:foregroundMark x1="20080" y1="97778" x2="14659" y2="88333"/>
                            <a14:foregroundMark x1="19277" y1="98056" x2="16265" y2="84583"/>
                            <a14:foregroundMark x1="19478" y1="96250" x2="88353" y2="96944"/>
                            <a14:foregroundMark x1="88353" y1="96944" x2="12851" y2="97222"/>
                            <a14:foregroundMark x1="61044" y1="98611" x2="54217" y2="83333"/>
                            <a14:foregroundMark x1="58233" y1="96528" x2="45984" y2="86389"/>
                            <a14:foregroundMark x1="58233" y1="96528" x2="47791" y2="75972"/>
                            <a14:foregroundMark x1="60843" y1="94722" x2="53815" y2="73889"/>
                            <a14:foregroundMark x1="61847" y1="92778" x2="52008" y2="42083"/>
                            <a14:foregroundMark x1="69880" y1="87361" x2="59237" y2="30417"/>
                            <a14:foregroundMark x1="46586" y1="13333" x2="43173" y2="1667"/>
                            <a14:foregroundMark x1="93775" y1="76806" x2="81727" y2="55833"/>
                            <a14:foregroundMark x1="18273" y1="58611" x2="12651" y2="44306"/>
                            <a14:foregroundMark x1="22691" y1="56806" x2="9839" y2="38194"/>
                            <a14:foregroundMark x1="31124" y1="56806" x2="11446" y2="31111"/>
                            <a14:foregroundMark x1="49197" y1="69306" x2="49197" y2="38472"/>
                            <a14:foregroundMark x1="66867" y1="68611" x2="52811" y2="32083"/>
                            <a14:foregroundMark x1="80522" y1="66250" x2="53012" y2="11944"/>
                            <a14:foregroundMark x1="69277" y1="70000" x2="41365" y2="1250"/>
                            <a14:foregroundMark x1="57831" y1="48056" x2="44779" y2="10972"/>
                            <a14:foregroundMark x1="73695" y1="49167" x2="45382" y2="2778"/>
                            <a14:foregroundMark x1="24498" y1="59167" x2="602" y2="3056"/>
                            <a14:foregroundMark x1="9237" y1="52222" x2="201" y2="4444"/>
                            <a14:foregroundMark x1="52008" y1="97917" x2="31526" y2="13472"/>
                            <a14:foregroundMark x1="23494" y1="73611" x2="12651" y2="19306"/>
                            <a14:foregroundMark x1="23494" y1="79583" x2="9839" y2="4638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93254" y="4021718"/>
                <a:ext cx="648072" cy="936972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D1C3D2FE-6E0A-B196-92C0-A8E32E441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308" b="97710" l="1077" r="98615">
                            <a14:foregroundMark x1="10308" y1="39059" x2="7385" y2="43384"/>
                            <a14:foregroundMark x1="5846" y1="42875" x2="1077" y2="30025"/>
                            <a14:foregroundMark x1="5538" y1="39059" x2="4462" y2="18830"/>
                            <a14:foregroundMark x1="7538" y1="29644" x2="5846" y2="17430"/>
                            <a14:foregroundMark x1="9385" y1="28117" x2="10769" y2="20611"/>
                            <a14:foregroundMark x1="13077" y1="20229" x2="3538" y2="26972"/>
                            <a14:foregroundMark x1="5692" y1="30280" x2="2923" y2="23410"/>
                            <a14:foregroundMark x1="35077" y1="34478" x2="49077" y2="6743"/>
                            <a14:foregroundMark x1="39692" y1="17557" x2="37077" y2="13232"/>
                            <a14:foregroundMark x1="51846" y1="20738" x2="52769" y2="13486"/>
                            <a14:foregroundMark x1="50769" y1="19847" x2="48154" y2="13486"/>
                            <a14:foregroundMark x1="51846" y1="19084" x2="43692" y2="14249"/>
                            <a14:foregroundMark x1="49077" y1="18830" x2="36462" y2="15013"/>
                            <a14:foregroundMark x1="36769" y1="20356" x2="37231" y2="13740"/>
                            <a14:foregroundMark x1="64923" y1="17176" x2="58000" y2="7634"/>
                            <a14:foregroundMark x1="60308" y1="17048" x2="42308" y2="3562"/>
                            <a14:foregroundMark x1="30923" y1="18321" x2="31385" y2="12977"/>
                            <a14:foregroundMark x1="48923" y1="90712" x2="49385" y2="97837"/>
                            <a14:foregroundMark x1="36308" y1="96692" x2="23692" y2="96692"/>
                            <a14:foregroundMark x1="92923" y1="87532" x2="93077" y2="61832"/>
                            <a14:foregroundMark x1="90000" y1="63868" x2="92769" y2="61323"/>
                            <a14:foregroundMark x1="96923" y1="82188" x2="98615" y2="7353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654408" y="4063570"/>
                <a:ext cx="720080" cy="870742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75B7BDA-6C54-0022-5F65-CF8BDCC2C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86" b="90286" l="13714" r="82429">
                            <a14:foregroundMark x1="33714" y1="19571" x2="41571" y2="12286"/>
                            <a14:foregroundMark x1="38857" y1="90286" x2="40857" y2="86143"/>
                            <a14:foregroundMark x1="73429" y1="37571" x2="72000" y2="35429"/>
                          </a14:backgroundRemoval>
                        </a14:imgEffect>
                      </a14:imgLayer>
                    </a14:imgProps>
                  </a:ext>
                </a:extLst>
              </a:blip>
              <a:srcRect l="5299" t="7143" r="8987" b="7143"/>
              <a:stretch/>
            </p:blipFill>
            <p:spPr>
              <a:xfrm>
                <a:off x="1206594" y="5309311"/>
                <a:ext cx="942123" cy="942123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6EFE41FC-CB52-8168-CD03-EF6066235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912" b="91630" l="9942" r="89474">
                            <a14:foregroundMark x1="41520" y1="90969" x2="46199" y2="91410"/>
                            <a14:foregroundMark x1="52047" y1="91630" x2="56725" y2="91630"/>
                            <a14:foregroundMark x1="30409" y1="65198" x2="30702" y2="62996"/>
                            <a14:foregroundMark x1="27193" y1="31938" x2="31287" y2="27974"/>
                            <a14:foregroundMark x1="59357" y1="21806" x2="46491" y2="2026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10726" y="5013176"/>
                <a:ext cx="994155" cy="131972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E238FE80-4407-69A1-76F6-9AED44962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8521" b="94534" l="9309" r="89894">
                            <a14:foregroundMark x1="41489" y1="30707" x2="37234" y2="25884"/>
                            <a14:foregroundMark x1="55585" y1="31190" x2="53989" y2="27492"/>
                            <a14:foregroundMark x1="59840" y1="29904" x2="47872" y2="23151"/>
                            <a14:foregroundMark x1="72872" y1="10932" x2="71543" y2="8521"/>
                            <a14:foregroundMark x1="28191" y1="20579" x2="26862" y2="19453"/>
                            <a14:foregroundMark x1="49734" y1="46302" x2="46543" y2="36977"/>
                            <a14:foregroundMark x1="53457" y1="43408" x2="47074" y2="37781"/>
                            <a14:foregroundMark x1="50266" y1="50000" x2="39894" y2="41961"/>
                            <a14:foregroundMark x1="49202" y1="52412" x2="39894" y2="43730"/>
                            <a14:foregroundMark x1="56383" y1="79743" x2="53989" y2="66399"/>
                            <a14:foregroundMark x1="55585" y1="73312" x2="53723" y2="63183"/>
                            <a14:foregroundMark x1="57713" y1="89389" x2="57979" y2="81511"/>
                            <a14:foregroundMark x1="63298" y1="93891" x2="53989" y2="92283"/>
                            <a14:foregroundMark x1="65426" y1="94534" x2="61702" y2="92765"/>
                            <a14:foregroundMark x1="42287" y1="90675" x2="41755" y2="80868"/>
                            <a14:foregroundMark x1="36702" y1="86495" x2="40426" y2="82797"/>
                            <a14:foregroundMark x1="56383" y1="94534" x2="63830" y2="94212"/>
                            <a14:foregroundMark x1="59574" y1="87942" x2="57979" y2="8167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644922" y="5085585"/>
                <a:ext cx="839999" cy="1389574"/>
              </a:xfrm>
              <a:prstGeom prst="rect">
                <a:avLst/>
              </a:prstGeom>
            </p:spPr>
          </p:pic>
          <p:cxnSp>
            <p:nvCxnSpPr>
              <p:cNvPr id="18" name="直接箭头连接符 17">
                <a:extLst>
                  <a:ext uri="{FF2B5EF4-FFF2-40B4-BE49-F238E27FC236}">
                    <a16:creationId xmlns:a16="http://schemas.microsoft.com/office/drawing/2014/main" id="{C61597A1-CCCB-6DA7-39A9-F438C00252D9}"/>
                  </a:ext>
                </a:extLst>
              </p:cNvPr>
              <p:cNvCxnSpPr/>
              <p:nvPr/>
            </p:nvCxnSpPr>
            <p:spPr bwMode="auto">
              <a:xfrm>
                <a:off x="1206594" y="3986785"/>
                <a:ext cx="3221390" cy="3628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1" name="直接箭头连接符 20">
                <a:extLst>
                  <a:ext uri="{FF2B5EF4-FFF2-40B4-BE49-F238E27FC236}">
                    <a16:creationId xmlns:a16="http://schemas.microsoft.com/office/drawing/2014/main" id="{D83EC23B-CFE8-614D-D224-DA7047CB7782}"/>
                  </a:ext>
                </a:extLst>
              </p:cNvPr>
              <p:cNvCxnSpPr/>
              <p:nvPr/>
            </p:nvCxnSpPr>
            <p:spPr bwMode="auto">
              <a:xfrm>
                <a:off x="1206594" y="6413746"/>
                <a:ext cx="3221390" cy="3628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E43520B-EEE8-A721-2C07-AF20948F0801}"/>
                  </a:ext>
                </a:extLst>
              </p:cNvPr>
              <p:cNvSpPr txBox="1"/>
              <p:nvPr/>
            </p:nvSpPr>
            <p:spPr>
              <a:xfrm>
                <a:off x="765316" y="3821663"/>
                <a:ext cx="41379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弱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DD71C4E-9428-3241-4B2E-40967B24AAC9}"/>
                  </a:ext>
                </a:extLst>
              </p:cNvPr>
              <p:cNvSpPr txBox="1"/>
              <p:nvPr/>
            </p:nvSpPr>
            <p:spPr>
              <a:xfrm>
                <a:off x="4494407" y="3821663"/>
                <a:ext cx="41379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强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A7936C2-331C-75DD-E9D8-E3EE771FB878}"/>
                  </a:ext>
                </a:extLst>
              </p:cNvPr>
              <p:cNvSpPr txBox="1"/>
              <p:nvPr/>
            </p:nvSpPr>
            <p:spPr>
              <a:xfrm>
                <a:off x="760250" y="6213691"/>
                <a:ext cx="41379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弱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156977A-36A8-C809-878A-F1A7C1464EDD}"/>
                  </a:ext>
                </a:extLst>
              </p:cNvPr>
              <p:cNvSpPr txBox="1"/>
              <p:nvPr/>
            </p:nvSpPr>
            <p:spPr>
              <a:xfrm>
                <a:off x="4484921" y="6213691"/>
                <a:ext cx="41379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强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00712B6-E094-EBFE-DF5C-18C336BB4BFF}"/>
                  </a:ext>
                </a:extLst>
              </p:cNvPr>
              <p:cNvSpPr txBox="1"/>
              <p:nvPr/>
            </p:nvSpPr>
            <p:spPr>
              <a:xfrm>
                <a:off x="2198070" y="3627502"/>
                <a:ext cx="121946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伪装能力</a:t>
                </a: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4032A58-45F3-356D-E4E9-3A8F99CF9E72}"/>
                  </a:ext>
                </a:extLst>
              </p:cNvPr>
              <p:cNvSpPr txBox="1"/>
              <p:nvPr/>
            </p:nvSpPr>
            <p:spPr>
              <a:xfrm>
                <a:off x="2198070" y="6387388"/>
                <a:ext cx="121946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判别能力</a:t>
                </a:r>
              </a:p>
            </p:txBody>
          </p:sp>
          <p:cxnSp>
            <p:nvCxnSpPr>
              <p:cNvPr id="22" name="直接箭头连接符 21">
                <a:extLst>
                  <a:ext uri="{FF2B5EF4-FFF2-40B4-BE49-F238E27FC236}">
                    <a16:creationId xmlns:a16="http://schemas.microsoft.com/office/drawing/2014/main" id="{2D9957BB-34FA-0E6D-1373-4980EAA16ED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672" y="5003612"/>
                <a:ext cx="0" cy="247914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E43555BC-C704-9B4C-D97D-F99C0DBD0720}"/>
                  </a:ext>
                </a:extLst>
              </p:cNvPr>
              <p:cNvCxnSpPr/>
              <p:nvPr/>
            </p:nvCxnSpPr>
            <p:spPr bwMode="auto">
              <a:xfrm flipH="1" flipV="1">
                <a:off x="1907704" y="4958690"/>
                <a:ext cx="648072" cy="342518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B050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EA1B5A0B-9F4C-AC3D-F1CF-C17DA1C99620}"/>
                  </a:ext>
                </a:extLst>
              </p:cNvPr>
              <p:cNvCxnSpPr>
                <a:endCxn id="15" idx="0"/>
              </p:cNvCxnSpPr>
              <p:nvPr/>
            </p:nvCxnSpPr>
            <p:spPr bwMode="auto">
              <a:xfrm flipV="1">
                <a:off x="2807803" y="5013176"/>
                <a:ext cx="1" cy="23835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B050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8" name="直接箭头连接符 37">
                <a:extLst>
                  <a:ext uri="{FF2B5EF4-FFF2-40B4-BE49-F238E27FC236}">
                    <a16:creationId xmlns:a16="http://schemas.microsoft.com/office/drawing/2014/main" id="{D24A7531-2686-9059-85B0-C88C944214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1984455" y="4938558"/>
                <a:ext cx="1795457" cy="442761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B0F0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27E21BEA-1D0A-4CD9-C64E-7F70A0E5F1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3068858" y="4954341"/>
                <a:ext cx="787805" cy="30670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B0F0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8" name="直接箭头连接符 47">
                <a:extLst>
                  <a:ext uri="{FF2B5EF4-FFF2-40B4-BE49-F238E27FC236}">
                    <a16:creationId xmlns:a16="http://schemas.microsoft.com/office/drawing/2014/main" id="{B887DD16-045D-316F-9D88-8AB14257652C}"/>
                  </a:ext>
                </a:extLst>
              </p:cNvPr>
              <p:cNvCxnSpPr/>
              <p:nvPr/>
            </p:nvCxnSpPr>
            <p:spPr bwMode="auto">
              <a:xfrm flipV="1">
                <a:off x="4031939" y="4975757"/>
                <a:ext cx="0" cy="240259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B0F0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0A0A9E5F-6C2D-DAE3-F5A1-B19EA1B1D523}"/>
                </a:ext>
              </a:extLst>
            </p:cNvPr>
            <p:cNvSpPr txBox="1"/>
            <p:nvPr/>
          </p:nvSpPr>
          <p:spPr>
            <a:xfrm>
              <a:off x="1392990" y="4329652"/>
              <a:ext cx="96151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1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黑体" pitchFamily="2" charset="-122"/>
                  <a:cs typeface="+mn-cs"/>
                  <a:sym typeface="Symbol" pitchFamily="18" charset="2"/>
                </a:rPr>
                <a:t>生成器：</a:t>
              </a:r>
              <a:endPara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黑体" pitchFamily="2" charset="-122"/>
                <a:cs typeface="+mn-cs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F4EF40E4-DEE7-740B-7E86-8B5AC8EA1A64}"/>
                </a:ext>
              </a:extLst>
            </p:cNvPr>
            <p:cNvSpPr txBox="1"/>
            <p:nvPr/>
          </p:nvSpPr>
          <p:spPr>
            <a:xfrm>
              <a:off x="1392989" y="5540258"/>
              <a:ext cx="96151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1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黑体" pitchFamily="2" charset="-122"/>
                  <a:cs typeface="+mn-cs"/>
                  <a:sym typeface="Symbol" pitchFamily="18" charset="2"/>
                </a:rPr>
                <a:t>判别器：</a:t>
              </a:r>
              <a:endPara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黑体" pitchFamily="2" charset="-122"/>
                <a:cs typeface="+mn-cs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E2F66345-3A69-F522-3C00-6D888A2D7CE3}"/>
              </a:ext>
            </a:extLst>
          </p:cNvPr>
          <p:cNvSpPr txBox="1"/>
          <p:nvPr/>
        </p:nvSpPr>
        <p:spPr>
          <a:xfrm>
            <a:off x="669372" y="2005298"/>
            <a:ext cx="6988728" cy="1270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1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  <a:sym typeface="Euclid Math One" panose="05050601010101010101" pitchFamily="18" charset="2"/>
              </a:rPr>
              <a:t>基本思想</a:t>
            </a:r>
            <a:endParaRPr kumimoji="1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  <a:sym typeface="Euclid Math One" panose="05050601010101010101" pitchFamily="18" charset="2"/>
            </a:endParaRPr>
          </a:p>
          <a:p>
            <a:pPr marL="342900" marR="0" lvl="0" indent="-161925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  每一个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GAN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框架都包含一对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  <a:sym typeface="Symbol" pitchFamily="18" charset="2"/>
              </a:rPr>
              <a:t>生成器和判别器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  <a:sym typeface="Symbol" pitchFamily="18" charset="2"/>
            </a:endParaRPr>
          </a:p>
          <a:p>
            <a:pPr marL="342900" marR="0" lvl="0" indent="-161925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zh-CN" sz="2000" b="0" dirty="0">
                <a:solidFill>
                  <a:srgbClr val="003366"/>
                </a:solidFill>
                <a:sym typeface="Symbol" pitchFamily="18" charset="2"/>
              </a:rPr>
              <a:t>   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黑体" pitchFamily="2" charset="-122"/>
                <a:cs typeface="+mn-cs"/>
              </a:rPr>
              <a:t>源于博弈论中的二人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 pitchFamily="2" charset="-122"/>
                <a:cs typeface="+mn-cs"/>
              </a:rPr>
              <a:t>零和博弈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黑体" pitchFamily="2" charset="-122"/>
                <a:cs typeface="+mn-cs"/>
              </a:rPr>
              <a:t>（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黑体" pitchFamily="2" charset="-122"/>
                <a:cs typeface="+mn-cs"/>
              </a:rPr>
              <a:t>Zero-Sum Game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黑体" pitchFamily="2" charset="-122"/>
                <a:cs typeface="+mn-cs"/>
              </a:rPr>
              <a:t>）思想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099C7-7E62-7410-8DBB-57CDEB835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255992"/>
            <a:ext cx="7812360" cy="2549868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生成对抗网络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7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23D225E9-5209-E5D7-67C8-30D9D6127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3" y="2679928"/>
            <a:ext cx="2875921" cy="1728192"/>
          </a:xfrm>
          <a:prstGeom prst="wedgeRoundRectCallout">
            <a:avLst>
              <a:gd name="adj1" fmla="val 40053"/>
              <a:gd name="adj2" fmla="val 69801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黑体" panose="02010609060101010101" pitchFamily="49" charset="-122"/>
                <a:cs typeface="Times New Roman" panose="02020603050405020304" pitchFamily="18" charset="0"/>
              </a:rPr>
              <a:t>通过一个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黑体" panose="02010609060101010101" pitchFamily="49" charset="-122"/>
                <a:cs typeface="Times New Roman" panose="02020603050405020304" pitchFamily="18" charset="0"/>
              </a:rPr>
              <a:t>参数化的概率生成模型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黑体" panose="02010609060101010101" pitchFamily="49" charset="-122"/>
                <a:cs typeface="Times New Roman" panose="02020603050405020304" pitchFamily="18" charset="0"/>
              </a:rPr>
              <a:t>（通常为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黑体" panose="02010609060101010101" pitchFamily="49" charset="-122"/>
                <a:cs typeface="Times New Roman" panose="02020603050405020304" pitchFamily="18" charset="0"/>
              </a:rPr>
              <a:t>神经网络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黑体" panose="02010609060101010101" pitchFamily="49" charset="-122"/>
                <a:cs typeface="Times New Roman" panose="02020603050405020304" pitchFamily="18" charset="0"/>
              </a:rPr>
              <a:t>）进行概率分布的逆变换采样，得到生成概率分布，并生成样本</a:t>
            </a:r>
            <a:endParaRPr kumimoji="1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84404E09-0AB4-6C39-0086-F40D8A46A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208" y="5391433"/>
            <a:ext cx="2592288" cy="1077652"/>
          </a:xfrm>
          <a:prstGeom prst="wedgeRoundRectCallout">
            <a:avLst>
              <a:gd name="adj1" fmla="val -37131"/>
              <a:gd name="adj2" fmla="val -108005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通过判别器（也为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神经网络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）判断样本来自真实数据还是生成数据</a:t>
            </a:r>
            <a:endParaRPr kumimoji="1" lang="en-US" altLang="zh-CN" sz="1900" b="0" i="1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BE035C1-67BE-0625-A76B-2113A7AC8BC0}"/>
              </a:ext>
            </a:extLst>
          </p:cNvPr>
          <p:cNvSpPr txBox="1"/>
          <p:nvPr/>
        </p:nvSpPr>
        <p:spPr>
          <a:xfrm>
            <a:off x="755576" y="5391433"/>
            <a:ext cx="13476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高斯分布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5E02D60-1D20-8099-3E77-39FE25ADD040}"/>
              </a:ext>
            </a:extLst>
          </p:cNvPr>
          <p:cNvSpPr txBox="1"/>
          <p:nvPr/>
        </p:nvSpPr>
        <p:spPr>
          <a:xfrm>
            <a:off x="669373" y="2005298"/>
            <a:ext cx="46215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1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  <a:sym typeface="Euclid Math One" panose="05050601010101010101" pitchFamily="18" charset="2"/>
              </a:rPr>
              <a:t>基本思想</a:t>
            </a:r>
            <a:endParaRPr kumimoji="1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生成对抗网络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8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27584" y="2060848"/>
                <a:ext cx="8064896" cy="1296144"/>
              </a:xfrm>
            </p:spPr>
            <p:txBody>
              <a:bodyPr lIns="0" rIns="0"/>
              <a:lstStyle/>
              <a:p>
                <a:pPr eaLnBrk="1" hangingPunct="1"/>
                <a:r>
                  <a:rPr lang="zh-CN" altLang="en-US" sz="2200" b="1" dirty="0">
                    <a:solidFill>
                      <a:srgbClr val="0000FF"/>
                    </a:solidFill>
                    <a:ea typeface="黑体" pitchFamily="2" charset="-122"/>
                  </a:rPr>
                  <a:t>生成器</a:t>
                </a:r>
                <a:r>
                  <a:rPr lang="en-US" altLang="zh-CN" sz="2200" b="1" dirty="0">
                    <a:solidFill>
                      <a:srgbClr val="0000FF"/>
                    </a:solidFill>
                    <a:ea typeface="黑体" pitchFamily="2" charset="-122"/>
                    <a:sym typeface="Euclid Math One" panose="05050601010101010101" pitchFamily="18" charset="2"/>
                  </a:rPr>
                  <a:t></a:t>
                </a:r>
                <a:endParaRPr lang="zh-CN" altLang="en-US" sz="2200" b="1" dirty="0">
                  <a:solidFill>
                    <a:srgbClr val="0000FF"/>
                  </a:solidFill>
                  <a:ea typeface="黑体" pitchFamily="2" charset="-122"/>
                </a:endParaRPr>
              </a:p>
              <a:p>
                <a:pPr indent="-161925" eaLnBrk="1" hangingPunct="1">
                  <a:lnSpc>
                    <a:spcPts val="24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ea typeface="黑体" pitchFamily="2" charset="-122"/>
                  </a:rPr>
                  <a:t>  </a:t>
                </a:r>
                <a:r>
                  <a:rPr lang="zh-CN" altLang="en-US" sz="2000" dirty="0">
                    <a:ea typeface="黑体" pitchFamily="2" charset="-122"/>
                  </a:rPr>
                  <a:t>由参数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0"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zh-CN" altLang="en-US" sz="2000" dirty="0">
                    <a:ea typeface="黑体" pitchFamily="2" charset="-122"/>
                  </a:rPr>
                  <a:t>控制来捕捉真实数据的分布</a:t>
                </a:r>
                <a:endParaRPr lang="en-US" altLang="zh-CN" sz="2000" dirty="0">
                  <a:ea typeface="黑体" pitchFamily="2" charset="-122"/>
                </a:endParaRPr>
              </a:p>
              <a:p>
                <a:pPr indent="-161925" eaLnBrk="1" hangingPunct="1">
                  <a:lnSpc>
                    <a:spcPts val="24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ea typeface="黑体" pitchFamily="2" charset="-122"/>
                  </a:rPr>
                  <a:t>  </a:t>
                </a:r>
                <a:r>
                  <a:rPr lang="zh-CN" altLang="en-US" sz="2000" dirty="0">
                    <a:ea typeface="黑体" pitchFamily="2" charset="-122"/>
                  </a:rPr>
                  <a:t>从服从某一分布（如均匀分布、高斯分布）的噪声向量</a:t>
                </a:r>
                <a:r>
                  <a:rPr lang="en-US" altLang="zh-CN" sz="2000" b="1" dirty="0">
                    <a:ea typeface="黑体" pitchFamily="2" charset="-122"/>
                  </a:rPr>
                  <a:t>z</a:t>
                </a:r>
                <a:r>
                  <a:rPr lang="zh-CN" altLang="en-US" sz="2000" dirty="0">
                    <a:ea typeface="黑体" pitchFamily="2" charset="-122"/>
                  </a:rPr>
                  <a:t>生成服从</a:t>
                </a:r>
                <a:endParaRPr lang="en-US" altLang="zh-CN" sz="2000" dirty="0">
                  <a:ea typeface="黑体" pitchFamily="2" charset="-122"/>
                </a:endParaRPr>
              </a:p>
              <a:p>
                <a:pPr marL="342000" indent="-342000" eaLnBrk="1" hangingPunct="1">
                  <a:lnSpc>
                    <a:spcPts val="2400"/>
                  </a:lnSpc>
                  <a:spcBef>
                    <a:spcPts val="0"/>
                  </a:spcBef>
                  <a:buNone/>
                </a:pPr>
                <a:r>
                  <a:rPr lang="en-US" altLang="zh-CN" sz="2000" dirty="0">
                    <a:ea typeface="黑体" pitchFamily="2" charset="-122"/>
                  </a:rPr>
                  <a:t>     </a:t>
                </a:r>
                <a:r>
                  <a:rPr lang="zh-CN" altLang="en-US" sz="2000" dirty="0">
                    <a:ea typeface="黑体" pitchFamily="2" charset="-122"/>
                  </a:rPr>
                  <a:t>真实数据分布的样本</a:t>
                </a:r>
                <a:endParaRPr lang="en-US" altLang="zh-CN" sz="2000" dirty="0"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27584" y="2060848"/>
                <a:ext cx="8064896" cy="1296144"/>
              </a:xfrm>
              <a:blipFill>
                <a:blip r:embed="rId2"/>
                <a:stretch>
                  <a:fillRect l="-1965" t="-7042" b="-225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B9ACB7-4295-6AAD-A33A-818611A0E9D1}"/>
                  </a:ext>
                </a:extLst>
              </p:cNvPr>
              <p:cNvSpPr txBox="1"/>
              <p:nvPr/>
            </p:nvSpPr>
            <p:spPr>
              <a:xfrm>
                <a:off x="6768151" y="4947122"/>
                <a:ext cx="970806" cy="408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zh-CN" sz="1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cs typeface="+mn-cs"/>
                              <a:sym typeface="Euclid Math One" panose="05050601010101010101" pitchFamily="18" charset="2"/>
                            </a:rPr>
                            <m:t></m:t>
                          </m:r>
                          <m:r>
                            <a:rPr kumimoji="0" lang="en-US" altLang="zh-TW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TW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𝐳</m:t>
                          </m:r>
                          <m:r>
                            <a:rPr kumimoji="0" lang="en-US" altLang="zh-TW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;</m:t>
                          </m:r>
                          <m:r>
                            <a:rPr kumimoji="0" lang="zh-CN" alt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altLang="zh-TW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sub>
                      </m:sSub>
                      <m:r>
                        <a:rPr kumimoji="0" lang="en-US" altLang="zh-TW" sz="1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zh-CN" altLang="en-US" sz="1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B9ACB7-4295-6AAD-A33A-818611A0E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151" y="4947122"/>
                <a:ext cx="970806" cy="408510"/>
              </a:xfrm>
              <a:prstGeom prst="rect">
                <a:avLst/>
              </a:prstGeom>
              <a:blipFill>
                <a:blip r:embed="rId3"/>
                <a:stretch>
                  <a:fillRect l="-625" r="-5625" b="-8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8">
                <a:extLst>
                  <a:ext uri="{FF2B5EF4-FFF2-40B4-BE49-F238E27FC236}">
                    <a16:creationId xmlns:a16="http://schemas.microsoft.com/office/drawing/2014/main" id="{920020CB-04E4-80A9-04A2-73B178D1AB70}"/>
                  </a:ext>
                </a:extLst>
              </p:cNvPr>
              <p:cNvSpPr txBox="1"/>
              <p:nvPr/>
            </p:nvSpPr>
            <p:spPr>
              <a:xfrm>
                <a:off x="3401126" y="3782513"/>
                <a:ext cx="767966" cy="1077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TW" sz="1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6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TW" sz="1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1" lang="en-US" altLang="zh-TW" sz="19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−0.3</m:t>
                              </m:r>
                            </m:e>
                            <m:e>
                              <m:r>
                                <a:rPr kumimoji="1" lang="en-US" altLang="zh-TW" sz="19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0.1</m:t>
                              </m:r>
                            </m:e>
                            <m:e>
                              <m:r>
                                <a:rPr kumimoji="1" lang="en-US" altLang="zh-TW" sz="19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33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1" lang="en-US" altLang="zh-TW" sz="19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0.9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zh-TW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28">
                <a:extLst>
                  <a:ext uri="{FF2B5EF4-FFF2-40B4-BE49-F238E27FC236}">
                    <a16:creationId xmlns:a16="http://schemas.microsoft.com/office/drawing/2014/main" id="{920020CB-04E4-80A9-04A2-73B178D1A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126" y="3782513"/>
                <a:ext cx="767966" cy="1077218"/>
              </a:xfrm>
              <a:prstGeom prst="rect">
                <a:avLst/>
              </a:prstGeom>
              <a:blipFill>
                <a:blip r:embed="rId4"/>
                <a:stretch>
                  <a:fillRect b="-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AF140570-7666-13B0-B9C6-856F5F0D2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878" y="3692277"/>
            <a:ext cx="1652276" cy="122413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5AF70B0-3580-3B30-D449-9D246F1A30FB}"/>
              </a:ext>
            </a:extLst>
          </p:cNvPr>
          <p:cNvSpPr txBox="1"/>
          <p:nvPr/>
        </p:nvSpPr>
        <p:spPr>
          <a:xfrm>
            <a:off x="3678478" y="4972065"/>
            <a:ext cx="28803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z</a:t>
            </a:r>
            <a:endParaRPr kumimoji="1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C87E9BE-0189-8F89-9D2A-B43BD8FA2C0D}"/>
              </a:ext>
            </a:extLst>
          </p:cNvPr>
          <p:cNvCxnSpPr/>
          <p:nvPr/>
        </p:nvCxnSpPr>
        <p:spPr bwMode="auto">
          <a:xfrm>
            <a:off x="2321006" y="4349463"/>
            <a:ext cx="1008112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16127007-FA1E-03A1-19AB-FD4A452A383A}"/>
              </a:ext>
            </a:extLst>
          </p:cNvPr>
          <p:cNvSpPr txBox="1"/>
          <p:nvPr/>
        </p:nvSpPr>
        <p:spPr>
          <a:xfrm>
            <a:off x="2443763" y="3959887"/>
            <a:ext cx="75478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采样</a:t>
            </a:r>
          </a:p>
        </p:txBody>
      </p:sp>
      <p:grpSp>
        <p:nvGrpSpPr>
          <p:cNvPr id="34841" name="组合 34840">
            <a:extLst>
              <a:ext uri="{FF2B5EF4-FFF2-40B4-BE49-F238E27FC236}">
                <a16:creationId xmlns:a16="http://schemas.microsoft.com/office/drawing/2014/main" id="{BE4C41B4-7FEA-7EC3-B356-39E15C64FB25}"/>
              </a:ext>
            </a:extLst>
          </p:cNvPr>
          <p:cNvGrpSpPr/>
          <p:nvPr/>
        </p:nvGrpSpPr>
        <p:grpSpPr>
          <a:xfrm>
            <a:off x="4211960" y="3747929"/>
            <a:ext cx="3509646" cy="1227273"/>
            <a:chOff x="4302714" y="4042488"/>
            <a:chExt cx="3509646" cy="1227273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D465D829-5AB5-F99D-C886-8E6FCE501069}"/>
                </a:ext>
              </a:extLst>
            </p:cNvPr>
            <p:cNvGrpSpPr/>
            <p:nvPr/>
          </p:nvGrpSpPr>
          <p:grpSpPr>
            <a:xfrm>
              <a:off x="4715762" y="4042488"/>
              <a:ext cx="198022" cy="1224136"/>
              <a:chOff x="4797025" y="3986836"/>
              <a:chExt cx="198022" cy="1224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矩形: 圆角 19">
                    <a:extLst>
                      <a:ext uri="{FF2B5EF4-FFF2-40B4-BE49-F238E27FC236}">
                        <a16:creationId xmlns:a16="http://schemas.microsoft.com/office/drawing/2014/main" id="{4A191B76-C496-2805-066D-86DEC5FEB877}"/>
                      </a:ext>
                    </a:extLst>
                  </p:cNvPr>
                  <p:cNvSpPr/>
                  <p:nvPr/>
                </p:nvSpPr>
                <p:spPr>
                  <a:xfrm>
                    <a:off x="4797025" y="3986836"/>
                    <a:ext cx="198022" cy="122413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15875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1" lang="en-US" altLang="zh-TW" sz="19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⋮</m:t>
                          </m:r>
                        </m:oMath>
                      </m:oMathPara>
                    </a14:m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矩形: 圆角 19">
                    <a:extLst>
                      <a:ext uri="{FF2B5EF4-FFF2-40B4-BE49-F238E27FC236}">
                        <a16:creationId xmlns:a16="http://schemas.microsoft.com/office/drawing/2014/main" id="{4A191B76-C496-2805-066D-86DEC5FEB8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7025" y="3986836"/>
                    <a:ext cx="198022" cy="1224136"/>
                  </a:xfrm>
                  <a:prstGeom prst="roundRect">
                    <a:avLst>
                      <a:gd name="adj" fmla="val 16667"/>
                    </a:avLst>
                  </a:prstGeom>
                  <a:blipFill>
                    <a:blip r:embed="rId6"/>
                    <a:stretch>
                      <a:fillRect l="-22857"/>
                    </a:stretch>
                  </a:blipFill>
                  <a:ln w="15875"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流程图: 接点 20">
                <a:extLst>
                  <a:ext uri="{FF2B5EF4-FFF2-40B4-BE49-F238E27FC236}">
                    <a16:creationId xmlns:a16="http://schemas.microsoft.com/office/drawing/2014/main" id="{61DCF52E-EA1B-A398-3CBD-AE84741253D0}"/>
                  </a:ext>
                </a:extLst>
              </p:cNvPr>
              <p:cNvSpPr/>
              <p:nvPr/>
            </p:nvSpPr>
            <p:spPr>
              <a:xfrm>
                <a:off x="4824400" y="4076653"/>
                <a:ext cx="144016" cy="144016"/>
              </a:xfrm>
              <a:prstGeom prst="flowChartConnector">
                <a:avLst/>
              </a:prstGeom>
              <a:solidFill>
                <a:srgbClr val="00B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zh-CN" altLang="en-US" sz="19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 Math" panose="02040503050406030204" pitchFamily="18" charset="0"/>
                  <a:ea typeface="黑体" pitchFamily="2" charset="-122"/>
                  <a:cs typeface="+mn-cs"/>
                </a:endParaRPr>
              </a:p>
            </p:txBody>
          </p:sp>
          <p:sp>
            <p:nvSpPr>
              <p:cNvPr id="25" name="流程图: 接点 24">
                <a:extLst>
                  <a:ext uri="{FF2B5EF4-FFF2-40B4-BE49-F238E27FC236}">
                    <a16:creationId xmlns:a16="http://schemas.microsoft.com/office/drawing/2014/main" id="{2CEBB3C1-E3A0-EC13-7D62-7ACA50DB7DC0}"/>
                  </a:ext>
                </a:extLst>
              </p:cNvPr>
              <p:cNvSpPr/>
              <p:nvPr/>
            </p:nvSpPr>
            <p:spPr>
              <a:xfrm>
                <a:off x="4824028" y="4310485"/>
                <a:ext cx="144016" cy="144016"/>
              </a:xfrm>
              <a:prstGeom prst="flowChartConnector">
                <a:avLst/>
              </a:prstGeom>
              <a:solidFill>
                <a:srgbClr val="00B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zh-CN" altLang="en-US" sz="19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 Math" panose="02040503050406030204" pitchFamily="18" charset="0"/>
                  <a:ea typeface="黑体" pitchFamily="2" charset="-122"/>
                  <a:cs typeface="+mn-cs"/>
                </a:endParaRPr>
              </a:p>
            </p:txBody>
          </p:sp>
          <p:sp>
            <p:nvSpPr>
              <p:cNvPr id="27" name="流程图: 接点 26">
                <a:extLst>
                  <a:ext uri="{FF2B5EF4-FFF2-40B4-BE49-F238E27FC236}">
                    <a16:creationId xmlns:a16="http://schemas.microsoft.com/office/drawing/2014/main" id="{1B01E7F3-CCC7-8DBC-2093-5DB1BD16BBC3}"/>
                  </a:ext>
                </a:extLst>
              </p:cNvPr>
              <p:cNvSpPr/>
              <p:nvPr/>
            </p:nvSpPr>
            <p:spPr>
              <a:xfrm>
                <a:off x="4824028" y="4782084"/>
                <a:ext cx="144016" cy="144016"/>
              </a:xfrm>
              <a:prstGeom prst="flowChartConnector">
                <a:avLst/>
              </a:prstGeom>
              <a:solidFill>
                <a:srgbClr val="00B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zh-CN" altLang="en-US" sz="19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 Math" panose="02040503050406030204" pitchFamily="18" charset="0"/>
                  <a:ea typeface="黑体" pitchFamily="2" charset="-122"/>
                  <a:cs typeface="+mn-cs"/>
                </a:endParaRPr>
              </a:p>
            </p:txBody>
          </p:sp>
          <p:sp>
            <p:nvSpPr>
              <p:cNvPr id="28" name="流程图: 接点 27">
                <a:extLst>
                  <a:ext uri="{FF2B5EF4-FFF2-40B4-BE49-F238E27FC236}">
                    <a16:creationId xmlns:a16="http://schemas.microsoft.com/office/drawing/2014/main" id="{9F5B94D5-6117-E2C8-5B07-6FA4DF86F1B2}"/>
                  </a:ext>
                </a:extLst>
              </p:cNvPr>
              <p:cNvSpPr/>
              <p:nvPr/>
            </p:nvSpPr>
            <p:spPr>
              <a:xfrm>
                <a:off x="4824028" y="5012949"/>
                <a:ext cx="144016" cy="144016"/>
              </a:xfrm>
              <a:prstGeom prst="flowChartConnector">
                <a:avLst/>
              </a:prstGeom>
              <a:solidFill>
                <a:srgbClr val="00B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zh-CN" altLang="en-US" sz="19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 Math" panose="02040503050406030204" pitchFamily="18" charset="0"/>
                  <a:ea typeface="黑体" pitchFamily="2" charset="-122"/>
                  <a:cs typeface="+mn-cs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70D70982-5ED1-48B0-B927-5324EFEE1C94}"/>
                </a:ext>
              </a:extLst>
            </p:cNvPr>
            <p:cNvGrpSpPr/>
            <p:nvPr/>
          </p:nvGrpSpPr>
          <p:grpSpPr>
            <a:xfrm>
              <a:off x="5394011" y="4045625"/>
              <a:ext cx="198022" cy="1224136"/>
              <a:chOff x="4797025" y="3986836"/>
              <a:chExt cx="198022" cy="1224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矩形: 圆角 31">
                    <a:extLst>
                      <a:ext uri="{FF2B5EF4-FFF2-40B4-BE49-F238E27FC236}">
                        <a16:creationId xmlns:a16="http://schemas.microsoft.com/office/drawing/2014/main" id="{CED89421-3B0E-87F6-4FC0-B6037F6DE4C6}"/>
                      </a:ext>
                    </a:extLst>
                  </p:cNvPr>
                  <p:cNvSpPr/>
                  <p:nvPr/>
                </p:nvSpPr>
                <p:spPr>
                  <a:xfrm>
                    <a:off x="4797025" y="3986836"/>
                    <a:ext cx="198022" cy="122413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15875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1" lang="en-US" altLang="zh-TW" sz="19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⋮</m:t>
                          </m:r>
                        </m:oMath>
                      </m:oMathPara>
                    </a14:m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矩形: 圆角 31">
                    <a:extLst>
                      <a:ext uri="{FF2B5EF4-FFF2-40B4-BE49-F238E27FC236}">
                        <a16:creationId xmlns:a16="http://schemas.microsoft.com/office/drawing/2014/main" id="{CED89421-3B0E-87F6-4FC0-B6037F6DE4C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7025" y="3986836"/>
                    <a:ext cx="198022" cy="1224136"/>
                  </a:xfrm>
                  <a:prstGeom prst="roundRect">
                    <a:avLst>
                      <a:gd name="adj" fmla="val 16667"/>
                    </a:avLst>
                  </a:prstGeom>
                  <a:blipFill>
                    <a:blip r:embed="rId7"/>
                    <a:stretch>
                      <a:fillRect l="-22857"/>
                    </a:stretch>
                  </a:blipFill>
                  <a:ln w="15875"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流程图: 接点 32">
                <a:extLst>
                  <a:ext uri="{FF2B5EF4-FFF2-40B4-BE49-F238E27FC236}">
                    <a16:creationId xmlns:a16="http://schemas.microsoft.com/office/drawing/2014/main" id="{CF4513D7-34E2-CD69-A9CE-52F34F946C1D}"/>
                  </a:ext>
                </a:extLst>
              </p:cNvPr>
              <p:cNvSpPr/>
              <p:nvPr/>
            </p:nvSpPr>
            <p:spPr>
              <a:xfrm>
                <a:off x="4824400" y="4076653"/>
                <a:ext cx="144016" cy="144016"/>
              </a:xfrm>
              <a:prstGeom prst="flowChartConnector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zh-CN" altLang="en-US" sz="19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 Math" panose="02040503050406030204" pitchFamily="18" charset="0"/>
                  <a:ea typeface="黑体" pitchFamily="2" charset="-122"/>
                  <a:cs typeface="+mn-cs"/>
                </a:endParaRPr>
              </a:p>
            </p:txBody>
          </p:sp>
          <p:sp>
            <p:nvSpPr>
              <p:cNvPr id="34" name="流程图: 接点 33">
                <a:extLst>
                  <a:ext uri="{FF2B5EF4-FFF2-40B4-BE49-F238E27FC236}">
                    <a16:creationId xmlns:a16="http://schemas.microsoft.com/office/drawing/2014/main" id="{A4743EF3-EA06-A521-EADE-17F9DD9ED790}"/>
                  </a:ext>
                </a:extLst>
              </p:cNvPr>
              <p:cNvSpPr/>
              <p:nvPr/>
            </p:nvSpPr>
            <p:spPr>
              <a:xfrm>
                <a:off x="4824028" y="4310485"/>
                <a:ext cx="144016" cy="144016"/>
              </a:xfrm>
              <a:prstGeom prst="flowChartConnector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zh-CN" altLang="en-US" sz="19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 Math" panose="02040503050406030204" pitchFamily="18" charset="0"/>
                  <a:ea typeface="黑体" pitchFamily="2" charset="-122"/>
                  <a:cs typeface="+mn-cs"/>
                </a:endParaRPr>
              </a:p>
            </p:txBody>
          </p:sp>
          <p:sp>
            <p:nvSpPr>
              <p:cNvPr id="35" name="流程图: 接点 34">
                <a:extLst>
                  <a:ext uri="{FF2B5EF4-FFF2-40B4-BE49-F238E27FC236}">
                    <a16:creationId xmlns:a16="http://schemas.microsoft.com/office/drawing/2014/main" id="{016EFBD1-5880-4425-7E16-5359927C4A9C}"/>
                  </a:ext>
                </a:extLst>
              </p:cNvPr>
              <p:cNvSpPr/>
              <p:nvPr/>
            </p:nvSpPr>
            <p:spPr>
              <a:xfrm>
                <a:off x="4824028" y="4782084"/>
                <a:ext cx="144016" cy="144016"/>
              </a:xfrm>
              <a:prstGeom prst="flowChartConnector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zh-CN" altLang="en-US" sz="19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 Math" panose="02040503050406030204" pitchFamily="18" charset="0"/>
                  <a:ea typeface="黑体" pitchFamily="2" charset="-122"/>
                  <a:cs typeface="+mn-cs"/>
                </a:endParaRPr>
              </a:p>
            </p:txBody>
          </p:sp>
          <p:sp>
            <p:nvSpPr>
              <p:cNvPr id="36" name="流程图: 接点 35">
                <a:extLst>
                  <a:ext uri="{FF2B5EF4-FFF2-40B4-BE49-F238E27FC236}">
                    <a16:creationId xmlns:a16="http://schemas.microsoft.com/office/drawing/2014/main" id="{8B6E3BA0-161B-57FD-7BFE-50901AB3EE51}"/>
                  </a:ext>
                </a:extLst>
              </p:cNvPr>
              <p:cNvSpPr/>
              <p:nvPr/>
            </p:nvSpPr>
            <p:spPr>
              <a:xfrm>
                <a:off x="4824028" y="5012949"/>
                <a:ext cx="144016" cy="144016"/>
              </a:xfrm>
              <a:prstGeom prst="flowChartConnector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zh-CN" altLang="en-US" sz="19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 Math" panose="02040503050406030204" pitchFamily="18" charset="0"/>
                  <a:ea typeface="黑体" pitchFamily="2" charset="-122"/>
                  <a:cs typeface="+mn-cs"/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1BFE5118-E5AA-A3BA-ABB9-FE7317E48095}"/>
                </a:ext>
              </a:extLst>
            </p:cNvPr>
            <p:cNvGrpSpPr/>
            <p:nvPr/>
          </p:nvGrpSpPr>
          <p:grpSpPr>
            <a:xfrm>
              <a:off x="6067783" y="4042488"/>
              <a:ext cx="198022" cy="1224136"/>
              <a:chOff x="4797025" y="3986836"/>
              <a:chExt cx="198022" cy="1224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矩形: 圆角 37">
                    <a:extLst>
                      <a:ext uri="{FF2B5EF4-FFF2-40B4-BE49-F238E27FC236}">
                        <a16:creationId xmlns:a16="http://schemas.microsoft.com/office/drawing/2014/main" id="{C57CEA3C-FCD1-BBF3-8DA9-1A2850922C1A}"/>
                      </a:ext>
                    </a:extLst>
                  </p:cNvPr>
                  <p:cNvSpPr/>
                  <p:nvPr/>
                </p:nvSpPr>
                <p:spPr>
                  <a:xfrm>
                    <a:off x="4797025" y="3986836"/>
                    <a:ext cx="198022" cy="122413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15875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1" lang="en-US" altLang="zh-TW" sz="19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⋮</m:t>
                          </m:r>
                        </m:oMath>
                      </m:oMathPara>
                    </a14:m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8" name="矩形: 圆角 37">
                    <a:extLst>
                      <a:ext uri="{FF2B5EF4-FFF2-40B4-BE49-F238E27FC236}">
                        <a16:creationId xmlns:a16="http://schemas.microsoft.com/office/drawing/2014/main" id="{C57CEA3C-FCD1-BBF3-8DA9-1A2850922C1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7025" y="3986836"/>
                    <a:ext cx="198022" cy="1224136"/>
                  </a:xfrm>
                  <a:prstGeom prst="roundRect">
                    <a:avLst>
                      <a:gd name="adj" fmla="val 16667"/>
                    </a:avLst>
                  </a:prstGeom>
                  <a:blipFill>
                    <a:blip r:embed="rId8"/>
                    <a:stretch>
                      <a:fillRect l="-19444"/>
                    </a:stretch>
                  </a:blipFill>
                  <a:ln w="15875"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流程图: 接点 38">
                <a:extLst>
                  <a:ext uri="{FF2B5EF4-FFF2-40B4-BE49-F238E27FC236}">
                    <a16:creationId xmlns:a16="http://schemas.microsoft.com/office/drawing/2014/main" id="{4CD7069B-709C-25B6-A14F-743C33F40BBD}"/>
                  </a:ext>
                </a:extLst>
              </p:cNvPr>
              <p:cNvSpPr/>
              <p:nvPr/>
            </p:nvSpPr>
            <p:spPr>
              <a:xfrm>
                <a:off x="4824400" y="4076653"/>
                <a:ext cx="144016" cy="144016"/>
              </a:xfrm>
              <a:prstGeom prst="flowChartConnector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zh-CN" altLang="en-US" sz="19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 Math" panose="02040503050406030204" pitchFamily="18" charset="0"/>
                  <a:ea typeface="黑体" pitchFamily="2" charset="-122"/>
                  <a:cs typeface="+mn-cs"/>
                </a:endParaRPr>
              </a:p>
            </p:txBody>
          </p:sp>
          <p:sp>
            <p:nvSpPr>
              <p:cNvPr id="40" name="流程图: 接点 39">
                <a:extLst>
                  <a:ext uri="{FF2B5EF4-FFF2-40B4-BE49-F238E27FC236}">
                    <a16:creationId xmlns:a16="http://schemas.microsoft.com/office/drawing/2014/main" id="{E8C76A8F-E2C5-04B7-49F5-97B944909342}"/>
                  </a:ext>
                </a:extLst>
              </p:cNvPr>
              <p:cNvSpPr/>
              <p:nvPr/>
            </p:nvSpPr>
            <p:spPr>
              <a:xfrm>
                <a:off x="4824028" y="4310485"/>
                <a:ext cx="144016" cy="144016"/>
              </a:xfrm>
              <a:prstGeom prst="flowChartConnector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zh-CN" altLang="en-US" sz="19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 Math" panose="02040503050406030204" pitchFamily="18" charset="0"/>
                  <a:ea typeface="黑体" pitchFamily="2" charset="-122"/>
                  <a:cs typeface="+mn-cs"/>
                </a:endParaRPr>
              </a:p>
            </p:txBody>
          </p:sp>
          <p:sp>
            <p:nvSpPr>
              <p:cNvPr id="41" name="流程图: 接点 40">
                <a:extLst>
                  <a:ext uri="{FF2B5EF4-FFF2-40B4-BE49-F238E27FC236}">
                    <a16:creationId xmlns:a16="http://schemas.microsoft.com/office/drawing/2014/main" id="{E328EDB2-D802-62E8-75A0-DE45A6F74821}"/>
                  </a:ext>
                </a:extLst>
              </p:cNvPr>
              <p:cNvSpPr/>
              <p:nvPr/>
            </p:nvSpPr>
            <p:spPr>
              <a:xfrm>
                <a:off x="4824028" y="4782084"/>
                <a:ext cx="144016" cy="144016"/>
              </a:xfrm>
              <a:prstGeom prst="flowChartConnector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zh-CN" altLang="en-US" sz="19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 Math" panose="02040503050406030204" pitchFamily="18" charset="0"/>
                  <a:ea typeface="黑体" pitchFamily="2" charset="-122"/>
                  <a:cs typeface="+mn-cs"/>
                </a:endParaRPr>
              </a:p>
            </p:txBody>
          </p:sp>
          <p:sp>
            <p:nvSpPr>
              <p:cNvPr id="42" name="流程图: 接点 41">
                <a:extLst>
                  <a:ext uri="{FF2B5EF4-FFF2-40B4-BE49-F238E27FC236}">
                    <a16:creationId xmlns:a16="http://schemas.microsoft.com/office/drawing/2014/main" id="{03136AB7-2FBB-4F83-B220-842489001747}"/>
                  </a:ext>
                </a:extLst>
              </p:cNvPr>
              <p:cNvSpPr/>
              <p:nvPr/>
            </p:nvSpPr>
            <p:spPr>
              <a:xfrm>
                <a:off x="4824028" y="5012949"/>
                <a:ext cx="144016" cy="144016"/>
              </a:xfrm>
              <a:prstGeom prst="flowChartConnector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zh-CN" altLang="en-US" sz="19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 Math" panose="02040503050406030204" pitchFamily="18" charset="0"/>
                  <a:ea typeface="黑体" pitchFamily="2" charset="-122"/>
                  <a:cs typeface="+mn-cs"/>
                </a:endParaRPr>
              </a:p>
            </p:txBody>
          </p:sp>
        </p:grp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121209B5-7237-DFAE-FFEE-82A3875C328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02808" y="4201649"/>
              <a:ext cx="393747" cy="2979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AFE7BE22-8682-20B8-7936-0EE3C76826E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07503" y="4454501"/>
              <a:ext cx="386538" cy="451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5B74EA3E-E100-B4AB-51F5-20426A06644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02808" y="4499619"/>
              <a:ext cx="393841" cy="4415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822" name="直接箭头连接符 34821">
              <a:extLst>
                <a:ext uri="{FF2B5EF4-FFF2-40B4-BE49-F238E27FC236}">
                  <a16:creationId xmlns:a16="http://schemas.microsoft.com/office/drawing/2014/main" id="{D36157F1-A3F2-74CB-67FD-68802BCF32B6}"/>
                </a:ext>
              </a:extLst>
            </p:cNvPr>
            <p:cNvCxnSpPr/>
            <p:nvPr/>
          </p:nvCxnSpPr>
          <p:spPr bwMode="auto">
            <a:xfrm>
              <a:off x="4302808" y="4499619"/>
              <a:ext cx="400554" cy="6575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824" name="直接箭头连接符 34823">
              <a:extLst>
                <a:ext uri="{FF2B5EF4-FFF2-40B4-BE49-F238E27FC236}">
                  <a16:creationId xmlns:a16="http://schemas.microsoft.com/office/drawing/2014/main" id="{BC6F2A28-BB3B-F77B-7D1D-F4C6DA03F88E}"/>
                </a:ext>
              </a:extLst>
            </p:cNvPr>
            <p:cNvCxnSpPr/>
            <p:nvPr/>
          </p:nvCxnSpPr>
          <p:spPr bwMode="auto">
            <a:xfrm>
              <a:off x="4302808" y="4907080"/>
              <a:ext cx="393841" cy="24661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828" name="直接箭头连接符 34827">
              <a:extLst>
                <a:ext uri="{FF2B5EF4-FFF2-40B4-BE49-F238E27FC236}">
                  <a16:creationId xmlns:a16="http://schemas.microsoft.com/office/drawing/2014/main" id="{C535C387-7742-CB8F-EB06-63BE75CA66F1}"/>
                </a:ext>
              </a:extLst>
            </p:cNvPr>
            <p:cNvCxnSpPr/>
            <p:nvPr/>
          </p:nvCxnSpPr>
          <p:spPr bwMode="auto">
            <a:xfrm flipV="1">
              <a:off x="4302808" y="4899210"/>
              <a:ext cx="391233" cy="78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830" name="直接箭头连接符 34829">
              <a:extLst>
                <a:ext uri="{FF2B5EF4-FFF2-40B4-BE49-F238E27FC236}">
                  <a16:creationId xmlns:a16="http://schemas.microsoft.com/office/drawing/2014/main" id="{47D6ED20-4DE5-F2FC-20C5-E5F8BB1617C3}"/>
                </a:ext>
              </a:extLst>
            </p:cNvPr>
            <p:cNvCxnSpPr/>
            <p:nvPr/>
          </p:nvCxnSpPr>
          <p:spPr bwMode="auto">
            <a:xfrm flipV="1">
              <a:off x="4302808" y="4454501"/>
              <a:ext cx="385951" cy="4447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832" name="直接箭头连接符 34831">
              <a:extLst>
                <a:ext uri="{FF2B5EF4-FFF2-40B4-BE49-F238E27FC236}">
                  <a16:creationId xmlns:a16="http://schemas.microsoft.com/office/drawing/2014/main" id="{EEA352B8-3112-0CA7-2883-45CAA13E5873}"/>
                </a:ext>
              </a:extLst>
            </p:cNvPr>
            <p:cNvCxnSpPr/>
            <p:nvPr/>
          </p:nvCxnSpPr>
          <p:spPr bwMode="auto">
            <a:xfrm flipV="1">
              <a:off x="4302714" y="4201649"/>
              <a:ext cx="371465" cy="6975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C157CA05-6373-4CBB-C819-C3DE19ED16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953908" y="4201649"/>
              <a:ext cx="393747" cy="2979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85386A3E-A117-7259-0C8A-9602F0541FC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958603" y="4454501"/>
              <a:ext cx="386538" cy="451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373440C4-3E6C-3827-FD8E-BB66FEB1A9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53908" y="4499619"/>
              <a:ext cx="393841" cy="4415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id="{BB191CFA-9721-874B-1173-F9BC0D127A88}"/>
                </a:ext>
              </a:extLst>
            </p:cNvPr>
            <p:cNvCxnSpPr/>
            <p:nvPr/>
          </p:nvCxnSpPr>
          <p:spPr bwMode="auto">
            <a:xfrm>
              <a:off x="4953908" y="4499619"/>
              <a:ext cx="400554" cy="6575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7E9AFC4A-F773-1C83-D077-57CD305B6AAF}"/>
                </a:ext>
              </a:extLst>
            </p:cNvPr>
            <p:cNvCxnSpPr/>
            <p:nvPr/>
          </p:nvCxnSpPr>
          <p:spPr bwMode="auto">
            <a:xfrm>
              <a:off x="4953908" y="4907080"/>
              <a:ext cx="393841" cy="24661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03BAB0A4-C5DC-D85B-BADD-91A5882DA508}"/>
                </a:ext>
              </a:extLst>
            </p:cNvPr>
            <p:cNvCxnSpPr/>
            <p:nvPr/>
          </p:nvCxnSpPr>
          <p:spPr bwMode="auto">
            <a:xfrm flipV="1">
              <a:off x="4953908" y="4899210"/>
              <a:ext cx="391233" cy="78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2700A02A-DE66-15A2-FB2A-66CCDB4EDFFB}"/>
                </a:ext>
              </a:extLst>
            </p:cNvPr>
            <p:cNvCxnSpPr/>
            <p:nvPr/>
          </p:nvCxnSpPr>
          <p:spPr bwMode="auto">
            <a:xfrm flipV="1">
              <a:off x="4953908" y="4454501"/>
              <a:ext cx="385951" cy="4447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9" name="直接箭头连接符 88">
              <a:extLst>
                <a:ext uri="{FF2B5EF4-FFF2-40B4-BE49-F238E27FC236}">
                  <a16:creationId xmlns:a16="http://schemas.microsoft.com/office/drawing/2014/main" id="{DEE58050-C17F-CD53-AD75-4ACA9676D8AA}"/>
                </a:ext>
              </a:extLst>
            </p:cNvPr>
            <p:cNvCxnSpPr/>
            <p:nvPr/>
          </p:nvCxnSpPr>
          <p:spPr bwMode="auto">
            <a:xfrm flipV="1">
              <a:off x="4953814" y="4201649"/>
              <a:ext cx="371465" cy="6975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698246E6-3BA8-7B3F-9671-AE9E8D9503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27923" y="4195234"/>
              <a:ext cx="393747" cy="2979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1" name="直接箭头连接符 90">
              <a:extLst>
                <a:ext uri="{FF2B5EF4-FFF2-40B4-BE49-F238E27FC236}">
                  <a16:creationId xmlns:a16="http://schemas.microsoft.com/office/drawing/2014/main" id="{ACE4600F-4DD3-D627-E0BC-057E1848584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32618" y="4448086"/>
              <a:ext cx="386538" cy="451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2" name="直接箭头连接符 91">
              <a:extLst>
                <a:ext uri="{FF2B5EF4-FFF2-40B4-BE49-F238E27FC236}">
                  <a16:creationId xmlns:a16="http://schemas.microsoft.com/office/drawing/2014/main" id="{6CFAF342-07C5-EF34-9C9A-8FBEBFE6A4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27923" y="4493204"/>
              <a:ext cx="393841" cy="4415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C765E635-2100-CBB9-F365-3EA94E715578}"/>
                </a:ext>
              </a:extLst>
            </p:cNvPr>
            <p:cNvCxnSpPr/>
            <p:nvPr/>
          </p:nvCxnSpPr>
          <p:spPr bwMode="auto">
            <a:xfrm>
              <a:off x="5627923" y="4493204"/>
              <a:ext cx="400554" cy="6575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4" name="直接箭头连接符 93">
              <a:extLst>
                <a:ext uri="{FF2B5EF4-FFF2-40B4-BE49-F238E27FC236}">
                  <a16:creationId xmlns:a16="http://schemas.microsoft.com/office/drawing/2014/main" id="{89128A28-75CB-5B34-1462-FC1B32309083}"/>
                </a:ext>
              </a:extLst>
            </p:cNvPr>
            <p:cNvCxnSpPr/>
            <p:nvPr/>
          </p:nvCxnSpPr>
          <p:spPr bwMode="auto">
            <a:xfrm>
              <a:off x="5627923" y="4900665"/>
              <a:ext cx="393841" cy="24661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5" name="直接箭头连接符 94">
              <a:extLst>
                <a:ext uri="{FF2B5EF4-FFF2-40B4-BE49-F238E27FC236}">
                  <a16:creationId xmlns:a16="http://schemas.microsoft.com/office/drawing/2014/main" id="{9997CCA3-475B-CFD1-54ED-41DC28F9358E}"/>
                </a:ext>
              </a:extLst>
            </p:cNvPr>
            <p:cNvCxnSpPr/>
            <p:nvPr/>
          </p:nvCxnSpPr>
          <p:spPr bwMode="auto">
            <a:xfrm flipV="1">
              <a:off x="5627923" y="4892795"/>
              <a:ext cx="391233" cy="78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6" name="直接箭头连接符 95">
              <a:extLst>
                <a:ext uri="{FF2B5EF4-FFF2-40B4-BE49-F238E27FC236}">
                  <a16:creationId xmlns:a16="http://schemas.microsoft.com/office/drawing/2014/main" id="{DF35DD7E-7C2A-B01A-FE9D-430123086668}"/>
                </a:ext>
              </a:extLst>
            </p:cNvPr>
            <p:cNvCxnSpPr/>
            <p:nvPr/>
          </p:nvCxnSpPr>
          <p:spPr bwMode="auto">
            <a:xfrm flipV="1">
              <a:off x="5627923" y="4448086"/>
              <a:ext cx="385951" cy="4447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7" name="直接箭头连接符 96">
              <a:extLst>
                <a:ext uri="{FF2B5EF4-FFF2-40B4-BE49-F238E27FC236}">
                  <a16:creationId xmlns:a16="http://schemas.microsoft.com/office/drawing/2014/main" id="{C7CD820A-E0EA-DC21-0CFB-55DE23052BA5}"/>
                </a:ext>
              </a:extLst>
            </p:cNvPr>
            <p:cNvCxnSpPr/>
            <p:nvPr/>
          </p:nvCxnSpPr>
          <p:spPr bwMode="auto">
            <a:xfrm flipV="1">
              <a:off x="5627829" y="4195234"/>
              <a:ext cx="371465" cy="6975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98" name="图片 97">
              <a:extLst>
                <a:ext uri="{FF2B5EF4-FFF2-40B4-BE49-F238E27FC236}">
                  <a16:creationId xmlns:a16="http://schemas.microsoft.com/office/drawing/2014/main" id="{3D216E03-F860-3B17-022A-B9F3D35F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4245926"/>
              <a:ext cx="936104" cy="936104"/>
            </a:xfrm>
            <a:prstGeom prst="rect">
              <a:avLst/>
            </a:prstGeom>
          </p:spPr>
        </p:pic>
        <p:cxnSp>
          <p:nvCxnSpPr>
            <p:cNvPr id="99" name="直接箭头连接符 98">
              <a:extLst>
                <a:ext uri="{FF2B5EF4-FFF2-40B4-BE49-F238E27FC236}">
                  <a16:creationId xmlns:a16="http://schemas.microsoft.com/office/drawing/2014/main" id="{3FCB576B-FF10-7905-6E84-4665E9F911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11824" y="4382727"/>
              <a:ext cx="561918" cy="1168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0" name="直接箭头连接符 99">
              <a:extLst>
                <a:ext uri="{FF2B5EF4-FFF2-40B4-BE49-F238E27FC236}">
                  <a16:creationId xmlns:a16="http://schemas.microsoft.com/office/drawing/2014/main" id="{6944EDB4-F253-2D0B-1381-D1F22485FC1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16519" y="4491748"/>
              <a:ext cx="557223" cy="78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1" name="直接箭头连接符 100">
              <a:extLst>
                <a:ext uri="{FF2B5EF4-FFF2-40B4-BE49-F238E27FC236}">
                  <a16:creationId xmlns:a16="http://schemas.microsoft.com/office/drawing/2014/main" id="{6EE77041-FB2D-4C70-5E1B-0625277492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11824" y="4499619"/>
              <a:ext cx="564432" cy="4074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id="{27B80ED2-9E67-19CA-A507-C8EAF221BD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11824" y="4499619"/>
              <a:ext cx="564432" cy="5307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3" name="直接箭头连接符 102">
              <a:extLst>
                <a:ext uri="{FF2B5EF4-FFF2-40B4-BE49-F238E27FC236}">
                  <a16:creationId xmlns:a16="http://schemas.microsoft.com/office/drawing/2014/main" id="{69659BF6-B494-0C1E-7ED7-3B2D6C037A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11824" y="4907080"/>
              <a:ext cx="564432" cy="1168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4" name="直接箭头连接符 103">
              <a:extLst>
                <a:ext uri="{FF2B5EF4-FFF2-40B4-BE49-F238E27FC236}">
                  <a16:creationId xmlns:a16="http://schemas.microsoft.com/office/drawing/2014/main" id="{751D981A-8B80-54BE-F0FB-C2B109452F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11824" y="4907080"/>
              <a:ext cx="56443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5" name="直接箭头连接符 104">
              <a:extLst>
                <a:ext uri="{FF2B5EF4-FFF2-40B4-BE49-F238E27FC236}">
                  <a16:creationId xmlns:a16="http://schemas.microsoft.com/office/drawing/2014/main" id="{1555C8B6-3958-0B6C-A6EF-895554B8141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11824" y="4499618"/>
              <a:ext cx="561918" cy="3995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6" name="直接箭头连接符 105">
              <a:extLst>
                <a:ext uri="{FF2B5EF4-FFF2-40B4-BE49-F238E27FC236}">
                  <a16:creationId xmlns:a16="http://schemas.microsoft.com/office/drawing/2014/main" id="{08D21F0D-BD0A-592C-D3ED-DDD735754AF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11730" y="4382728"/>
              <a:ext cx="562012" cy="5164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17" name="文本框 116">
            <a:extLst>
              <a:ext uri="{FF2B5EF4-FFF2-40B4-BE49-F238E27FC236}">
                <a16:creationId xmlns:a16="http://schemas.microsoft.com/office/drawing/2014/main" id="{4B97BF68-D82F-9D12-E649-FFFC7269DE97}"/>
              </a:ext>
            </a:extLst>
          </p:cNvPr>
          <p:cNvSpPr txBox="1"/>
          <p:nvPr/>
        </p:nvSpPr>
        <p:spPr>
          <a:xfrm>
            <a:off x="1280846" y="4972065"/>
            <a:ext cx="134768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高斯分布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6914FD96-99D4-E3C8-4432-FBE21460A35A}"/>
                  </a:ext>
                </a:extLst>
              </p:cNvPr>
              <p:cNvSpPr txBox="1"/>
              <p:nvPr/>
            </p:nvSpPr>
            <p:spPr>
              <a:xfrm>
                <a:off x="4652011" y="5017163"/>
                <a:ext cx="970806" cy="425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生成器</m:t>
                          </m:r>
                          <m:r>
                            <m:rPr>
                              <m:nor/>
                            </m:rPr>
                            <a:rPr kumimoji="1" lang="en-US" altLang="zh-CN" sz="19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cs typeface="+mn-cs"/>
                              <a:sym typeface="Euclid Math One" panose="05050601010101010101" pitchFamily="18" charset="2"/>
                            </a:rPr>
                            <m:t></m:t>
                          </m:r>
                          <m:r>
                            <a:rPr kumimoji="0" lang="en-US" altLang="zh-TW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zh-CN" alt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altLang="zh-TW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sub>
                      </m:sSub>
                      <m:r>
                        <a:rPr kumimoji="0" lang="en-US" altLang="zh-TW" sz="1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zh-CN" altLang="en-US" sz="1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6914FD96-99D4-E3C8-4432-FBE21460A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011" y="5017163"/>
                <a:ext cx="970806" cy="425053"/>
              </a:xfrm>
              <a:prstGeom prst="rect">
                <a:avLst/>
              </a:prstGeom>
              <a:blipFill>
                <a:blip r:embed="rId10"/>
                <a:stretch>
                  <a:fillRect l="-2516" r="-57862" b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260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生成对抗网络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9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3568" y="2060848"/>
                <a:ext cx="8280920" cy="1194593"/>
              </a:xfrm>
            </p:spPr>
            <p:txBody>
              <a:bodyPr lIns="0" rIns="0"/>
              <a:lstStyle/>
              <a:p>
                <a:pPr eaLnBrk="1" hangingPunct="1"/>
                <a:r>
                  <a:rPr lang="zh-CN" altLang="en-US" sz="2200" b="1" dirty="0">
                    <a:solidFill>
                      <a:srgbClr val="0000FF"/>
                    </a:solidFill>
                    <a:ea typeface="黑体" pitchFamily="2" charset="-122"/>
                  </a:rPr>
                  <a:t>判别器</a:t>
                </a:r>
                <a:r>
                  <a:rPr lang="en-US" altLang="zh-CN" sz="2200" b="1" dirty="0">
                    <a:solidFill>
                      <a:srgbClr val="0000FF"/>
                    </a:solidFill>
                    <a:ea typeface="黑体" pitchFamily="2" charset="-122"/>
                    <a:sym typeface="Euclid Math One" panose="05050601010101010101" pitchFamily="18" charset="2"/>
                  </a:rPr>
                  <a:t></a:t>
                </a:r>
                <a:endParaRPr lang="zh-CN" altLang="en-US" sz="2200" b="1" dirty="0">
                  <a:solidFill>
                    <a:srgbClr val="0000FF"/>
                  </a:solidFill>
                  <a:ea typeface="黑体" pitchFamily="2" charset="-122"/>
                </a:endParaRPr>
              </a:p>
              <a:p>
                <a:pPr indent="-161925" eaLnBrk="1" hangingPunct="1">
                  <a:lnSpc>
                    <a:spcPts val="26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ea typeface="黑体" pitchFamily="2" charset="-122"/>
                  </a:rPr>
                  <a:t>  由参数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zh-CN" alt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0" lang="en-US" altLang="zh-TW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CN" altLang="en-US" sz="2000" dirty="0">
                    <a:ea typeface="黑体" pitchFamily="2" charset="-122"/>
                  </a:rPr>
                  <a:t>控制的二分类器</a:t>
                </a:r>
                <a:endParaRPr lang="en-US" altLang="zh-CN" sz="2000" dirty="0">
                  <a:ea typeface="黑体" pitchFamily="2" charset="-122"/>
                </a:endParaRPr>
              </a:p>
              <a:p>
                <a:pPr indent="-161925" eaLnBrk="1" hangingPunct="1">
                  <a:lnSpc>
                    <a:spcPts val="26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ea typeface="黑体" pitchFamily="2" charset="-122"/>
                  </a:rPr>
                  <a:t>  </a:t>
                </a:r>
                <a:r>
                  <a:rPr lang="zh-CN" altLang="en-US" sz="2000" dirty="0">
                    <a:ea typeface="黑体" pitchFamily="2" charset="-122"/>
                  </a:rPr>
                  <a:t>估计一个样本来自真实数据（而非生成数据）的概率</a:t>
                </a:r>
                <a:endParaRPr lang="zh-CN" altLang="en-US" sz="2000" b="1" dirty="0">
                  <a:solidFill>
                    <a:srgbClr val="FF0000"/>
                  </a:solidFill>
                  <a:ea typeface="黑体" pitchFamily="2" charset="-122"/>
                </a:endParaRPr>
              </a:p>
              <a:p>
                <a:pPr eaLnBrk="1" hangingPunct="1">
                  <a:buClrTx/>
                  <a:buFontTx/>
                  <a:buNone/>
                </a:pPr>
                <a:endParaRPr kumimoji="0" lang="zh-CN" altLang="en-US" sz="2000" b="1" dirty="0">
                  <a:solidFill>
                    <a:schemeClr val="folHlink"/>
                  </a:solidFill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3568" y="2060848"/>
                <a:ext cx="8280920" cy="1194593"/>
              </a:xfrm>
              <a:blipFill>
                <a:blip r:embed="rId2"/>
                <a:stretch>
                  <a:fillRect l="-1913" t="-7653"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87C47298-F809-2245-165D-E26B9C650406}"/>
              </a:ext>
            </a:extLst>
          </p:cNvPr>
          <p:cNvGrpSpPr/>
          <p:nvPr/>
        </p:nvGrpSpPr>
        <p:grpSpPr>
          <a:xfrm>
            <a:off x="1259632" y="3356992"/>
            <a:ext cx="7239761" cy="3190112"/>
            <a:chOff x="1043608" y="3424703"/>
            <a:chExt cx="7239761" cy="319011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56370D86-1D8B-1E99-31BA-8A1095934EED}"/>
                </a:ext>
              </a:extLst>
            </p:cNvPr>
            <p:cNvGrpSpPr/>
            <p:nvPr/>
          </p:nvGrpSpPr>
          <p:grpSpPr>
            <a:xfrm>
              <a:off x="1043608" y="3424703"/>
              <a:ext cx="7239761" cy="1263398"/>
              <a:chOff x="1197581" y="3294423"/>
              <a:chExt cx="7239761" cy="1263398"/>
            </a:xfrm>
          </p:grpSpPr>
          <p:grpSp>
            <p:nvGrpSpPr>
              <p:cNvPr id="2" name="组合 1">
                <a:extLst>
                  <a:ext uri="{FF2B5EF4-FFF2-40B4-BE49-F238E27FC236}">
                    <a16:creationId xmlns:a16="http://schemas.microsoft.com/office/drawing/2014/main" id="{0F0C9D72-31A8-BAA7-1014-2B8D177F33B9}"/>
                  </a:ext>
                </a:extLst>
              </p:cNvPr>
              <p:cNvGrpSpPr/>
              <p:nvPr/>
            </p:nvGrpSpPr>
            <p:grpSpPr>
              <a:xfrm>
                <a:off x="5233544" y="3330548"/>
                <a:ext cx="1963091" cy="1227273"/>
                <a:chOff x="3563888" y="3573017"/>
                <a:chExt cx="1963091" cy="1227273"/>
              </a:xfrm>
            </p:grpSpPr>
            <p:grpSp>
              <p:nvGrpSpPr>
                <p:cNvPr id="5" name="组合 4">
                  <a:extLst>
                    <a:ext uri="{FF2B5EF4-FFF2-40B4-BE49-F238E27FC236}">
                      <a16:creationId xmlns:a16="http://schemas.microsoft.com/office/drawing/2014/main" id="{FF08ACDD-AAF2-7A06-E7B7-EFEAAD9F504B}"/>
                    </a:ext>
                  </a:extLst>
                </p:cNvPr>
                <p:cNvGrpSpPr/>
                <p:nvPr/>
              </p:nvGrpSpPr>
              <p:grpSpPr>
                <a:xfrm>
                  <a:off x="3976936" y="3573017"/>
                  <a:ext cx="198022" cy="1224136"/>
                  <a:chOff x="4797025" y="3986836"/>
                  <a:chExt cx="198022" cy="122413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1" name="矩形: 圆角 50">
                        <a:extLst>
                          <a:ext uri="{FF2B5EF4-FFF2-40B4-BE49-F238E27FC236}">
                            <a16:creationId xmlns:a16="http://schemas.microsoft.com/office/drawing/2014/main" id="{FE6F8B77-46BE-8C0F-C8B9-29C3E601A9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7025" y="3986836"/>
                        <a:ext cx="198022" cy="122413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 w="15875"/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" pitchFamily="2" charset="2"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kumimoji="1" lang="en-US" altLang="zh-TW" sz="19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oMath>
                          </m:oMathPara>
                        </a14:m>
                        <a:endParaRPr kumimoji="1" lang="zh-CN" altLang="en-US" sz="1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itchFamily="2" charset="-122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1" name="矩形: 圆角 50">
                        <a:extLst>
                          <a:ext uri="{FF2B5EF4-FFF2-40B4-BE49-F238E27FC236}">
                            <a16:creationId xmlns:a16="http://schemas.microsoft.com/office/drawing/2014/main" id="{FE6F8B77-46BE-8C0F-C8B9-29C3E601A995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97025" y="3986836"/>
                        <a:ext cx="198022" cy="122413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blipFill>
                        <a:blip r:embed="rId3"/>
                        <a:stretch>
                          <a:fillRect l="-16667"/>
                        </a:stretch>
                      </a:blipFill>
                      <a:ln w="15875"/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2" name="流程图: 接点 51">
                    <a:extLst>
                      <a:ext uri="{FF2B5EF4-FFF2-40B4-BE49-F238E27FC236}">
                        <a16:creationId xmlns:a16="http://schemas.microsoft.com/office/drawing/2014/main" id="{5C78FEFA-5D3A-DD4E-6299-57800C5432CA}"/>
                      </a:ext>
                    </a:extLst>
                  </p:cNvPr>
                  <p:cNvSpPr/>
                  <p:nvPr/>
                </p:nvSpPr>
                <p:spPr>
                  <a:xfrm>
                    <a:off x="4824400" y="4076653"/>
                    <a:ext cx="144016" cy="144016"/>
                  </a:xfrm>
                  <a:prstGeom prst="flowChartConnector">
                    <a:avLst/>
                  </a:prstGeom>
                  <a:solidFill>
                    <a:schemeClr val="tx1">
                      <a:lumMod val="60000"/>
                      <a:lumOff val="40000"/>
                    </a:schemeClr>
                  </a:solidFill>
                  <a:ln w="12700">
                    <a:solidFill>
                      <a:schemeClr val="tx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  <p:sp>
                <p:nvSpPr>
                  <p:cNvPr id="53" name="流程图: 接点 52">
                    <a:extLst>
                      <a:ext uri="{FF2B5EF4-FFF2-40B4-BE49-F238E27FC236}">
                        <a16:creationId xmlns:a16="http://schemas.microsoft.com/office/drawing/2014/main" id="{101B7329-27D3-0830-3CA4-47840BA5184D}"/>
                      </a:ext>
                    </a:extLst>
                  </p:cNvPr>
                  <p:cNvSpPr/>
                  <p:nvPr/>
                </p:nvSpPr>
                <p:spPr>
                  <a:xfrm>
                    <a:off x="4824028" y="4310485"/>
                    <a:ext cx="144016" cy="144016"/>
                  </a:xfrm>
                  <a:prstGeom prst="flowChartConnector">
                    <a:avLst/>
                  </a:prstGeom>
                  <a:solidFill>
                    <a:schemeClr val="tx1">
                      <a:lumMod val="60000"/>
                      <a:lumOff val="40000"/>
                    </a:schemeClr>
                  </a:solidFill>
                  <a:ln w="12700">
                    <a:solidFill>
                      <a:schemeClr val="tx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  <p:sp>
                <p:nvSpPr>
                  <p:cNvPr id="54" name="流程图: 接点 53">
                    <a:extLst>
                      <a:ext uri="{FF2B5EF4-FFF2-40B4-BE49-F238E27FC236}">
                        <a16:creationId xmlns:a16="http://schemas.microsoft.com/office/drawing/2014/main" id="{EA73BC6C-ACB1-12FF-F0FD-8A47EE1BF84B}"/>
                      </a:ext>
                    </a:extLst>
                  </p:cNvPr>
                  <p:cNvSpPr/>
                  <p:nvPr/>
                </p:nvSpPr>
                <p:spPr>
                  <a:xfrm>
                    <a:off x="4824028" y="4782084"/>
                    <a:ext cx="144016" cy="144016"/>
                  </a:xfrm>
                  <a:prstGeom prst="flowChartConnector">
                    <a:avLst/>
                  </a:prstGeom>
                  <a:solidFill>
                    <a:schemeClr val="tx1">
                      <a:lumMod val="60000"/>
                      <a:lumOff val="40000"/>
                    </a:schemeClr>
                  </a:solidFill>
                  <a:ln w="12700">
                    <a:solidFill>
                      <a:schemeClr val="tx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  <p:sp>
                <p:nvSpPr>
                  <p:cNvPr id="55" name="流程图: 接点 54">
                    <a:extLst>
                      <a:ext uri="{FF2B5EF4-FFF2-40B4-BE49-F238E27FC236}">
                        <a16:creationId xmlns:a16="http://schemas.microsoft.com/office/drawing/2014/main" id="{557D1B0F-1FEC-ACDD-007E-61629A6A2139}"/>
                      </a:ext>
                    </a:extLst>
                  </p:cNvPr>
                  <p:cNvSpPr/>
                  <p:nvPr/>
                </p:nvSpPr>
                <p:spPr>
                  <a:xfrm>
                    <a:off x="4824028" y="5012949"/>
                    <a:ext cx="144016" cy="144016"/>
                  </a:xfrm>
                  <a:prstGeom prst="flowChartConnector">
                    <a:avLst/>
                  </a:prstGeom>
                  <a:solidFill>
                    <a:schemeClr val="tx1">
                      <a:lumMod val="60000"/>
                      <a:lumOff val="40000"/>
                    </a:schemeClr>
                  </a:solidFill>
                  <a:ln w="12700">
                    <a:solidFill>
                      <a:schemeClr val="tx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6" name="组合 5">
                  <a:extLst>
                    <a:ext uri="{FF2B5EF4-FFF2-40B4-BE49-F238E27FC236}">
                      <a16:creationId xmlns:a16="http://schemas.microsoft.com/office/drawing/2014/main" id="{80DC5F34-B69A-B3A9-9A2B-FD1F317969B6}"/>
                    </a:ext>
                  </a:extLst>
                </p:cNvPr>
                <p:cNvGrpSpPr/>
                <p:nvPr/>
              </p:nvGrpSpPr>
              <p:grpSpPr>
                <a:xfrm>
                  <a:off x="4655185" y="3576154"/>
                  <a:ext cx="198022" cy="1224136"/>
                  <a:chOff x="4797025" y="3986836"/>
                  <a:chExt cx="198022" cy="122413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6" name="矩形: 圆角 45">
                        <a:extLst>
                          <a:ext uri="{FF2B5EF4-FFF2-40B4-BE49-F238E27FC236}">
                            <a16:creationId xmlns:a16="http://schemas.microsoft.com/office/drawing/2014/main" id="{AAC0F618-049A-4A4C-A203-7EF34CB91C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7025" y="3986836"/>
                        <a:ext cx="198022" cy="122413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 w="15875"/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" pitchFamily="2" charset="2"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kumimoji="1" lang="en-US" altLang="zh-TW" sz="19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oMath>
                          </m:oMathPara>
                        </a14:m>
                        <a:endParaRPr kumimoji="1" lang="zh-CN" altLang="en-US" sz="1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itchFamily="2" charset="-122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6" name="矩形: 圆角 45">
                        <a:extLst>
                          <a:ext uri="{FF2B5EF4-FFF2-40B4-BE49-F238E27FC236}">
                            <a16:creationId xmlns:a16="http://schemas.microsoft.com/office/drawing/2014/main" id="{AAC0F618-049A-4A4C-A203-7EF34CB91C50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97025" y="3986836"/>
                        <a:ext cx="198022" cy="122413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blipFill>
                        <a:blip r:embed="rId4"/>
                        <a:stretch>
                          <a:fillRect l="-17143"/>
                        </a:stretch>
                      </a:blipFill>
                      <a:ln w="15875"/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7" name="流程图: 接点 46">
                    <a:extLst>
                      <a:ext uri="{FF2B5EF4-FFF2-40B4-BE49-F238E27FC236}">
                        <a16:creationId xmlns:a16="http://schemas.microsoft.com/office/drawing/2014/main" id="{F0722A03-3FCF-EA84-EDDD-0AED596CC337}"/>
                      </a:ext>
                    </a:extLst>
                  </p:cNvPr>
                  <p:cNvSpPr/>
                  <p:nvPr/>
                </p:nvSpPr>
                <p:spPr>
                  <a:xfrm>
                    <a:off x="4824400" y="4076653"/>
                    <a:ext cx="144016" cy="144016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  <p:sp>
                <p:nvSpPr>
                  <p:cNvPr id="48" name="流程图: 接点 47">
                    <a:extLst>
                      <a:ext uri="{FF2B5EF4-FFF2-40B4-BE49-F238E27FC236}">
                        <a16:creationId xmlns:a16="http://schemas.microsoft.com/office/drawing/2014/main" id="{BB3848E4-C738-A58D-B8CF-2687B6B1A6DE}"/>
                      </a:ext>
                    </a:extLst>
                  </p:cNvPr>
                  <p:cNvSpPr/>
                  <p:nvPr/>
                </p:nvSpPr>
                <p:spPr>
                  <a:xfrm>
                    <a:off x="4824028" y="4310485"/>
                    <a:ext cx="144016" cy="144016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  <p:sp>
                <p:nvSpPr>
                  <p:cNvPr id="49" name="流程图: 接点 48">
                    <a:extLst>
                      <a:ext uri="{FF2B5EF4-FFF2-40B4-BE49-F238E27FC236}">
                        <a16:creationId xmlns:a16="http://schemas.microsoft.com/office/drawing/2014/main" id="{B4B3568D-0B0D-020E-C942-8CCCBC346A00}"/>
                      </a:ext>
                    </a:extLst>
                  </p:cNvPr>
                  <p:cNvSpPr/>
                  <p:nvPr/>
                </p:nvSpPr>
                <p:spPr>
                  <a:xfrm>
                    <a:off x="4824028" y="4782084"/>
                    <a:ext cx="144016" cy="144016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  <p:sp>
                <p:nvSpPr>
                  <p:cNvPr id="50" name="流程图: 接点 49">
                    <a:extLst>
                      <a:ext uri="{FF2B5EF4-FFF2-40B4-BE49-F238E27FC236}">
                        <a16:creationId xmlns:a16="http://schemas.microsoft.com/office/drawing/2014/main" id="{60F57DAA-08FB-A773-3FDF-D339DC3A572E}"/>
                      </a:ext>
                    </a:extLst>
                  </p:cNvPr>
                  <p:cNvSpPr/>
                  <p:nvPr/>
                </p:nvSpPr>
                <p:spPr>
                  <a:xfrm>
                    <a:off x="4824028" y="5012949"/>
                    <a:ext cx="144016" cy="144016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7" name="组合 6">
                  <a:extLst>
                    <a:ext uri="{FF2B5EF4-FFF2-40B4-BE49-F238E27FC236}">
                      <a16:creationId xmlns:a16="http://schemas.microsoft.com/office/drawing/2014/main" id="{728BD0C0-A0FE-1FF7-99A7-6EFDEF6E7782}"/>
                    </a:ext>
                  </a:extLst>
                </p:cNvPr>
                <p:cNvGrpSpPr/>
                <p:nvPr/>
              </p:nvGrpSpPr>
              <p:grpSpPr>
                <a:xfrm>
                  <a:off x="5328957" y="3573017"/>
                  <a:ext cx="198022" cy="1224136"/>
                  <a:chOff x="4797025" y="3986836"/>
                  <a:chExt cx="198022" cy="122413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矩形: 圆角 40">
                        <a:extLst>
                          <a:ext uri="{FF2B5EF4-FFF2-40B4-BE49-F238E27FC236}">
                            <a16:creationId xmlns:a16="http://schemas.microsoft.com/office/drawing/2014/main" id="{709A8B71-0CFB-5802-E923-3E934BF235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7025" y="3986836"/>
                        <a:ext cx="198022" cy="122413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 w="15875"/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" pitchFamily="2" charset="2"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kumimoji="1" lang="en-US" altLang="zh-TW" sz="19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oMath>
                          </m:oMathPara>
                        </a14:m>
                        <a:endParaRPr kumimoji="1" lang="zh-CN" altLang="en-US" sz="1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itchFamily="2" charset="-122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1" name="矩形: 圆角 40">
                        <a:extLst>
                          <a:ext uri="{FF2B5EF4-FFF2-40B4-BE49-F238E27FC236}">
                            <a16:creationId xmlns:a16="http://schemas.microsoft.com/office/drawing/2014/main" id="{709A8B71-0CFB-5802-E923-3E934BF23580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97025" y="3986836"/>
                        <a:ext cx="198022" cy="122413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blipFill>
                        <a:blip r:embed="rId5"/>
                        <a:stretch>
                          <a:fillRect l="-16667"/>
                        </a:stretch>
                      </a:blipFill>
                      <a:ln w="15875"/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2" name="流程图: 接点 41">
                    <a:extLst>
                      <a:ext uri="{FF2B5EF4-FFF2-40B4-BE49-F238E27FC236}">
                        <a16:creationId xmlns:a16="http://schemas.microsoft.com/office/drawing/2014/main" id="{A35F834C-B9ED-171B-0B03-3B82C4942266}"/>
                      </a:ext>
                    </a:extLst>
                  </p:cNvPr>
                  <p:cNvSpPr/>
                  <p:nvPr/>
                </p:nvSpPr>
                <p:spPr>
                  <a:xfrm>
                    <a:off x="4824400" y="4076653"/>
                    <a:ext cx="144016" cy="14401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  <p:sp>
                <p:nvSpPr>
                  <p:cNvPr id="43" name="流程图: 接点 42">
                    <a:extLst>
                      <a:ext uri="{FF2B5EF4-FFF2-40B4-BE49-F238E27FC236}">
                        <a16:creationId xmlns:a16="http://schemas.microsoft.com/office/drawing/2014/main" id="{960E0742-C3A5-7477-1CF4-52DA21E3D001}"/>
                      </a:ext>
                    </a:extLst>
                  </p:cNvPr>
                  <p:cNvSpPr/>
                  <p:nvPr/>
                </p:nvSpPr>
                <p:spPr>
                  <a:xfrm>
                    <a:off x="4824028" y="4310485"/>
                    <a:ext cx="144016" cy="14401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  <p:sp>
                <p:nvSpPr>
                  <p:cNvPr id="44" name="流程图: 接点 43">
                    <a:extLst>
                      <a:ext uri="{FF2B5EF4-FFF2-40B4-BE49-F238E27FC236}">
                        <a16:creationId xmlns:a16="http://schemas.microsoft.com/office/drawing/2014/main" id="{C7E6F7F1-238B-E00D-8637-8BBD8BC128BA}"/>
                      </a:ext>
                    </a:extLst>
                  </p:cNvPr>
                  <p:cNvSpPr/>
                  <p:nvPr/>
                </p:nvSpPr>
                <p:spPr>
                  <a:xfrm>
                    <a:off x="4824028" y="4782084"/>
                    <a:ext cx="144016" cy="14401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  <p:sp>
                <p:nvSpPr>
                  <p:cNvPr id="45" name="流程图: 接点 44">
                    <a:extLst>
                      <a:ext uri="{FF2B5EF4-FFF2-40B4-BE49-F238E27FC236}">
                        <a16:creationId xmlns:a16="http://schemas.microsoft.com/office/drawing/2014/main" id="{A9D33522-07D7-8AD3-D6AF-2F6151CC4CBB}"/>
                      </a:ext>
                    </a:extLst>
                  </p:cNvPr>
                  <p:cNvSpPr/>
                  <p:nvPr/>
                </p:nvSpPr>
                <p:spPr>
                  <a:xfrm>
                    <a:off x="4824028" y="5012949"/>
                    <a:ext cx="144016" cy="14401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8" name="直接箭头连接符 7">
                  <a:extLst>
                    <a:ext uri="{FF2B5EF4-FFF2-40B4-BE49-F238E27FC236}">
                      <a16:creationId xmlns:a16="http://schemas.microsoft.com/office/drawing/2014/main" id="{687F895A-9E9A-23D5-5C12-FB1D3F2F8AE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3563982" y="3732178"/>
                  <a:ext cx="393747" cy="29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9" name="直接箭头连接符 8">
                  <a:extLst>
                    <a:ext uri="{FF2B5EF4-FFF2-40B4-BE49-F238E27FC236}">
                      <a16:creationId xmlns:a16="http://schemas.microsoft.com/office/drawing/2014/main" id="{863D8105-421F-75AE-9DC2-1EAB1382883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3568677" y="3985030"/>
                  <a:ext cx="386538" cy="4511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" name="直接箭头连接符 9">
                  <a:extLst>
                    <a:ext uri="{FF2B5EF4-FFF2-40B4-BE49-F238E27FC236}">
                      <a16:creationId xmlns:a16="http://schemas.microsoft.com/office/drawing/2014/main" id="{5EFACC21-254A-1AF7-FB01-319F0481CBF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63982" y="4030148"/>
                  <a:ext cx="393841" cy="44154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1" name="直接箭头连接符 10">
                  <a:extLst>
                    <a:ext uri="{FF2B5EF4-FFF2-40B4-BE49-F238E27FC236}">
                      <a16:creationId xmlns:a16="http://schemas.microsoft.com/office/drawing/2014/main" id="{C6E9A3BC-43A3-1583-0433-31284F4B6E3D}"/>
                    </a:ext>
                  </a:extLst>
                </p:cNvPr>
                <p:cNvCxnSpPr/>
                <p:nvPr/>
              </p:nvCxnSpPr>
              <p:spPr bwMode="auto">
                <a:xfrm>
                  <a:off x="3563982" y="4030148"/>
                  <a:ext cx="400554" cy="65757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2" name="直接箭头连接符 11">
                  <a:extLst>
                    <a:ext uri="{FF2B5EF4-FFF2-40B4-BE49-F238E27FC236}">
                      <a16:creationId xmlns:a16="http://schemas.microsoft.com/office/drawing/2014/main" id="{D0CC752A-5E52-BA1E-ED0C-5593673301E4}"/>
                    </a:ext>
                  </a:extLst>
                </p:cNvPr>
                <p:cNvCxnSpPr/>
                <p:nvPr/>
              </p:nvCxnSpPr>
              <p:spPr bwMode="auto">
                <a:xfrm>
                  <a:off x="3563982" y="4437609"/>
                  <a:ext cx="393841" cy="24661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3" name="直接箭头连接符 12">
                  <a:extLst>
                    <a:ext uri="{FF2B5EF4-FFF2-40B4-BE49-F238E27FC236}">
                      <a16:creationId xmlns:a16="http://schemas.microsoft.com/office/drawing/2014/main" id="{8BFD296F-E909-AC73-9766-7BCC8DC4CAE1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63982" y="4429739"/>
                  <a:ext cx="391233" cy="78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4" name="直接箭头连接符 13">
                  <a:extLst>
                    <a:ext uri="{FF2B5EF4-FFF2-40B4-BE49-F238E27FC236}">
                      <a16:creationId xmlns:a16="http://schemas.microsoft.com/office/drawing/2014/main" id="{4B95AC97-14B7-E1EF-C546-0CA0D62B37BD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63982" y="3985030"/>
                  <a:ext cx="385951" cy="44470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5" name="直接箭头连接符 14">
                  <a:extLst>
                    <a:ext uri="{FF2B5EF4-FFF2-40B4-BE49-F238E27FC236}">
                      <a16:creationId xmlns:a16="http://schemas.microsoft.com/office/drawing/2014/main" id="{6A9BCC65-3292-2047-204E-EB947428C145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63888" y="3732178"/>
                  <a:ext cx="371465" cy="69756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6" name="直接箭头连接符 15">
                  <a:extLst>
                    <a:ext uri="{FF2B5EF4-FFF2-40B4-BE49-F238E27FC236}">
                      <a16:creationId xmlns:a16="http://schemas.microsoft.com/office/drawing/2014/main" id="{6F62D884-E1AC-8939-09AC-ADD0F667BC2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215082" y="3732178"/>
                  <a:ext cx="393747" cy="29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" name="直接箭头连接符 16">
                  <a:extLst>
                    <a:ext uri="{FF2B5EF4-FFF2-40B4-BE49-F238E27FC236}">
                      <a16:creationId xmlns:a16="http://schemas.microsoft.com/office/drawing/2014/main" id="{7E283269-1764-9509-BC85-170D8119A63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219777" y="3985030"/>
                  <a:ext cx="386538" cy="4511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8" name="直接箭头连接符 17">
                  <a:extLst>
                    <a:ext uri="{FF2B5EF4-FFF2-40B4-BE49-F238E27FC236}">
                      <a16:creationId xmlns:a16="http://schemas.microsoft.com/office/drawing/2014/main" id="{A50D13AB-6FF2-CA9C-6068-F55C2E468C7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215082" y="4030148"/>
                  <a:ext cx="393841" cy="44154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9" name="直接箭头连接符 18">
                  <a:extLst>
                    <a:ext uri="{FF2B5EF4-FFF2-40B4-BE49-F238E27FC236}">
                      <a16:creationId xmlns:a16="http://schemas.microsoft.com/office/drawing/2014/main" id="{E2C682CF-85C8-78C7-FDA6-86A95E36DBD9}"/>
                    </a:ext>
                  </a:extLst>
                </p:cNvPr>
                <p:cNvCxnSpPr/>
                <p:nvPr/>
              </p:nvCxnSpPr>
              <p:spPr bwMode="auto">
                <a:xfrm>
                  <a:off x="4215082" y="4030148"/>
                  <a:ext cx="400554" cy="65757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0" name="直接箭头连接符 19">
                  <a:extLst>
                    <a:ext uri="{FF2B5EF4-FFF2-40B4-BE49-F238E27FC236}">
                      <a16:creationId xmlns:a16="http://schemas.microsoft.com/office/drawing/2014/main" id="{4C22908D-43EC-42C9-B4B0-68481F442BB0}"/>
                    </a:ext>
                  </a:extLst>
                </p:cNvPr>
                <p:cNvCxnSpPr/>
                <p:nvPr/>
              </p:nvCxnSpPr>
              <p:spPr bwMode="auto">
                <a:xfrm>
                  <a:off x="4215082" y="4437609"/>
                  <a:ext cx="393841" cy="24661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1" name="直接箭头连接符 20">
                  <a:extLst>
                    <a:ext uri="{FF2B5EF4-FFF2-40B4-BE49-F238E27FC236}">
                      <a16:creationId xmlns:a16="http://schemas.microsoft.com/office/drawing/2014/main" id="{5F6B1131-54BF-00FB-AE76-710567C12DD5}"/>
                    </a:ext>
                  </a:extLst>
                </p:cNvPr>
                <p:cNvCxnSpPr/>
                <p:nvPr/>
              </p:nvCxnSpPr>
              <p:spPr bwMode="auto">
                <a:xfrm flipV="1">
                  <a:off x="4215082" y="4429739"/>
                  <a:ext cx="391233" cy="78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2" name="直接箭头连接符 21">
                  <a:extLst>
                    <a:ext uri="{FF2B5EF4-FFF2-40B4-BE49-F238E27FC236}">
                      <a16:creationId xmlns:a16="http://schemas.microsoft.com/office/drawing/2014/main" id="{A82CD40A-B71B-AF97-A341-EA6C54383BFC}"/>
                    </a:ext>
                  </a:extLst>
                </p:cNvPr>
                <p:cNvCxnSpPr/>
                <p:nvPr/>
              </p:nvCxnSpPr>
              <p:spPr bwMode="auto">
                <a:xfrm flipV="1">
                  <a:off x="4215082" y="3985030"/>
                  <a:ext cx="385951" cy="44470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3" name="直接箭头连接符 22">
                  <a:extLst>
                    <a:ext uri="{FF2B5EF4-FFF2-40B4-BE49-F238E27FC236}">
                      <a16:creationId xmlns:a16="http://schemas.microsoft.com/office/drawing/2014/main" id="{295701F5-0B52-9E5C-30C6-2C6B7D9A0CCA}"/>
                    </a:ext>
                  </a:extLst>
                </p:cNvPr>
                <p:cNvCxnSpPr/>
                <p:nvPr/>
              </p:nvCxnSpPr>
              <p:spPr bwMode="auto">
                <a:xfrm flipV="1">
                  <a:off x="4214988" y="3732178"/>
                  <a:ext cx="371465" cy="69756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4" name="直接箭头连接符 23">
                  <a:extLst>
                    <a:ext uri="{FF2B5EF4-FFF2-40B4-BE49-F238E27FC236}">
                      <a16:creationId xmlns:a16="http://schemas.microsoft.com/office/drawing/2014/main" id="{7FE65F13-E944-4C9C-229E-40A0EC960E3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889097" y="3725763"/>
                  <a:ext cx="393747" cy="29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5" name="直接箭头连接符 24">
                  <a:extLst>
                    <a:ext uri="{FF2B5EF4-FFF2-40B4-BE49-F238E27FC236}">
                      <a16:creationId xmlns:a16="http://schemas.microsoft.com/office/drawing/2014/main" id="{487B0477-2333-C0EB-C54B-0635210786E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893792" y="3978615"/>
                  <a:ext cx="386538" cy="4511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6" name="直接箭头连接符 25">
                  <a:extLst>
                    <a:ext uri="{FF2B5EF4-FFF2-40B4-BE49-F238E27FC236}">
                      <a16:creationId xmlns:a16="http://schemas.microsoft.com/office/drawing/2014/main" id="{783E939B-5FAA-09DB-2F7D-18BE0ED5583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889097" y="4023733"/>
                  <a:ext cx="393841" cy="44154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0539B563-F66E-C5DB-6F99-6F6507DD871E}"/>
                    </a:ext>
                  </a:extLst>
                </p:cNvPr>
                <p:cNvCxnSpPr/>
                <p:nvPr/>
              </p:nvCxnSpPr>
              <p:spPr bwMode="auto">
                <a:xfrm>
                  <a:off x="4889097" y="4023733"/>
                  <a:ext cx="400554" cy="65757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8" name="直接箭头连接符 27">
                  <a:extLst>
                    <a:ext uri="{FF2B5EF4-FFF2-40B4-BE49-F238E27FC236}">
                      <a16:creationId xmlns:a16="http://schemas.microsoft.com/office/drawing/2014/main" id="{600F180C-A271-95AD-2634-0CD3D4B81346}"/>
                    </a:ext>
                  </a:extLst>
                </p:cNvPr>
                <p:cNvCxnSpPr/>
                <p:nvPr/>
              </p:nvCxnSpPr>
              <p:spPr bwMode="auto">
                <a:xfrm>
                  <a:off x="4889097" y="4431194"/>
                  <a:ext cx="393841" cy="24661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9" name="直接箭头连接符 28">
                  <a:extLst>
                    <a:ext uri="{FF2B5EF4-FFF2-40B4-BE49-F238E27FC236}">
                      <a16:creationId xmlns:a16="http://schemas.microsoft.com/office/drawing/2014/main" id="{53AB8AB5-D7D6-92BE-D853-D33428B90218}"/>
                    </a:ext>
                  </a:extLst>
                </p:cNvPr>
                <p:cNvCxnSpPr/>
                <p:nvPr/>
              </p:nvCxnSpPr>
              <p:spPr bwMode="auto">
                <a:xfrm flipV="1">
                  <a:off x="4889097" y="4423324"/>
                  <a:ext cx="391233" cy="78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0" name="直接箭头连接符 29">
                  <a:extLst>
                    <a:ext uri="{FF2B5EF4-FFF2-40B4-BE49-F238E27FC236}">
                      <a16:creationId xmlns:a16="http://schemas.microsoft.com/office/drawing/2014/main" id="{DE1AAC28-DA43-218C-568D-DA72D139CA3A}"/>
                    </a:ext>
                  </a:extLst>
                </p:cNvPr>
                <p:cNvCxnSpPr/>
                <p:nvPr/>
              </p:nvCxnSpPr>
              <p:spPr bwMode="auto">
                <a:xfrm flipV="1">
                  <a:off x="4889097" y="3978615"/>
                  <a:ext cx="385951" cy="44470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1" name="直接箭头连接符 30">
                  <a:extLst>
                    <a:ext uri="{FF2B5EF4-FFF2-40B4-BE49-F238E27FC236}">
                      <a16:creationId xmlns:a16="http://schemas.microsoft.com/office/drawing/2014/main" id="{326E0C35-796D-B3D3-8DED-D99527CD92A8}"/>
                    </a:ext>
                  </a:extLst>
                </p:cNvPr>
                <p:cNvCxnSpPr/>
                <p:nvPr/>
              </p:nvCxnSpPr>
              <p:spPr bwMode="auto">
                <a:xfrm flipV="1">
                  <a:off x="4889003" y="3725763"/>
                  <a:ext cx="371465" cy="69756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956D84DE-AE0C-86D6-A9FE-EB8CCE569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3074" y="3499235"/>
                <a:ext cx="936104" cy="936104"/>
              </a:xfrm>
              <a:prstGeom prst="rect">
                <a:avLst/>
              </a:prstGeom>
            </p:spPr>
          </p:pic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064FB5BF-E4F7-811A-53A6-EDCD0742783D}"/>
                  </a:ext>
                </a:extLst>
              </p:cNvPr>
              <p:cNvGrpSpPr/>
              <p:nvPr/>
            </p:nvGrpSpPr>
            <p:grpSpPr>
              <a:xfrm>
                <a:off x="1197581" y="3682448"/>
                <a:ext cx="2246296" cy="564934"/>
                <a:chOff x="4377614" y="4868071"/>
                <a:chExt cx="2246296" cy="564934"/>
              </a:xfrm>
            </p:grpSpPr>
            <p:pic>
              <p:nvPicPr>
                <p:cNvPr id="57" name="图片 56">
                  <a:extLst>
                    <a:ext uri="{FF2B5EF4-FFF2-40B4-BE49-F238E27FC236}">
                      <a16:creationId xmlns:a16="http://schemas.microsoft.com/office/drawing/2014/main" id="{1E12DF50-2BD5-5325-1B2A-3E19E8FF34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07480" y="4868072"/>
                  <a:ext cx="564933" cy="564933"/>
                </a:xfrm>
                <a:prstGeom prst="rect">
                  <a:avLst/>
                </a:prstGeom>
              </p:spPr>
            </p:pic>
            <p:pic>
              <p:nvPicPr>
                <p:cNvPr id="58" name="图片 57">
                  <a:extLst>
                    <a:ext uri="{FF2B5EF4-FFF2-40B4-BE49-F238E27FC236}">
                      <a16:creationId xmlns:a16="http://schemas.microsoft.com/office/drawing/2014/main" id="{AA4534CD-42AC-440B-6F8B-8E940DE739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42547" y="4868072"/>
                  <a:ext cx="564933" cy="564933"/>
                </a:xfrm>
                <a:prstGeom prst="rect">
                  <a:avLst/>
                </a:prstGeom>
              </p:spPr>
            </p:pic>
            <p:pic>
              <p:nvPicPr>
                <p:cNvPr id="59" name="图片 58">
                  <a:extLst>
                    <a:ext uri="{FF2B5EF4-FFF2-40B4-BE49-F238E27FC236}">
                      <a16:creationId xmlns:a16="http://schemas.microsoft.com/office/drawing/2014/main" id="{5A691D20-D8A3-F8E5-82A3-71BEA2CFC6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7614" y="4868072"/>
                  <a:ext cx="564933" cy="564933"/>
                </a:xfrm>
                <a:prstGeom prst="rect">
                  <a:avLst/>
                </a:prstGeom>
              </p:spPr>
            </p:pic>
            <p:pic>
              <p:nvPicPr>
                <p:cNvPr id="60" name="图片 59">
                  <a:extLst>
                    <a:ext uri="{FF2B5EF4-FFF2-40B4-BE49-F238E27FC236}">
                      <a16:creationId xmlns:a16="http://schemas.microsoft.com/office/drawing/2014/main" id="{2D6644AD-04EF-EE44-4E65-4350D5B29C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8977" y="4868071"/>
                  <a:ext cx="564933" cy="564933"/>
                </a:xfrm>
                <a:prstGeom prst="rect">
                  <a:avLst/>
                </a:prstGeom>
              </p:spPr>
            </p:pic>
          </p:grpSp>
          <p:cxnSp>
            <p:nvCxnSpPr>
              <p:cNvPr id="61" name="直接箭头连接符 60">
                <a:extLst>
                  <a:ext uri="{FF2B5EF4-FFF2-40B4-BE49-F238E27FC236}">
                    <a16:creationId xmlns:a16="http://schemas.microsoft.com/office/drawing/2014/main" id="{5B7A5095-9358-2410-2282-80AF15BCBC4C}"/>
                  </a:ext>
                </a:extLst>
              </p:cNvPr>
              <p:cNvCxnSpPr/>
              <p:nvPr/>
            </p:nvCxnSpPr>
            <p:spPr bwMode="auto">
              <a:xfrm>
                <a:off x="3605268" y="3964914"/>
                <a:ext cx="576064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6A2F74EB-9C9E-D854-F999-F0B8C506B41D}"/>
                  </a:ext>
                </a:extLst>
              </p:cNvPr>
              <p:cNvSpPr txBox="1"/>
              <p:nvPr/>
            </p:nvSpPr>
            <p:spPr>
              <a:xfrm>
                <a:off x="3541388" y="3565065"/>
                <a:ext cx="701824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采样</a:t>
                </a:r>
              </a:p>
            </p:txBody>
          </p:sp>
          <p:cxnSp>
            <p:nvCxnSpPr>
              <p:cNvPr id="66" name="直接箭头连接符 65">
                <a:extLst>
                  <a:ext uri="{FF2B5EF4-FFF2-40B4-BE49-F238E27FC236}">
                    <a16:creationId xmlns:a16="http://schemas.microsoft.com/office/drawing/2014/main" id="{98E14D2B-214C-F74B-F4A1-672CE2E5DF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18261" y="3958500"/>
                <a:ext cx="504056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95E9E068-5B4A-34B4-DF45-C00E0B6A8013}"/>
                  </a:ext>
                </a:extLst>
              </p:cNvPr>
              <p:cNvSpPr txBox="1"/>
              <p:nvPr/>
            </p:nvSpPr>
            <p:spPr>
              <a:xfrm>
                <a:off x="7789270" y="3760386"/>
                <a:ext cx="648072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en-US" altLang="zh-CN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0.25</a:t>
                </a:r>
                <a:endParaRPr kumimoji="1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黑体" pitchFamily="2" charset="-122"/>
                  <a:cs typeface="+mn-cs"/>
                </a:endParaRPr>
              </a:p>
            </p:txBody>
          </p: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371F3BB7-C7C2-01C4-72DF-E07F7FB1B8C0}"/>
                  </a:ext>
                </a:extLst>
              </p:cNvPr>
              <p:cNvSpPr txBox="1"/>
              <p:nvPr/>
            </p:nvSpPr>
            <p:spPr>
              <a:xfrm>
                <a:off x="1708217" y="3294423"/>
                <a:ext cx="1238555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生成数据</a:t>
                </a: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CE5A8206-93C3-6F46-F03C-88CBA0440563}"/>
                </a:ext>
              </a:extLst>
            </p:cNvPr>
            <p:cNvGrpSpPr/>
            <p:nvPr/>
          </p:nvGrpSpPr>
          <p:grpSpPr>
            <a:xfrm>
              <a:off x="1167362" y="4922120"/>
              <a:ext cx="7116007" cy="1692695"/>
              <a:chOff x="1335350" y="5068078"/>
              <a:chExt cx="7116007" cy="1692695"/>
            </a:xfrm>
          </p:grpSpPr>
          <p:grpSp>
            <p:nvGrpSpPr>
              <p:cNvPr id="73" name="组合 72">
                <a:extLst>
                  <a:ext uri="{FF2B5EF4-FFF2-40B4-BE49-F238E27FC236}">
                    <a16:creationId xmlns:a16="http://schemas.microsoft.com/office/drawing/2014/main" id="{FD6E8E56-32F0-5875-7AD6-2604A255B770}"/>
                  </a:ext>
                </a:extLst>
              </p:cNvPr>
              <p:cNvGrpSpPr/>
              <p:nvPr/>
            </p:nvGrpSpPr>
            <p:grpSpPr>
              <a:xfrm>
                <a:off x="5247559" y="5068078"/>
                <a:ext cx="1963091" cy="1227273"/>
                <a:chOff x="3563888" y="3573017"/>
                <a:chExt cx="1963091" cy="1227273"/>
              </a:xfrm>
            </p:grpSpPr>
            <p:grpSp>
              <p:nvGrpSpPr>
                <p:cNvPr id="74" name="组合 73">
                  <a:extLst>
                    <a:ext uri="{FF2B5EF4-FFF2-40B4-BE49-F238E27FC236}">
                      <a16:creationId xmlns:a16="http://schemas.microsoft.com/office/drawing/2014/main" id="{9DC2CED0-F230-4770-8772-31FD4111443C}"/>
                    </a:ext>
                  </a:extLst>
                </p:cNvPr>
                <p:cNvGrpSpPr/>
                <p:nvPr/>
              </p:nvGrpSpPr>
              <p:grpSpPr>
                <a:xfrm>
                  <a:off x="3976936" y="3573017"/>
                  <a:ext cx="198022" cy="1224136"/>
                  <a:chOff x="4797025" y="3986836"/>
                  <a:chExt cx="198022" cy="122413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1" name="矩形: 圆角 110">
                        <a:extLst>
                          <a:ext uri="{FF2B5EF4-FFF2-40B4-BE49-F238E27FC236}">
                            <a16:creationId xmlns:a16="http://schemas.microsoft.com/office/drawing/2014/main" id="{CF9B6116-DFF8-1A17-B059-02519CA5D0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7025" y="3986836"/>
                        <a:ext cx="198022" cy="122413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 w="15875"/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" pitchFamily="2" charset="2"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kumimoji="1" lang="en-US" altLang="zh-TW" sz="19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oMath>
                          </m:oMathPara>
                        </a14:m>
                        <a:endParaRPr kumimoji="1" lang="zh-CN" altLang="en-US" sz="1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itchFamily="2" charset="-122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11" name="矩形: 圆角 110">
                        <a:extLst>
                          <a:ext uri="{FF2B5EF4-FFF2-40B4-BE49-F238E27FC236}">
                            <a16:creationId xmlns:a16="http://schemas.microsoft.com/office/drawing/2014/main" id="{CF9B6116-DFF8-1A17-B059-02519CA5D07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97025" y="3986836"/>
                        <a:ext cx="198022" cy="122413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blipFill>
                        <a:blip r:embed="rId10"/>
                        <a:stretch>
                          <a:fillRect l="-16667"/>
                        </a:stretch>
                      </a:blipFill>
                      <a:ln w="15875"/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12" name="流程图: 接点 111">
                    <a:extLst>
                      <a:ext uri="{FF2B5EF4-FFF2-40B4-BE49-F238E27FC236}">
                        <a16:creationId xmlns:a16="http://schemas.microsoft.com/office/drawing/2014/main" id="{47322F6F-7CC5-114D-3690-8BA971613893}"/>
                      </a:ext>
                    </a:extLst>
                  </p:cNvPr>
                  <p:cNvSpPr/>
                  <p:nvPr/>
                </p:nvSpPr>
                <p:spPr>
                  <a:xfrm>
                    <a:off x="4824400" y="4076653"/>
                    <a:ext cx="144016" cy="144016"/>
                  </a:xfrm>
                  <a:prstGeom prst="flowChartConnector">
                    <a:avLst/>
                  </a:prstGeom>
                  <a:solidFill>
                    <a:schemeClr val="tx1">
                      <a:lumMod val="60000"/>
                      <a:lumOff val="40000"/>
                    </a:schemeClr>
                  </a:solidFill>
                  <a:ln w="12700">
                    <a:solidFill>
                      <a:schemeClr val="tx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  <p:sp>
                <p:nvSpPr>
                  <p:cNvPr id="113" name="流程图: 接点 112">
                    <a:extLst>
                      <a:ext uri="{FF2B5EF4-FFF2-40B4-BE49-F238E27FC236}">
                        <a16:creationId xmlns:a16="http://schemas.microsoft.com/office/drawing/2014/main" id="{8EDCDB2F-5B8C-7E0D-3373-442F9D0FDCAC}"/>
                      </a:ext>
                    </a:extLst>
                  </p:cNvPr>
                  <p:cNvSpPr/>
                  <p:nvPr/>
                </p:nvSpPr>
                <p:spPr>
                  <a:xfrm>
                    <a:off x="4824028" y="4310485"/>
                    <a:ext cx="144016" cy="144016"/>
                  </a:xfrm>
                  <a:prstGeom prst="flowChartConnector">
                    <a:avLst/>
                  </a:prstGeom>
                  <a:solidFill>
                    <a:schemeClr val="tx1">
                      <a:lumMod val="60000"/>
                      <a:lumOff val="40000"/>
                    </a:schemeClr>
                  </a:solidFill>
                  <a:ln w="12700">
                    <a:solidFill>
                      <a:schemeClr val="tx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  <p:sp>
                <p:nvSpPr>
                  <p:cNvPr id="114" name="流程图: 接点 113">
                    <a:extLst>
                      <a:ext uri="{FF2B5EF4-FFF2-40B4-BE49-F238E27FC236}">
                        <a16:creationId xmlns:a16="http://schemas.microsoft.com/office/drawing/2014/main" id="{4CCC5161-6C37-829B-B4E5-AAC9656F4FEF}"/>
                      </a:ext>
                    </a:extLst>
                  </p:cNvPr>
                  <p:cNvSpPr/>
                  <p:nvPr/>
                </p:nvSpPr>
                <p:spPr>
                  <a:xfrm>
                    <a:off x="4824028" y="4782084"/>
                    <a:ext cx="144016" cy="144016"/>
                  </a:xfrm>
                  <a:prstGeom prst="flowChartConnector">
                    <a:avLst/>
                  </a:prstGeom>
                  <a:solidFill>
                    <a:schemeClr val="tx1">
                      <a:lumMod val="60000"/>
                      <a:lumOff val="40000"/>
                    </a:schemeClr>
                  </a:solidFill>
                  <a:ln w="12700">
                    <a:solidFill>
                      <a:schemeClr val="tx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  <p:sp>
                <p:nvSpPr>
                  <p:cNvPr id="115" name="流程图: 接点 114">
                    <a:extLst>
                      <a:ext uri="{FF2B5EF4-FFF2-40B4-BE49-F238E27FC236}">
                        <a16:creationId xmlns:a16="http://schemas.microsoft.com/office/drawing/2014/main" id="{EB41B1DB-6F8B-984D-BB08-7B1BDA04C344}"/>
                      </a:ext>
                    </a:extLst>
                  </p:cNvPr>
                  <p:cNvSpPr/>
                  <p:nvPr/>
                </p:nvSpPr>
                <p:spPr>
                  <a:xfrm>
                    <a:off x="4824028" y="5012949"/>
                    <a:ext cx="144016" cy="144016"/>
                  </a:xfrm>
                  <a:prstGeom prst="flowChartConnector">
                    <a:avLst/>
                  </a:prstGeom>
                  <a:solidFill>
                    <a:schemeClr val="tx1">
                      <a:lumMod val="60000"/>
                      <a:lumOff val="40000"/>
                    </a:schemeClr>
                  </a:solidFill>
                  <a:ln w="12700">
                    <a:solidFill>
                      <a:schemeClr val="tx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75" name="组合 74">
                  <a:extLst>
                    <a:ext uri="{FF2B5EF4-FFF2-40B4-BE49-F238E27FC236}">
                      <a16:creationId xmlns:a16="http://schemas.microsoft.com/office/drawing/2014/main" id="{BECC6ECF-9035-3068-2747-78D9B5B58DCC}"/>
                    </a:ext>
                  </a:extLst>
                </p:cNvPr>
                <p:cNvGrpSpPr/>
                <p:nvPr/>
              </p:nvGrpSpPr>
              <p:grpSpPr>
                <a:xfrm>
                  <a:off x="4655185" y="3576154"/>
                  <a:ext cx="198022" cy="1224136"/>
                  <a:chOff x="4797025" y="3986836"/>
                  <a:chExt cx="198022" cy="122413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6" name="矩形: 圆角 105">
                        <a:extLst>
                          <a:ext uri="{FF2B5EF4-FFF2-40B4-BE49-F238E27FC236}">
                            <a16:creationId xmlns:a16="http://schemas.microsoft.com/office/drawing/2014/main" id="{4F14E92B-8B5A-3504-4E8A-D3C10362CC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7025" y="3986836"/>
                        <a:ext cx="198022" cy="122413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 w="15875"/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" pitchFamily="2" charset="2"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kumimoji="1" lang="en-US" altLang="zh-TW" sz="19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oMath>
                          </m:oMathPara>
                        </a14:m>
                        <a:endParaRPr kumimoji="1" lang="zh-CN" altLang="en-US" sz="1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itchFamily="2" charset="-122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6" name="矩形: 圆角 105">
                        <a:extLst>
                          <a:ext uri="{FF2B5EF4-FFF2-40B4-BE49-F238E27FC236}">
                            <a16:creationId xmlns:a16="http://schemas.microsoft.com/office/drawing/2014/main" id="{4F14E92B-8B5A-3504-4E8A-D3C10362CCB1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97025" y="3986836"/>
                        <a:ext cx="198022" cy="122413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blipFill>
                        <a:blip r:embed="rId11"/>
                        <a:stretch>
                          <a:fillRect l="-17143"/>
                        </a:stretch>
                      </a:blipFill>
                      <a:ln w="15875"/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07" name="流程图: 接点 106">
                    <a:extLst>
                      <a:ext uri="{FF2B5EF4-FFF2-40B4-BE49-F238E27FC236}">
                        <a16:creationId xmlns:a16="http://schemas.microsoft.com/office/drawing/2014/main" id="{016A78F7-AEB0-66DC-6576-CDBD463F6BAC}"/>
                      </a:ext>
                    </a:extLst>
                  </p:cNvPr>
                  <p:cNvSpPr/>
                  <p:nvPr/>
                </p:nvSpPr>
                <p:spPr>
                  <a:xfrm>
                    <a:off x="4824400" y="4076653"/>
                    <a:ext cx="144016" cy="144016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  <p:sp>
                <p:nvSpPr>
                  <p:cNvPr id="108" name="流程图: 接点 107">
                    <a:extLst>
                      <a:ext uri="{FF2B5EF4-FFF2-40B4-BE49-F238E27FC236}">
                        <a16:creationId xmlns:a16="http://schemas.microsoft.com/office/drawing/2014/main" id="{5080BD54-CED2-00D7-E7DD-DF80767D7B41}"/>
                      </a:ext>
                    </a:extLst>
                  </p:cNvPr>
                  <p:cNvSpPr/>
                  <p:nvPr/>
                </p:nvSpPr>
                <p:spPr>
                  <a:xfrm>
                    <a:off x="4824028" y="4310485"/>
                    <a:ext cx="144016" cy="144016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  <p:sp>
                <p:nvSpPr>
                  <p:cNvPr id="109" name="流程图: 接点 108">
                    <a:extLst>
                      <a:ext uri="{FF2B5EF4-FFF2-40B4-BE49-F238E27FC236}">
                        <a16:creationId xmlns:a16="http://schemas.microsoft.com/office/drawing/2014/main" id="{BE8A8CD6-1125-1AAE-9E9C-FF7410F5C62D}"/>
                      </a:ext>
                    </a:extLst>
                  </p:cNvPr>
                  <p:cNvSpPr/>
                  <p:nvPr/>
                </p:nvSpPr>
                <p:spPr>
                  <a:xfrm>
                    <a:off x="4824028" y="4782084"/>
                    <a:ext cx="144016" cy="144016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  <p:sp>
                <p:nvSpPr>
                  <p:cNvPr id="110" name="流程图: 接点 109">
                    <a:extLst>
                      <a:ext uri="{FF2B5EF4-FFF2-40B4-BE49-F238E27FC236}">
                        <a16:creationId xmlns:a16="http://schemas.microsoft.com/office/drawing/2014/main" id="{018E3DBB-1581-84E3-F69B-2BF7770D8829}"/>
                      </a:ext>
                    </a:extLst>
                  </p:cNvPr>
                  <p:cNvSpPr/>
                  <p:nvPr/>
                </p:nvSpPr>
                <p:spPr>
                  <a:xfrm>
                    <a:off x="4824028" y="5012949"/>
                    <a:ext cx="144016" cy="144016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76" name="组合 75">
                  <a:extLst>
                    <a:ext uri="{FF2B5EF4-FFF2-40B4-BE49-F238E27FC236}">
                      <a16:creationId xmlns:a16="http://schemas.microsoft.com/office/drawing/2014/main" id="{005F4C57-360D-909F-AD8D-1291C0024306}"/>
                    </a:ext>
                  </a:extLst>
                </p:cNvPr>
                <p:cNvGrpSpPr/>
                <p:nvPr/>
              </p:nvGrpSpPr>
              <p:grpSpPr>
                <a:xfrm>
                  <a:off x="5328957" y="3573017"/>
                  <a:ext cx="198022" cy="1224136"/>
                  <a:chOff x="4797025" y="3986836"/>
                  <a:chExt cx="198022" cy="122413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1" name="矩形: 圆角 100">
                        <a:extLst>
                          <a:ext uri="{FF2B5EF4-FFF2-40B4-BE49-F238E27FC236}">
                            <a16:creationId xmlns:a16="http://schemas.microsoft.com/office/drawing/2014/main" id="{BDE8F4EC-2612-7B6A-AB96-F1C3D56669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7025" y="3986836"/>
                        <a:ext cx="198022" cy="122413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bg1"/>
                      </a:solidFill>
                      <a:ln w="15875"/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" pitchFamily="2" charset="2"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kumimoji="1" lang="en-US" altLang="zh-TW" sz="19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oMath>
                          </m:oMathPara>
                        </a14:m>
                        <a:endParaRPr kumimoji="1" lang="zh-CN" altLang="en-US" sz="1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itchFamily="2" charset="-122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1" name="矩形: 圆角 100">
                        <a:extLst>
                          <a:ext uri="{FF2B5EF4-FFF2-40B4-BE49-F238E27FC236}">
                            <a16:creationId xmlns:a16="http://schemas.microsoft.com/office/drawing/2014/main" id="{BDE8F4EC-2612-7B6A-AB96-F1C3D566691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97025" y="3986836"/>
                        <a:ext cx="198022" cy="122413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blipFill>
                        <a:blip r:embed="rId12"/>
                        <a:stretch>
                          <a:fillRect l="-16667"/>
                        </a:stretch>
                      </a:blipFill>
                      <a:ln w="15875"/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02" name="流程图: 接点 101">
                    <a:extLst>
                      <a:ext uri="{FF2B5EF4-FFF2-40B4-BE49-F238E27FC236}">
                        <a16:creationId xmlns:a16="http://schemas.microsoft.com/office/drawing/2014/main" id="{A34E07CB-D51F-9AF0-95EA-A28347E9E5AF}"/>
                      </a:ext>
                    </a:extLst>
                  </p:cNvPr>
                  <p:cNvSpPr/>
                  <p:nvPr/>
                </p:nvSpPr>
                <p:spPr>
                  <a:xfrm>
                    <a:off x="4824400" y="4076653"/>
                    <a:ext cx="144016" cy="14401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  <p:sp>
                <p:nvSpPr>
                  <p:cNvPr id="103" name="流程图: 接点 102">
                    <a:extLst>
                      <a:ext uri="{FF2B5EF4-FFF2-40B4-BE49-F238E27FC236}">
                        <a16:creationId xmlns:a16="http://schemas.microsoft.com/office/drawing/2014/main" id="{8D93FDC7-C27F-9FE3-3676-30E1C6514F7C}"/>
                      </a:ext>
                    </a:extLst>
                  </p:cNvPr>
                  <p:cNvSpPr/>
                  <p:nvPr/>
                </p:nvSpPr>
                <p:spPr>
                  <a:xfrm>
                    <a:off x="4824028" y="4310485"/>
                    <a:ext cx="144016" cy="14401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  <p:sp>
                <p:nvSpPr>
                  <p:cNvPr id="104" name="流程图: 接点 103">
                    <a:extLst>
                      <a:ext uri="{FF2B5EF4-FFF2-40B4-BE49-F238E27FC236}">
                        <a16:creationId xmlns:a16="http://schemas.microsoft.com/office/drawing/2014/main" id="{ED992252-CB9C-F4C0-FB16-C614D836E9CF}"/>
                      </a:ext>
                    </a:extLst>
                  </p:cNvPr>
                  <p:cNvSpPr/>
                  <p:nvPr/>
                </p:nvSpPr>
                <p:spPr>
                  <a:xfrm>
                    <a:off x="4824028" y="4782084"/>
                    <a:ext cx="144016" cy="14401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  <p:sp>
                <p:nvSpPr>
                  <p:cNvPr id="105" name="流程图: 接点 104">
                    <a:extLst>
                      <a:ext uri="{FF2B5EF4-FFF2-40B4-BE49-F238E27FC236}">
                        <a16:creationId xmlns:a16="http://schemas.microsoft.com/office/drawing/2014/main" id="{6D45D7EA-60D7-B8BF-6422-1C7C636CEE9F}"/>
                      </a:ext>
                    </a:extLst>
                  </p:cNvPr>
                  <p:cNvSpPr/>
                  <p:nvPr/>
                </p:nvSpPr>
                <p:spPr>
                  <a:xfrm>
                    <a:off x="4824028" y="5012949"/>
                    <a:ext cx="144016" cy="14401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endParaRPr kumimoji="1" lang="zh-CN" altLang="en-US" sz="19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77" name="直接箭头连接符 76">
                  <a:extLst>
                    <a:ext uri="{FF2B5EF4-FFF2-40B4-BE49-F238E27FC236}">
                      <a16:creationId xmlns:a16="http://schemas.microsoft.com/office/drawing/2014/main" id="{82C590F2-2F19-4113-B1BA-A97A8C7C4F1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3563982" y="3732178"/>
                  <a:ext cx="393747" cy="29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78" name="直接箭头连接符 77">
                  <a:extLst>
                    <a:ext uri="{FF2B5EF4-FFF2-40B4-BE49-F238E27FC236}">
                      <a16:creationId xmlns:a16="http://schemas.microsoft.com/office/drawing/2014/main" id="{6B9A830F-F03B-A88A-D454-F99F8093131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3568677" y="3985030"/>
                  <a:ext cx="386538" cy="4511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79" name="直接箭头连接符 78">
                  <a:extLst>
                    <a:ext uri="{FF2B5EF4-FFF2-40B4-BE49-F238E27FC236}">
                      <a16:creationId xmlns:a16="http://schemas.microsoft.com/office/drawing/2014/main" id="{BAE49C23-9DCF-0E46-A695-A12B0A052A7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63982" y="4030148"/>
                  <a:ext cx="393841" cy="44154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80" name="直接箭头连接符 79">
                  <a:extLst>
                    <a:ext uri="{FF2B5EF4-FFF2-40B4-BE49-F238E27FC236}">
                      <a16:creationId xmlns:a16="http://schemas.microsoft.com/office/drawing/2014/main" id="{55F0B601-90C8-63D3-4A38-A3F87E1D3D11}"/>
                    </a:ext>
                  </a:extLst>
                </p:cNvPr>
                <p:cNvCxnSpPr/>
                <p:nvPr/>
              </p:nvCxnSpPr>
              <p:spPr bwMode="auto">
                <a:xfrm>
                  <a:off x="3563982" y="4030148"/>
                  <a:ext cx="400554" cy="65757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81" name="直接箭头连接符 80">
                  <a:extLst>
                    <a:ext uri="{FF2B5EF4-FFF2-40B4-BE49-F238E27FC236}">
                      <a16:creationId xmlns:a16="http://schemas.microsoft.com/office/drawing/2014/main" id="{A8466BF3-FB9E-9143-74D2-34EC6FA24622}"/>
                    </a:ext>
                  </a:extLst>
                </p:cNvPr>
                <p:cNvCxnSpPr/>
                <p:nvPr/>
              </p:nvCxnSpPr>
              <p:spPr bwMode="auto">
                <a:xfrm>
                  <a:off x="3563982" y="4437609"/>
                  <a:ext cx="393841" cy="24661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82" name="直接箭头连接符 81">
                  <a:extLst>
                    <a:ext uri="{FF2B5EF4-FFF2-40B4-BE49-F238E27FC236}">
                      <a16:creationId xmlns:a16="http://schemas.microsoft.com/office/drawing/2014/main" id="{897D289F-DC56-2758-BD45-D7A31115E865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63982" y="4429739"/>
                  <a:ext cx="391233" cy="78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83" name="直接箭头连接符 82">
                  <a:extLst>
                    <a:ext uri="{FF2B5EF4-FFF2-40B4-BE49-F238E27FC236}">
                      <a16:creationId xmlns:a16="http://schemas.microsoft.com/office/drawing/2014/main" id="{C48C1438-3891-3564-3926-15B9876D0CEE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63982" y="3985030"/>
                  <a:ext cx="385951" cy="44470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84" name="直接箭头连接符 83">
                  <a:extLst>
                    <a:ext uri="{FF2B5EF4-FFF2-40B4-BE49-F238E27FC236}">
                      <a16:creationId xmlns:a16="http://schemas.microsoft.com/office/drawing/2014/main" id="{8BB08C5E-F167-AB5A-CB1E-A681C26BDED6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63888" y="3732178"/>
                  <a:ext cx="371465" cy="69756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85" name="直接箭头连接符 84">
                  <a:extLst>
                    <a:ext uri="{FF2B5EF4-FFF2-40B4-BE49-F238E27FC236}">
                      <a16:creationId xmlns:a16="http://schemas.microsoft.com/office/drawing/2014/main" id="{25660E8E-04D0-E112-CC7A-1187EA16105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215082" y="3732178"/>
                  <a:ext cx="393747" cy="29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86" name="直接箭头连接符 85">
                  <a:extLst>
                    <a:ext uri="{FF2B5EF4-FFF2-40B4-BE49-F238E27FC236}">
                      <a16:creationId xmlns:a16="http://schemas.microsoft.com/office/drawing/2014/main" id="{E9248A27-C02B-FFC0-4F44-695A2833257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219777" y="3985030"/>
                  <a:ext cx="386538" cy="4511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87" name="直接箭头连接符 86">
                  <a:extLst>
                    <a:ext uri="{FF2B5EF4-FFF2-40B4-BE49-F238E27FC236}">
                      <a16:creationId xmlns:a16="http://schemas.microsoft.com/office/drawing/2014/main" id="{41BC3DEB-9E9C-A677-05CD-08972041F78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215082" y="4030148"/>
                  <a:ext cx="393841" cy="44154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88" name="直接箭头连接符 87">
                  <a:extLst>
                    <a:ext uri="{FF2B5EF4-FFF2-40B4-BE49-F238E27FC236}">
                      <a16:creationId xmlns:a16="http://schemas.microsoft.com/office/drawing/2014/main" id="{787C3320-3965-2DFF-368F-F6C4CBD0CCDE}"/>
                    </a:ext>
                  </a:extLst>
                </p:cNvPr>
                <p:cNvCxnSpPr/>
                <p:nvPr/>
              </p:nvCxnSpPr>
              <p:spPr bwMode="auto">
                <a:xfrm>
                  <a:off x="4215082" y="4030148"/>
                  <a:ext cx="400554" cy="65757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89" name="直接箭头连接符 88">
                  <a:extLst>
                    <a:ext uri="{FF2B5EF4-FFF2-40B4-BE49-F238E27FC236}">
                      <a16:creationId xmlns:a16="http://schemas.microsoft.com/office/drawing/2014/main" id="{8337496C-9A4E-BDD9-1C07-DCD0199CDB72}"/>
                    </a:ext>
                  </a:extLst>
                </p:cNvPr>
                <p:cNvCxnSpPr/>
                <p:nvPr/>
              </p:nvCxnSpPr>
              <p:spPr bwMode="auto">
                <a:xfrm>
                  <a:off x="4215082" y="4437609"/>
                  <a:ext cx="393841" cy="24661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90" name="直接箭头连接符 89">
                  <a:extLst>
                    <a:ext uri="{FF2B5EF4-FFF2-40B4-BE49-F238E27FC236}">
                      <a16:creationId xmlns:a16="http://schemas.microsoft.com/office/drawing/2014/main" id="{577078AF-7B52-FB9F-DDF3-545AA2D5B664}"/>
                    </a:ext>
                  </a:extLst>
                </p:cNvPr>
                <p:cNvCxnSpPr/>
                <p:nvPr/>
              </p:nvCxnSpPr>
              <p:spPr bwMode="auto">
                <a:xfrm flipV="1">
                  <a:off x="4215082" y="4429739"/>
                  <a:ext cx="391233" cy="78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91" name="直接箭头连接符 90">
                  <a:extLst>
                    <a:ext uri="{FF2B5EF4-FFF2-40B4-BE49-F238E27FC236}">
                      <a16:creationId xmlns:a16="http://schemas.microsoft.com/office/drawing/2014/main" id="{06DFD526-FC32-25CE-3D94-8A7C64A680B5}"/>
                    </a:ext>
                  </a:extLst>
                </p:cNvPr>
                <p:cNvCxnSpPr/>
                <p:nvPr/>
              </p:nvCxnSpPr>
              <p:spPr bwMode="auto">
                <a:xfrm flipV="1">
                  <a:off x="4215082" y="3985030"/>
                  <a:ext cx="385951" cy="44470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92" name="直接箭头连接符 91">
                  <a:extLst>
                    <a:ext uri="{FF2B5EF4-FFF2-40B4-BE49-F238E27FC236}">
                      <a16:creationId xmlns:a16="http://schemas.microsoft.com/office/drawing/2014/main" id="{4D6EA495-E931-34B1-83D4-808EF4AB6972}"/>
                    </a:ext>
                  </a:extLst>
                </p:cNvPr>
                <p:cNvCxnSpPr/>
                <p:nvPr/>
              </p:nvCxnSpPr>
              <p:spPr bwMode="auto">
                <a:xfrm flipV="1">
                  <a:off x="4214988" y="3732178"/>
                  <a:ext cx="371465" cy="69756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93" name="直接箭头连接符 92">
                  <a:extLst>
                    <a:ext uri="{FF2B5EF4-FFF2-40B4-BE49-F238E27FC236}">
                      <a16:creationId xmlns:a16="http://schemas.microsoft.com/office/drawing/2014/main" id="{21364AE8-404A-B4C3-4E25-1789129FAD6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889097" y="3725763"/>
                  <a:ext cx="393747" cy="297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94" name="直接箭头连接符 93">
                  <a:extLst>
                    <a:ext uri="{FF2B5EF4-FFF2-40B4-BE49-F238E27FC236}">
                      <a16:creationId xmlns:a16="http://schemas.microsoft.com/office/drawing/2014/main" id="{A7C33560-1D83-DFBF-3DE4-B490AA19569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893792" y="3978615"/>
                  <a:ext cx="386538" cy="4511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95" name="直接箭头连接符 94">
                  <a:extLst>
                    <a:ext uri="{FF2B5EF4-FFF2-40B4-BE49-F238E27FC236}">
                      <a16:creationId xmlns:a16="http://schemas.microsoft.com/office/drawing/2014/main" id="{9A55A0D6-71C2-B865-E686-BD6E5AFCD22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889097" y="4023733"/>
                  <a:ext cx="393841" cy="44154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96" name="直接箭头连接符 95">
                  <a:extLst>
                    <a:ext uri="{FF2B5EF4-FFF2-40B4-BE49-F238E27FC236}">
                      <a16:creationId xmlns:a16="http://schemas.microsoft.com/office/drawing/2014/main" id="{1A5B19BC-32AE-A204-C397-B22850E5D447}"/>
                    </a:ext>
                  </a:extLst>
                </p:cNvPr>
                <p:cNvCxnSpPr/>
                <p:nvPr/>
              </p:nvCxnSpPr>
              <p:spPr bwMode="auto">
                <a:xfrm>
                  <a:off x="4889097" y="4023733"/>
                  <a:ext cx="400554" cy="65757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41DA205C-6606-A2F3-C592-1CDFEB5BC78A}"/>
                    </a:ext>
                  </a:extLst>
                </p:cNvPr>
                <p:cNvCxnSpPr/>
                <p:nvPr/>
              </p:nvCxnSpPr>
              <p:spPr bwMode="auto">
                <a:xfrm>
                  <a:off x="4889097" y="4431194"/>
                  <a:ext cx="393841" cy="24661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F852E155-5C09-A419-993F-57115F50FF05}"/>
                    </a:ext>
                  </a:extLst>
                </p:cNvPr>
                <p:cNvCxnSpPr/>
                <p:nvPr/>
              </p:nvCxnSpPr>
              <p:spPr bwMode="auto">
                <a:xfrm flipV="1">
                  <a:off x="4889097" y="4423324"/>
                  <a:ext cx="391233" cy="78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99" name="直接箭头连接符 98">
                  <a:extLst>
                    <a:ext uri="{FF2B5EF4-FFF2-40B4-BE49-F238E27FC236}">
                      <a16:creationId xmlns:a16="http://schemas.microsoft.com/office/drawing/2014/main" id="{0AE61DE7-F4BA-ACD2-3366-F04CE2E22A08}"/>
                    </a:ext>
                  </a:extLst>
                </p:cNvPr>
                <p:cNvCxnSpPr/>
                <p:nvPr/>
              </p:nvCxnSpPr>
              <p:spPr bwMode="auto">
                <a:xfrm flipV="1">
                  <a:off x="4889097" y="3978615"/>
                  <a:ext cx="385951" cy="44470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0" name="直接箭头连接符 99">
                  <a:extLst>
                    <a:ext uri="{FF2B5EF4-FFF2-40B4-BE49-F238E27FC236}">
                      <a16:creationId xmlns:a16="http://schemas.microsoft.com/office/drawing/2014/main" id="{D66CF3B7-3DF8-0F7B-5E87-903F281D25A7}"/>
                    </a:ext>
                  </a:extLst>
                </p:cNvPr>
                <p:cNvCxnSpPr/>
                <p:nvPr/>
              </p:nvCxnSpPr>
              <p:spPr bwMode="auto">
                <a:xfrm flipV="1">
                  <a:off x="4889003" y="3725763"/>
                  <a:ext cx="371465" cy="69756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cxnSp>
            <p:nvCxnSpPr>
              <p:cNvPr id="122" name="直接箭头连接符 121">
                <a:extLst>
                  <a:ext uri="{FF2B5EF4-FFF2-40B4-BE49-F238E27FC236}">
                    <a16:creationId xmlns:a16="http://schemas.microsoft.com/office/drawing/2014/main" id="{88C10147-44BD-7247-FB87-F36BDC41FBD0}"/>
                  </a:ext>
                </a:extLst>
              </p:cNvPr>
              <p:cNvCxnSpPr/>
              <p:nvPr/>
            </p:nvCxnSpPr>
            <p:spPr bwMode="auto">
              <a:xfrm>
                <a:off x="3619283" y="5702444"/>
                <a:ext cx="576064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CEC1E448-B40F-4B0A-3B66-CACC3AA93296}"/>
                  </a:ext>
                </a:extLst>
              </p:cNvPr>
              <p:cNvSpPr txBox="1"/>
              <p:nvPr/>
            </p:nvSpPr>
            <p:spPr>
              <a:xfrm>
                <a:off x="3502443" y="5295920"/>
                <a:ext cx="701824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采样</a:t>
                </a:r>
              </a:p>
            </p:txBody>
          </p:sp>
          <p:cxnSp>
            <p:nvCxnSpPr>
              <p:cNvPr id="124" name="直接箭头连接符 123">
                <a:extLst>
                  <a:ext uri="{FF2B5EF4-FFF2-40B4-BE49-F238E27FC236}">
                    <a16:creationId xmlns:a16="http://schemas.microsoft.com/office/drawing/2014/main" id="{D8615F2E-4FAA-8E8A-9369-63A57BF6DA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32276" y="5696030"/>
                <a:ext cx="504056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31CFC48A-EA50-4138-8B55-FC9EBD980341}"/>
                  </a:ext>
                </a:extLst>
              </p:cNvPr>
              <p:cNvSpPr txBox="1"/>
              <p:nvPr/>
            </p:nvSpPr>
            <p:spPr>
              <a:xfrm>
                <a:off x="7803285" y="5497916"/>
                <a:ext cx="648072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en-US" altLang="zh-CN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1</a:t>
                </a:r>
                <a:endParaRPr kumimoji="1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黑体" pitchFamily="2" charset="-122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文本框 127">
                    <a:extLst>
                      <a:ext uri="{FF2B5EF4-FFF2-40B4-BE49-F238E27FC236}">
                        <a16:creationId xmlns:a16="http://schemas.microsoft.com/office/drawing/2014/main" id="{2EE25AE5-FEE6-AC66-42DF-D30942DBCFD4}"/>
                      </a:ext>
                    </a:extLst>
                  </p:cNvPr>
                  <p:cNvSpPr txBox="1"/>
                  <p:nvPr/>
                </p:nvSpPr>
                <p:spPr>
                  <a:xfrm>
                    <a:off x="5687610" y="6317976"/>
                    <a:ext cx="970806" cy="38472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3366"/>
                      </a:buClr>
                      <a:buSzTx/>
                      <a:buFont typeface="Wingdings" pitchFamily="2" charset="2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zh-TW" sz="1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判别</m:t>
                              </m:r>
                              <m:r>
                                <a:rPr kumimoji="0" lang="zh-CN" altLang="en-US" sz="1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器</m:t>
                              </m:r>
                              <m:r>
                                <m:rPr>
                                  <m:nor/>
                                </m:rPr>
                                <a:rPr kumimoji="1" lang="en-US" altLang="zh-CN" sz="19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itchFamily="18" charset="0"/>
                                  <a:ea typeface="黑体" pitchFamily="2" charset="-122"/>
                                  <a:cs typeface="+mn-cs"/>
                                  <a:sym typeface="Euclid Math One" panose="05050601010101010101" pitchFamily="18" charset="2"/>
                                </a:rPr>
                                <m:t></m:t>
                              </m:r>
                              <m:r>
                                <a:rPr kumimoji="0" lang="en-US" altLang="zh-TW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zh-CN" altLang="en-US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altLang="zh-TW" sz="1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sub>
                          </m:sSub>
                          <m:r>
                            <a:rPr kumimoji="0" lang="en-US" altLang="zh-TW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oMath>
                      </m:oMathPara>
                    </a14:m>
                    <a:endParaRPr kumimoji="0" lang="zh-CN" altLang="en-US" sz="1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黑体" pitchFamily="2" charset="-122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28" name="文本框 127">
                    <a:extLst>
                      <a:ext uri="{FF2B5EF4-FFF2-40B4-BE49-F238E27FC236}">
                        <a16:creationId xmlns:a16="http://schemas.microsoft.com/office/drawing/2014/main" id="{2EE25AE5-FEE6-AC66-42DF-D30942DBCF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7610" y="6317976"/>
                    <a:ext cx="970806" cy="3847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516" r="-62893" b="-1904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29" name="组合 128">
                <a:extLst>
                  <a:ext uri="{FF2B5EF4-FFF2-40B4-BE49-F238E27FC236}">
                    <a16:creationId xmlns:a16="http://schemas.microsoft.com/office/drawing/2014/main" id="{F3DBCA73-B5FD-5329-7CB0-F0C7FAC80E59}"/>
                  </a:ext>
                </a:extLst>
              </p:cNvPr>
              <p:cNvGrpSpPr/>
              <p:nvPr/>
            </p:nvGrpSpPr>
            <p:grpSpPr>
              <a:xfrm>
                <a:off x="1335350" y="5117355"/>
                <a:ext cx="1979939" cy="1244425"/>
                <a:chOff x="1942735" y="3655734"/>
                <a:chExt cx="1979939" cy="1244425"/>
              </a:xfrm>
            </p:grpSpPr>
            <p:pic>
              <p:nvPicPr>
                <p:cNvPr id="130" name="图片 129">
                  <a:extLst>
                    <a:ext uri="{FF2B5EF4-FFF2-40B4-BE49-F238E27FC236}">
                      <a16:creationId xmlns:a16="http://schemas.microsoft.com/office/drawing/2014/main" id="{D185AC51-6EF9-1886-7CEF-2A2B8C8579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1803" y="3656436"/>
                  <a:ext cx="471558" cy="471558"/>
                </a:xfrm>
                <a:prstGeom prst="rect">
                  <a:avLst/>
                </a:prstGeom>
              </p:spPr>
            </p:pic>
            <p:pic>
              <p:nvPicPr>
                <p:cNvPr id="131" name="图片 130">
                  <a:extLst>
                    <a:ext uri="{FF2B5EF4-FFF2-40B4-BE49-F238E27FC236}">
                      <a16:creationId xmlns:a16="http://schemas.microsoft.com/office/drawing/2014/main" id="{4BDAA6E2-4ACF-7C08-1F3D-86C6E4FA65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8658" y="3655734"/>
                  <a:ext cx="471016" cy="471016"/>
                </a:xfrm>
                <a:prstGeom prst="rect">
                  <a:avLst/>
                </a:prstGeom>
              </p:spPr>
            </p:pic>
            <p:pic>
              <p:nvPicPr>
                <p:cNvPr id="132" name="图片 131">
                  <a:extLst>
                    <a:ext uri="{FF2B5EF4-FFF2-40B4-BE49-F238E27FC236}">
                      <a16:creationId xmlns:a16="http://schemas.microsoft.com/office/drawing/2014/main" id="{71F2A41A-82EC-AFC6-F0A7-437E5121A8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32843" y="3656436"/>
                  <a:ext cx="471016" cy="471016"/>
                </a:xfrm>
                <a:prstGeom prst="rect">
                  <a:avLst/>
                </a:prstGeom>
              </p:spPr>
            </p:pic>
            <p:pic>
              <p:nvPicPr>
                <p:cNvPr id="133" name="图片 132">
                  <a:extLst>
                    <a:ext uri="{FF2B5EF4-FFF2-40B4-BE49-F238E27FC236}">
                      <a16:creationId xmlns:a16="http://schemas.microsoft.com/office/drawing/2014/main" id="{3845F9EE-60FC-7EF1-42B2-AE6C26E23F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8059" y="3980995"/>
                  <a:ext cx="466132" cy="466132"/>
                </a:xfrm>
                <a:prstGeom prst="rect">
                  <a:avLst/>
                </a:prstGeom>
              </p:spPr>
            </p:pic>
            <p:pic>
              <p:nvPicPr>
                <p:cNvPr id="134" name="图片 133">
                  <a:extLst>
                    <a:ext uri="{FF2B5EF4-FFF2-40B4-BE49-F238E27FC236}">
                      <a16:creationId xmlns:a16="http://schemas.microsoft.com/office/drawing/2014/main" id="{A40EAD25-3F36-CD4C-09A1-005494A6EF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6393" y="4399267"/>
                  <a:ext cx="500892" cy="500892"/>
                </a:xfrm>
                <a:prstGeom prst="rect">
                  <a:avLst/>
                </a:prstGeom>
              </p:spPr>
            </p:pic>
            <p:pic>
              <p:nvPicPr>
                <p:cNvPr id="135" name="图片 134">
                  <a:extLst>
                    <a:ext uri="{FF2B5EF4-FFF2-40B4-BE49-F238E27FC236}">
                      <a16:creationId xmlns:a16="http://schemas.microsoft.com/office/drawing/2014/main" id="{7BE7B3CA-E075-F47F-322D-E6D0D3BED3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19586" y="4392610"/>
                  <a:ext cx="507549" cy="507549"/>
                </a:xfrm>
                <a:prstGeom prst="rect">
                  <a:avLst/>
                </a:prstGeom>
              </p:spPr>
            </p:pic>
            <p:pic>
              <p:nvPicPr>
                <p:cNvPr id="136" name="图片 135">
                  <a:extLst>
                    <a:ext uri="{FF2B5EF4-FFF2-40B4-BE49-F238E27FC236}">
                      <a16:creationId xmlns:a16="http://schemas.microsoft.com/office/drawing/2014/main" id="{C5702C91-E0A4-2C0B-D228-017E163E2A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2735" y="4392611"/>
                  <a:ext cx="507548" cy="507548"/>
                </a:xfrm>
                <a:prstGeom prst="rect">
                  <a:avLst/>
                </a:prstGeom>
              </p:spPr>
            </p:pic>
            <p:pic>
              <p:nvPicPr>
                <p:cNvPr id="137" name="图片 136">
                  <a:extLst>
                    <a:ext uri="{FF2B5EF4-FFF2-40B4-BE49-F238E27FC236}">
                      <a16:creationId xmlns:a16="http://schemas.microsoft.com/office/drawing/2014/main" id="{2447EA4C-DD00-951C-98DE-EA33C2E3E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5127" y="4390974"/>
                  <a:ext cx="507547" cy="507547"/>
                </a:xfrm>
                <a:prstGeom prst="rect">
                  <a:avLst/>
                </a:prstGeom>
              </p:spPr>
            </p:pic>
            <p:pic>
              <p:nvPicPr>
                <p:cNvPr id="138" name="图片 137">
                  <a:extLst>
                    <a:ext uri="{FF2B5EF4-FFF2-40B4-BE49-F238E27FC236}">
                      <a16:creationId xmlns:a16="http://schemas.microsoft.com/office/drawing/2014/main" id="{F3B90488-D7E1-7D14-273B-27F55216D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8902" y="3992505"/>
                  <a:ext cx="500891" cy="500891"/>
                </a:xfrm>
                <a:prstGeom prst="rect">
                  <a:avLst/>
                </a:prstGeom>
              </p:spPr>
            </p:pic>
            <p:pic>
              <p:nvPicPr>
                <p:cNvPr id="139" name="图片 138">
                  <a:extLst>
                    <a:ext uri="{FF2B5EF4-FFF2-40B4-BE49-F238E27FC236}">
                      <a16:creationId xmlns:a16="http://schemas.microsoft.com/office/drawing/2014/main" id="{B766DE9D-35DB-75AD-A5EF-712C5D901F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39740" y="3969455"/>
                  <a:ext cx="471016" cy="471016"/>
                </a:xfrm>
                <a:prstGeom prst="rect">
                  <a:avLst/>
                </a:prstGeom>
              </p:spPr>
            </p:pic>
          </p:grpSp>
          <p:pic>
            <p:nvPicPr>
              <p:cNvPr id="140" name="图片 139">
                <a:extLst>
                  <a:ext uri="{FF2B5EF4-FFF2-40B4-BE49-F238E27FC236}">
                    <a16:creationId xmlns:a16="http://schemas.microsoft.com/office/drawing/2014/main" id="{47143460-9DBC-D07B-B0A9-CBBE49E555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9184" y="5207630"/>
                <a:ext cx="936104" cy="936104"/>
              </a:xfrm>
              <a:prstGeom prst="rect">
                <a:avLst/>
              </a:prstGeom>
            </p:spPr>
          </p:pic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6AA0CBD2-09E6-7DA5-FA0E-253E9F4FC342}"/>
                  </a:ext>
                </a:extLst>
              </p:cNvPr>
              <p:cNvSpPr txBox="1"/>
              <p:nvPr/>
            </p:nvSpPr>
            <p:spPr>
              <a:xfrm>
                <a:off x="1758875" y="6376052"/>
                <a:ext cx="1238555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真实数据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799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生成对抗网络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10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14">
                <a:extLst>
                  <a:ext uri="{FF2B5EF4-FFF2-40B4-BE49-F238E27FC236}">
                    <a16:creationId xmlns:a16="http://schemas.microsoft.com/office/drawing/2014/main" id="{6E298372-8AAE-1BC1-1A97-DC7CF56555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252" y="2053740"/>
                <a:ext cx="8432252" cy="3448607"/>
              </a:xfrm>
            </p:spPr>
            <p:txBody>
              <a:bodyPr lIns="0" rIns="0"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zh-CN" altLang="en-US" sz="2200" b="1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损失函数</a:t>
                </a:r>
                <a:endParaRPr lang="en-US" altLang="zh-CN" sz="2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0" indent="0">
                  <a:lnSpc>
                    <a:spcPts val="2800"/>
                  </a:lnSpc>
                  <a:spcBef>
                    <a:spcPts val="600"/>
                  </a:spcBef>
                  <a:buNone/>
                </a:pPr>
                <a:r>
                  <a:rPr lang="en-US" altLang="zh-CN" sz="2400" b="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000" b="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生成器和判别器分别通过最小化和最大化函数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𝑉</m:t>
                    </m:r>
                    <m:d>
                      <m:dPr>
                        <m:ctrlPr>
                          <a:rPr lang="zh-CN" altLang="zh-CN" sz="20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𝒟</m:t>
                        </m:r>
                        <m:r>
                          <a:rPr lang="en-US" altLang="zh-CN" sz="2000" b="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𝒢</m:t>
                        </m:r>
                      </m:e>
                    </m:d>
                  </m:oMath>
                </a14:m>
                <a:r>
                  <a:rPr lang="zh-CN" altLang="zh-CN" sz="2000" b="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来完成训练</a:t>
                </a:r>
                <a:endParaRPr lang="en-US" altLang="zh-CN" sz="2000" b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800"/>
                  </a:lnSpc>
                  <a:spcBef>
                    <a:spcPts val="600"/>
                  </a:spcBef>
                  <a:buNone/>
                </a:pPr>
                <a:endParaRPr lang="en-US" altLang="zh-CN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indent="-161925">
                  <a:lnSpc>
                    <a:spcPts val="28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第一项</a:t>
                </a:r>
                <a:endParaRPr lang="en-US" altLang="zh-CN" sz="20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42000" indent="-342000">
                  <a:lnSpc>
                    <a:spcPts val="2800"/>
                  </a:lnSpc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zh-CN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zh-CN" altLang="en-US" sz="20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zh-CN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zh-CN" alt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zh-CN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en-US" sz="20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  <m:d>
                                  <m:d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zh-CN" altLang="en-US" sz="20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0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判别器</a:t>
                </a:r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将真实数据判别为真实数据的期望</a:t>
                </a:r>
                <a:endPara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-161925">
                  <a:lnSpc>
                    <a:spcPts val="28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第</a:t>
                </a:r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二</a:t>
                </a:r>
                <a:r>
                  <a:rPr lang="zh-CN" altLang="en-US" sz="20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项</a:t>
                </a:r>
                <a:endParaRPr lang="en-US" altLang="zh-CN" sz="20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42000" indent="-342000">
                  <a:lnSpc>
                    <a:spcPts val="2800"/>
                  </a:lnSpc>
                  <a:spcBef>
                    <a:spcPts val="1200"/>
                  </a:spcBef>
                  <a:buNone/>
                </a:pPr>
                <a:r>
                  <a:rPr lang="zh-CN" altLang="en-US" sz="20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US" sz="2000" b="0" i="1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zh-CN" altLang="en-US" sz="2000" b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zh-CN" altLang="en-US" sz="2000" b="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en-US" sz="2000" b="0" i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zh-CN" altLang="en-US" sz="2000" b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sz="2000" b="0" i="1"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  <m:d>
                                  <m:d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2000" b="0" i="1">
                                        <a:latin typeface="Cambria Math" panose="02040503050406030204" pitchFamily="18" charset="0"/>
                                      </a:rPr>
                                      <m:t>𝒢</m:t>
                                    </m:r>
                                    <m:d>
                                      <m:dPr>
                                        <m:ctrlP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 sz="2000" b="0" i="1"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zh-CN" altLang="en-US" sz="20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0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判别器</a:t>
                </a:r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将生成数据判别为生成数据的期望</a:t>
                </a:r>
                <a:endPara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000" indent="-342000">
                  <a:lnSpc>
                    <a:spcPts val="2800"/>
                  </a:lnSpc>
                  <a:spcBef>
                    <a:spcPts val="600"/>
                  </a:spcBef>
                  <a:buNone/>
                </a:pPr>
                <a:endParaRPr lang="zh-CN" altLang="en-US" sz="2000" b="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0" indent="0">
                  <a:buNone/>
                </a:pPr>
                <a:endParaRPr lang="en-US" altLang="zh-CN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5" name="内容占位符 14">
                <a:extLst>
                  <a:ext uri="{FF2B5EF4-FFF2-40B4-BE49-F238E27FC236}">
                    <a16:creationId xmlns:a16="http://schemas.microsoft.com/office/drawing/2014/main" id="{6E298372-8AAE-1BC1-1A97-DC7CF56555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252" y="2053740"/>
                <a:ext cx="8432252" cy="3448607"/>
              </a:xfrm>
              <a:blipFill>
                <a:blip r:embed="rId2"/>
                <a:stretch>
                  <a:fillRect l="-1880" t="-1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15B61B4-B2B0-664D-67F3-EB5C2261D9C6}"/>
                  </a:ext>
                </a:extLst>
              </p:cNvPr>
              <p:cNvSpPr txBox="1"/>
              <p:nvPr/>
            </p:nvSpPr>
            <p:spPr>
              <a:xfrm>
                <a:off x="827584" y="3045571"/>
                <a:ext cx="8208912" cy="490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2800"/>
                  </a:lnSpc>
                  <a:spcBef>
                    <a:spcPts val="600"/>
                  </a:spcBef>
                  <a:buClr>
                    <a:srgbClr val="003366"/>
                  </a:buClr>
                  <a:defRPr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kumimoji="1" lang="zh-CN" altLang="zh-CN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1" lang="en-US" altLang="zh-CN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kumimoji="1" lang="en-US" altLang="zh-CN" sz="19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in</m:t>
                        </m:r>
                      </m:e>
                      <m:lim>
                        <m:r>
                          <a:rPr kumimoji="1" lang="zh-CN" altLang="en-US" sz="19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𝒢</m:t>
                        </m:r>
                      </m:lim>
                    </m:limLow>
                    <m:limLow>
                      <m:limLowPr>
                        <m:ctrlPr>
                          <a:rPr kumimoji="1" lang="zh-CN" altLang="zh-CN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kumimoji="1" lang="en-US" altLang="zh-CN" sz="19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19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kumimoji="1" lang="en-US" altLang="zh-CN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𝒟</m:t>
                        </m:r>
                      </m:lim>
                    </m:limLow>
                    <m:r>
                      <a:rPr kumimoji="1" lang="zh-CN" altLang="en-US" sz="1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zh-CN" alt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zh-CN" altLang="en-US" sz="19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kumimoji="1" lang="zh-CN" altLang="en-US" sz="19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sz="19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</m:d>
                  </m:oMath>
                </a14:m>
                <a:r>
                  <a:rPr lang="en-US" altLang="zh-CN" sz="1900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900" b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zh-CN" altLang="zh-CN"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sz="19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altLang="zh-CN"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e>
                      <m:lim>
                        <m:r>
                          <a:rPr lang="zh-CN" altLang="en-US" sz="1900" b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</m:lim>
                    </m:limLow>
                    <m:limLow>
                      <m:limLowPr>
                        <m:ctrlPr>
                          <a:rPr lang="zh-CN" altLang="zh-CN" sz="19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altLang="zh-CN" sz="1900" b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900" b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altLang="zh-CN" sz="1900" b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n-US" altLang="zh-CN" sz="19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lim>
                    </m:limLow>
                    <m:sSub>
                      <m:sSubPr>
                        <m:ctrlPr>
                          <a:rPr lang="zh-CN" altLang="en-US"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en-US" sz="19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zh-CN" altLang="en-US" sz="1900" b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zh-CN" altLang="en-US" sz="19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9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zh-CN" altLang="en-US" sz="19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CN" altLang="en-US" sz="19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zh-CN" altLang="en-US" sz="19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en-US" sz="1900" b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en-US" sz="19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19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  <m:d>
                                  <m:dPr>
                                    <m:ctrlPr>
                                      <a:rPr lang="zh-CN" altLang="en-US" sz="19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19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  <m:r>
                      <a:rPr lang="zh-CN" altLang="en-US" sz="1900" b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en-US" sz="19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9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en-US" sz="19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zh-CN" altLang="en-US" sz="1900" b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zh-CN" altLang="en-US" sz="19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9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zh-CN" altLang="en-US" sz="19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CN" altLang="en-US" sz="19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zh-CN" altLang="en-US" sz="19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en-US" sz="1900" b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en-US" sz="19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19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zh-CN" altLang="en-US" sz="19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  <m:d>
                                  <m:dPr>
                                    <m:ctrlPr>
                                      <a:rPr lang="zh-CN" altLang="en-US" sz="19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1900" b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𝒢</m:t>
                                    </m:r>
                                    <m:d>
                                      <m:dPr>
                                        <m:ctrlPr>
                                          <a:rPr lang="zh-CN" altLang="en-US" sz="19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19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𝐳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kumimoji="1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15B61B4-B2B0-664D-67F3-EB5C2261D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045571"/>
                <a:ext cx="8208912" cy="490840"/>
              </a:xfrm>
              <a:prstGeom prst="rect">
                <a:avLst/>
              </a:prstGeom>
              <a:blipFill>
                <a:blip r:embed="rId3"/>
                <a:stretch>
                  <a:fillRect t="-3750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ACBDC9BE-B7EB-38FF-E484-55E92AE4E852}"/>
              </a:ext>
            </a:extLst>
          </p:cNvPr>
          <p:cNvSpPr txBox="1"/>
          <p:nvPr/>
        </p:nvSpPr>
        <p:spPr>
          <a:xfrm>
            <a:off x="636715" y="2005298"/>
            <a:ext cx="6851712" cy="5361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marR="0" lvl="0" indent="-342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1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  <a:sym typeface="Euclid Math One" panose="05050601010101010101" pitchFamily="18" charset="2"/>
              </a:rPr>
              <a:t>生成器的</a:t>
            </a:r>
            <a:r>
              <a:rPr kumimoji="1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优化目标</a:t>
            </a:r>
            <a:endParaRPr kumimoji="1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  <a:p>
            <a:pPr marL="538163" marR="0" lvl="0" indent="-357188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将生成数据分布与真实数据分布相近</a:t>
            </a:r>
            <a:endParaRPr lang="en-US" altLang="zh-CN" sz="2000" b="0" dirty="0">
              <a:solidFill>
                <a:srgbClr val="003366"/>
              </a:solidFill>
            </a:endParaRPr>
          </a:p>
          <a:p>
            <a:pPr marL="538163" marR="0" lvl="0" indent="-357188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让判别器难以区分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1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1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1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1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  <a:p>
            <a:pPr marL="342000" marR="0" lvl="0" indent="-342000" algn="l" defTabSz="914400" rtl="0" eaLnBrk="1" fontAlgn="base" latinLnBrk="0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1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  <a:sym typeface="Euclid Math One" panose="05050601010101010101" pitchFamily="18" charset="2"/>
              </a:rPr>
              <a:t>生成器的</a:t>
            </a:r>
            <a:r>
              <a:rPr kumimoji="1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目标函数</a:t>
            </a:r>
            <a:endParaRPr kumimoji="1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    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𝑉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(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𝒟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,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𝒢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)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的第一项与𝒢无关</a:t>
            </a:r>
          </a:p>
          <a:p>
            <a:pPr marL="342000" marR="0" lvl="0" indent="-342000" algn="l" defTabSz="914400" rtl="0" eaLnBrk="1" fontAlgn="base" latinLnBrk="0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  <a:p>
            <a:pPr marL="342000" marR="0" lvl="0" indent="-342000" algn="l" defTabSz="914400" rtl="0" eaLnBrk="1" fontAlgn="base" latinLnBrk="0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1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1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生成对抗网络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11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4F5D844-AE7F-AD91-D170-C6B676CC63D4}"/>
              </a:ext>
            </a:extLst>
          </p:cNvPr>
          <p:cNvGrpSpPr/>
          <p:nvPr/>
        </p:nvGrpSpPr>
        <p:grpSpPr>
          <a:xfrm>
            <a:off x="7336568" y="3418245"/>
            <a:ext cx="1176025" cy="1058511"/>
            <a:chOff x="2339752" y="3786669"/>
            <a:chExt cx="1176025" cy="1058511"/>
          </a:xfrm>
        </p:grpSpPr>
        <p:sp>
          <p:nvSpPr>
            <p:cNvPr id="15" name="星形: 五角 14">
              <a:extLst>
                <a:ext uri="{FF2B5EF4-FFF2-40B4-BE49-F238E27FC236}">
                  <a16:creationId xmlns:a16="http://schemas.microsoft.com/office/drawing/2014/main" id="{015E09A2-4B25-1AED-BFA4-52BDA823068E}"/>
                </a:ext>
              </a:extLst>
            </p:cNvPr>
            <p:cNvSpPr/>
            <p:nvPr/>
          </p:nvSpPr>
          <p:spPr>
            <a:xfrm>
              <a:off x="2704038" y="3786669"/>
              <a:ext cx="226497" cy="2512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0313D83-0F55-E5C7-7257-7C284DEAB7D3}"/>
                </a:ext>
              </a:extLst>
            </p:cNvPr>
            <p:cNvGrpSpPr/>
            <p:nvPr/>
          </p:nvGrpSpPr>
          <p:grpSpPr>
            <a:xfrm>
              <a:off x="2339752" y="3933056"/>
              <a:ext cx="1176025" cy="739819"/>
              <a:chOff x="1398742" y="3397012"/>
              <a:chExt cx="1176025" cy="739819"/>
            </a:xfrm>
          </p:grpSpPr>
          <p:sp>
            <p:nvSpPr>
              <p:cNvPr id="17" name="星形: 五角 16">
                <a:extLst>
                  <a:ext uri="{FF2B5EF4-FFF2-40B4-BE49-F238E27FC236}">
                    <a16:creationId xmlns:a16="http://schemas.microsoft.com/office/drawing/2014/main" id="{E6B71565-9673-AC76-D288-E6CC8C1AA003}"/>
                  </a:ext>
                </a:extLst>
              </p:cNvPr>
              <p:cNvSpPr/>
              <p:nvPr/>
            </p:nvSpPr>
            <p:spPr>
              <a:xfrm>
                <a:off x="2152762" y="3792340"/>
                <a:ext cx="205398" cy="256351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8" name="星形: 五角 17">
                <a:extLst>
                  <a:ext uri="{FF2B5EF4-FFF2-40B4-BE49-F238E27FC236}">
                    <a16:creationId xmlns:a16="http://schemas.microsoft.com/office/drawing/2014/main" id="{6A336B50-F794-DFFB-C212-0A97E76FEFA8}"/>
                  </a:ext>
                </a:extLst>
              </p:cNvPr>
              <p:cNvSpPr/>
              <p:nvPr/>
            </p:nvSpPr>
            <p:spPr>
              <a:xfrm>
                <a:off x="1894883" y="3705303"/>
                <a:ext cx="226497" cy="251245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9" name="星形: 五角 18">
                <a:extLst>
                  <a:ext uri="{FF2B5EF4-FFF2-40B4-BE49-F238E27FC236}">
                    <a16:creationId xmlns:a16="http://schemas.microsoft.com/office/drawing/2014/main" id="{E3D9DA35-D70A-E4CF-528D-5D3CAB01BB19}"/>
                  </a:ext>
                </a:extLst>
              </p:cNvPr>
              <p:cNvSpPr/>
              <p:nvPr/>
            </p:nvSpPr>
            <p:spPr>
              <a:xfrm>
                <a:off x="2348270" y="3494408"/>
                <a:ext cx="226497" cy="251245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0" name="星形: 五角 19">
                <a:extLst>
                  <a:ext uri="{FF2B5EF4-FFF2-40B4-BE49-F238E27FC236}">
                    <a16:creationId xmlns:a16="http://schemas.microsoft.com/office/drawing/2014/main" id="{08778370-13BC-A058-0FC2-EF7B302BE786}"/>
                  </a:ext>
                </a:extLst>
              </p:cNvPr>
              <p:cNvSpPr/>
              <p:nvPr/>
            </p:nvSpPr>
            <p:spPr>
              <a:xfrm>
                <a:off x="1398742" y="3772928"/>
                <a:ext cx="226497" cy="251245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1" name="星形: 五角 20">
                <a:extLst>
                  <a:ext uri="{FF2B5EF4-FFF2-40B4-BE49-F238E27FC236}">
                    <a16:creationId xmlns:a16="http://schemas.microsoft.com/office/drawing/2014/main" id="{5FE38DE8-03A3-F820-1BB3-E472C83CAEC2}"/>
                  </a:ext>
                </a:extLst>
              </p:cNvPr>
              <p:cNvSpPr/>
              <p:nvPr/>
            </p:nvSpPr>
            <p:spPr>
              <a:xfrm>
                <a:off x="1584409" y="3439705"/>
                <a:ext cx="253820" cy="269766"/>
              </a:xfrm>
              <a:prstGeom prst="star5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2" name="星形: 五角 21">
                <a:extLst>
                  <a:ext uri="{FF2B5EF4-FFF2-40B4-BE49-F238E27FC236}">
                    <a16:creationId xmlns:a16="http://schemas.microsoft.com/office/drawing/2014/main" id="{A68345A5-88BE-1205-6A75-A74F4C6E205D}"/>
                  </a:ext>
                </a:extLst>
              </p:cNvPr>
              <p:cNvSpPr/>
              <p:nvPr/>
            </p:nvSpPr>
            <p:spPr>
              <a:xfrm>
                <a:off x="2039504" y="3397012"/>
                <a:ext cx="253820" cy="269766"/>
              </a:xfrm>
              <a:prstGeom prst="star5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3" name="星形: 五角 22">
                <a:extLst>
                  <a:ext uri="{FF2B5EF4-FFF2-40B4-BE49-F238E27FC236}">
                    <a16:creationId xmlns:a16="http://schemas.microsoft.com/office/drawing/2014/main" id="{2074D603-6E0A-BFBB-CE50-2C63CF7A2AEE}"/>
                  </a:ext>
                </a:extLst>
              </p:cNvPr>
              <p:cNvSpPr/>
              <p:nvPr/>
            </p:nvSpPr>
            <p:spPr>
              <a:xfrm>
                <a:off x="1658103" y="3867065"/>
                <a:ext cx="253820" cy="269766"/>
              </a:xfrm>
              <a:prstGeom prst="star5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25" name="星形: 五角 24">
              <a:extLst>
                <a:ext uri="{FF2B5EF4-FFF2-40B4-BE49-F238E27FC236}">
                  <a16:creationId xmlns:a16="http://schemas.microsoft.com/office/drawing/2014/main" id="{ED78D9BE-2F6D-CA16-D0BF-C68FC8F4AEC4}"/>
                </a:ext>
              </a:extLst>
            </p:cNvPr>
            <p:cNvSpPr/>
            <p:nvPr/>
          </p:nvSpPr>
          <p:spPr>
            <a:xfrm>
              <a:off x="2885797" y="4575414"/>
              <a:ext cx="253820" cy="269766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32122F5-A137-1227-AF03-AB5BD328C7F3}"/>
              </a:ext>
            </a:extLst>
          </p:cNvPr>
          <p:cNvGrpSpPr/>
          <p:nvPr/>
        </p:nvGrpSpPr>
        <p:grpSpPr>
          <a:xfrm>
            <a:off x="3252992" y="3610810"/>
            <a:ext cx="1329939" cy="703939"/>
            <a:chOff x="1117780" y="5212746"/>
            <a:chExt cx="1329939" cy="703939"/>
          </a:xfrm>
        </p:grpSpPr>
        <p:sp>
          <p:nvSpPr>
            <p:cNvPr id="28" name="星形: 五角 27">
              <a:extLst>
                <a:ext uri="{FF2B5EF4-FFF2-40B4-BE49-F238E27FC236}">
                  <a16:creationId xmlns:a16="http://schemas.microsoft.com/office/drawing/2014/main" id="{99288FF0-DC77-1517-90AD-A3C2B24C49AB}"/>
                </a:ext>
              </a:extLst>
            </p:cNvPr>
            <p:cNvSpPr/>
            <p:nvPr/>
          </p:nvSpPr>
          <p:spPr>
            <a:xfrm>
              <a:off x="2007384" y="5314430"/>
              <a:ext cx="226497" cy="2512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1" name="星形: 五角 30">
              <a:extLst>
                <a:ext uri="{FF2B5EF4-FFF2-40B4-BE49-F238E27FC236}">
                  <a16:creationId xmlns:a16="http://schemas.microsoft.com/office/drawing/2014/main" id="{913758B0-DFA8-34FB-2355-25A67CA12276}"/>
                </a:ext>
              </a:extLst>
            </p:cNvPr>
            <p:cNvSpPr/>
            <p:nvPr/>
          </p:nvSpPr>
          <p:spPr>
            <a:xfrm>
              <a:off x="2242321" y="5258356"/>
              <a:ext cx="205398" cy="256351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2" name="星形: 五角 31">
              <a:extLst>
                <a:ext uri="{FF2B5EF4-FFF2-40B4-BE49-F238E27FC236}">
                  <a16:creationId xmlns:a16="http://schemas.microsoft.com/office/drawing/2014/main" id="{F6EDFE1E-EA00-66EB-1523-75B618484218}"/>
                </a:ext>
              </a:extLst>
            </p:cNvPr>
            <p:cNvSpPr/>
            <p:nvPr/>
          </p:nvSpPr>
          <p:spPr>
            <a:xfrm>
              <a:off x="2188976" y="5516938"/>
              <a:ext cx="226497" cy="2512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3" name="星形: 五角 32">
              <a:extLst>
                <a:ext uri="{FF2B5EF4-FFF2-40B4-BE49-F238E27FC236}">
                  <a16:creationId xmlns:a16="http://schemas.microsoft.com/office/drawing/2014/main" id="{4E5B40A2-F9F4-122E-063D-570E75D66332}"/>
                </a:ext>
              </a:extLst>
            </p:cNvPr>
            <p:cNvSpPr/>
            <p:nvPr/>
          </p:nvSpPr>
          <p:spPr>
            <a:xfrm>
              <a:off x="1778384" y="5395674"/>
              <a:ext cx="226497" cy="2512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4" name="星形: 五角 33">
              <a:extLst>
                <a:ext uri="{FF2B5EF4-FFF2-40B4-BE49-F238E27FC236}">
                  <a16:creationId xmlns:a16="http://schemas.microsoft.com/office/drawing/2014/main" id="{350A7A7D-B65E-9EA2-4DB4-E870612D0B91}"/>
                </a:ext>
              </a:extLst>
            </p:cNvPr>
            <p:cNvSpPr/>
            <p:nvPr/>
          </p:nvSpPr>
          <p:spPr>
            <a:xfrm>
              <a:off x="1988089" y="5598182"/>
              <a:ext cx="226497" cy="2512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5" name="星形: 五角 34">
              <a:extLst>
                <a:ext uri="{FF2B5EF4-FFF2-40B4-BE49-F238E27FC236}">
                  <a16:creationId xmlns:a16="http://schemas.microsoft.com/office/drawing/2014/main" id="{48E8DB2A-3B59-A4B1-BA24-EA16B5F1B636}"/>
                </a:ext>
              </a:extLst>
            </p:cNvPr>
            <p:cNvSpPr/>
            <p:nvPr/>
          </p:nvSpPr>
          <p:spPr>
            <a:xfrm>
              <a:off x="1117780" y="5362391"/>
              <a:ext cx="253820" cy="269766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6" name="星形: 五角 35">
              <a:extLst>
                <a:ext uri="{FF2B5EF4-FFF2-40B4-BE49-F238E27FC236}">
                  <a16:creationId xmlns:a16="http://schemas.microsoft.com/office/drawing/2014/main" id="{D2951071-2D7B-3185-BAC3-CF7F190C5560}"/>
                </a:ext>
              </a:extLst>
            </p:cNvPr>
            <p:cNvSpPr/>
            <p:nvPr/>
          </p:nvSpPr>
          <p:spPr>
            <a:xfrm>
              <a:off x="1296700" y="5212746"/>
              <a:ext cx="253820" cy="269766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7" name="星形: 五角 36">
              <a:extLst>
                <a:ext uri="{FF2B5EF4-FFF2-40B4-BE49-F238E27FC236}">
                  <a16:creationId xmlns:a16="http://schemas.microsoft.com/office/drawing/2014/main" id="{72A96CED-E26F-42EF-CFF5-4CABDF67CC93}"/>
                </a:ext>
              </a:extLst>
            </p:cNvPr>
            <p:cNvSpPr/>
            <p:nvPr/>
          </p:nvSpPr>
          <p:spPr>
            <a:xfrm>
              <a:off x="1402722" y="5454039"/>
              <a:ext cx="253820" cy="269766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" name="星形: 五角 29">
              <a:extLst>
                <a:ext uri="{FF2B5EF4-FFF2-40B4-BE49-F238E27FC236}">
                  <a16:creationId xmlns:a16="http://schemas.microsoft.com/office/drawing/2014/main" id="{19825712-2F37-C6A1-4B9D-C3E9EA1D8EBB}"/>
                </a:ext>
              </a:extLst>
            </p:cNvPr>
            <p:cNvSpPr/>
            <p:nvPr/>
          </p:nvSpPr>
          <p:spPr>
            <a:xfrm>
              <a:off x="1117780" y="5646919"/>
              <a:ext cx="253820" cy="269766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cxnSp>
        <p:nvCxnSpPr>
          <p:cNvPr id="43" name="直線單箭頭接點 38">
            <a:extLst>
              <a:ext uri="{FF2B5EF4-FFF2-40B4-BE49-F238E27FC236}">
                <a16:creationId xmlns:a16="http://schemas.microsoft.com/office/drawing/2014/main" id="{C4449B48-542D-41FF-4566-C11511E58E24}"/>
              </a:ext>
            </a:extLst>
          </p:cNvPr>
          <p:cNvCxnSpPr>
            <a:cxnSpLocks/>
          </p:cNvCxnSpPr>
          <p:nvPr/>
        </p:nvCxnSpPr>
        <p:spPr>
          <a:xfrm>
            <a:off x="4732062" y="4005064"/>
            <a:ext cx="24575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9">
            <a:extLst>
              <a:ext uri="{FF2B5EF4-FFF2-40B4-BE49-F238E27FC236}">
                <a16:creationId xmlns:a16="http://schemas.microsoft.com/office/drawing/2014/main" id="{0A7089CB-A7B7-9ED7-1033-8F7A248FCA9E}"/>
              </a:ext>
            </a:extLst>
          </p:cNvPr>
          <p:cNvSpPr txBox="1"/>
          <p:nvPr/>
        </p:nvSpPr>
        <p:spPr>
          <a:xfrm>
            <a:off x="5309893" y="3547391"/>
            <a:ext cx="109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训练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2">
                <a:extLst>
                  <a:ext uri="{FF2B5EF4-FFF2-40B4-BE49-F238E27FC236}">
                    <a16:creationId xmlns:a16="http://schemas.microsoft.com/office/drawing/2014/main" id="{A0E7D26D-38E9-C5EE-AEFE-FFABF42218FD}"/>
                  </a:ext>
                </a:extLst>
              </p:cNvPr>
              <p:cNvSpPr txBox="1"/>
              <p:nvPr/>
            </p:nvSpPr>
            <p:spPr>
              <a:xfrm>
                <a:off x="2202350" y="6258945"/>
                <a:ext cx="4454296" cy="419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→</m:t>
                      </m:r>
                      <m:func>
                        <m:funcPr>
                          <m:ctrlPr>
                            <a:rPr kumimoji="0" lang="en-US" altLang="zh-TW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19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CN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in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kumimoji="1" lang="en-US" altLang="zh-CN" sz="1900" b="0" i="0" u="none" strike="noStrike" kern="1200" cap="none" spc="0" normalizeH="0" baseline="-2500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cs typeface="+mn-cs"/>
                                  <a:sym typeface="Euclid Math One" panose="05050601010101010101" pitchFamily="18" charset="2"/>
                                </a:rPr>
                                <m:t></m:t>
                              </m:r>
                            </m:lim>
                          </m:limLow>
                        </m:fName>
                        <m:e>
                          <m:r>
                            <a:rPr kumimoji="0" lang="en-US" altLang="zh-TW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  <m:d>
                            <m:dPr>
                              <m:ctrlPr>
                                <a:rPr kumimoji="1" lang="zh-CN" altLang="en-US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zh-CN" altLang="en-US" sz="19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𝒟</m:t>
                              </m:r>
                              <m:r>
                                <a:rPr kumimoji="1" lang="zh-CN" altLang="en-US" sz="19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1" lang="zh-CN" altLang="en-US" sz="19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𝒢</m:t>
                              </m:r>
                            </m:e>
                          </m:d>
                        </m:e>
                      </m:func>
                      <m:r>
                        <a:rPr kumimoji="0" lang="en-US" altLang="zh-TW" sz="1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altLang="zh-TW" sz="19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𝐳</m:t>
                          </m:r>
                          <m:r>
                            <a:rPr kumimoji="0" lang="en-US" altLang="zh-TW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∼</m:t>
                          </m:r>
                          <m:sSub>
                            <m:sSubPr>
                              <m:ctrlPr>
                                <a:rPr kumimoji="0" lang="en-US" altLang="zh-TW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altLang="zh-TW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en-US" altLang="zh-TW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𝑙𝑜𝑔</m:t>
                          </m:r>
                          <m:d>
                            <m:dPr>
                              <m:ctrlPr>
                                <a:rPr kumimoji="0" lang="en-US" altLang="zh-TW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1−</m:t>
                              </m:r>
                              <m:r>
                                <a:rPr kumimoji="1" lang="zh-CN" altLang="en-US" sz="19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𝒟</m:t>
                              </m:r>
                              <m:d>
                                <m:dPr>
                                  <m:ctrlPr>
                                    <a:rPr kumimoji="0" lang="en-US" altLang="zh-TW" sz="1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zh-CN" sz="19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cs typeface="+mn-cs"/>
                                      <a:sym typeface="Euclid Math One" panose="05050601010101010101" pitchFamily="18" charset="2"/>
                                    </a:rPr>
                                    <m:t></m:t>
                                  </m:r>
                                  <m:r>
                                    <a:rPr kumimoji="0" lang="en-US" altLang="zh-TW" sz="1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zh-TW" sz="1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𝐳</m:t>
                                  </m:r>
                                  <m:r>
                                    <a:rPr kumimoji="0" lang="en-US" altLang="zh-TW" sz="1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kumimoji="0" lang="zh-TW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0" name="文字方塊 42">
                <a:extLst>
                  <a:ext uri="{FF2B5EF4-FFF2-40B4-BE49-F238E27FC236}">
                    <a16:creationId xmlns:a16="http://schemas.microsoft.com/office/drawing/2014/main" id="{A0E7D26D-38E9-C5EE-AEFE-FFABF4221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350" y="6258945"/>
                <a:ext cx="4454296" cy="419346"/>
              </a:xfrm>
              <a:prstGeom prst="rect">
                <a:avLst/>
              </a:prstGeom>
              <a:blipFill>
                <a:blip r:embed="rId2"/>
                <a:stretch>
                  <a:fillRect l="-274" b="-275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28855C91-5438-D7DC-83EB-ED4739F78500}"/>
                  </a:ext>
                </a:extLst>
              </p:cNvPr>
              <p:cNvSpPr txBox="1"/>
              <p:nvPr/>
            </p:nvSpPr>
            <p:spPr>
              <a:xfrm>
                <a:off x="1740944" y="5757625"/>
                <a:ext cx="2858961" cy="490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zh-CN" altLang="en-US" sz="19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+mn-cs"/>
                            </a:rPr>
                            <m:t>𝒢</m:t>
                          </m:r>
                        </m:e>
                        <m:sup>
                          <m:r>
                            <a:rPr kumimoji="0" lang="en-US" altLang="zh-TW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altLang="zh-TW" sz="1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altLang="zh-TW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1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19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kumimoji="1" lang="en-US" altLang="zh-CN" sz="1900" b="0" i="0" u="none" strike="noStrike" kern="1200" cap="none" spc="0" normalizeH="0" baseline="-2500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cs typeface="+mn-cs"/>
                                  <a:sym typeface="Euclid Math One" panose="05050601010101010101" pitchFamily="18" charset="2"/>
                                </a:rPr>
                                <m:t></m:t>
                              </m:r>
                            </m:lim>
                          </m:limLow>
                        </m:fName>
                        <m:e>
                          <m:r>
                            <a:rPr kumimoji="0" lang="en-US" altLang="zh-TW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𝐷𝑖𝑣</m:t>
                          </m:r>
                          <m:d>
                            <m:dPr>
                              <m:ctrlPr>
                                <a:rPr kumimoji="0" lang="en-US" altLang="zh-TW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kumimoji="1" lang="en-US" altLang="zh-CN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cs typeface="+mn-cs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kumimoji="1" lang="en-US" altLang="zh-CN" sz="1900" b="0" i="0" u="none" strike="noStrike" kern="1200" cap="none" spc="0" normalizeH="0" baseline="-2500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cs typeface="+mn-cs"/>
                                  <a:sym typeface="Euclid Math One" panose="05050601010101010101" pitchFamily="18" charset="2"/>
                                </a:rPr>
                                <m:t></m:t>
                              </m:r>
                              <m:r>
                                <a:rPr kumimoji="0" lang="en-US" altLang="zh-TW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altLang="zh-TW" sz="1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1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en-US" altLang="zh-TW" sz="1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𝑑𝑎𝑡𝑎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kumimoji="1" lang="zh-CN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28855C91-5438-D7DC-83EB-ED4739F78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944" y="5757625"/>
                <a:ext cx="2858961" cy="490775"/>
              </a:xfrm>
              <a:prstGeom prst="rect">
                <a:avLst/>
              </a:prstGeom>
              <a:blipFill>
                <a:blip r:embed="rId3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星形: 五角 37">
            <a:extLst>
              <a:ext uri="{FF2B5EF4-FFF2-40B4-BE49-F238E27FC236}">
                <a16:creationId xmlns:a16="http://schemas.microsoft.com/office/drawing/2014/main" id="{9950F93B-3E5A-E8FD-696C-A2C0DB7BB364}"/>
              </a:ext>
            </a:extLst>
          </p:cNvPr>
          <p:cNvSpPr/>
          <p:nvPr/>
        </p:nvSpPr>
        <p:spPr>
          <a:xfrm>
            <a:off x="1159176" y="4081263"/>
            <a:ext cx="226497" cy="2512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2" name="星形: 五角 51">
            <a:extLst>
              <a:ext uri="{FF2B5EF4-FFF2-40B4-BE49-F238E27FC236}">
                <a16:creationId xmlns:a16="http://schemas.microsoft.com/office/drawing/2014/main" id="{443F410F-58CE-B70C-9D84-A6CE8260E46B}"/>
              </a:ext>
            </a:extLst>
          </p:cNvPr>
          <p:cNvSpPr/>
          <p:nvPr/>
        </p:nvSpPr>
        <p:spPr>
          <a:xfrm>
            <a:off x="1141594" y="3644796"/>
            <a:ext cx="253820" cy="269766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23">
                <a:extLst>
                  <a:ext uri="{FF2B5EF4-FFF2-40B4-BE49-F238E27FC236}">
                    <a16:creationId xmlns:a16="http://schemas.microsoft.com/office/drawing/2014/main" id="{C717A952-3E61-926C-32E7-E648AA2A07B6}"/>
                  </a:ext>
                </a:extLst>
              </p:cNvPr>
              <p:cNvSpPr txBox="1"/>
              <p:nvPr/>
            </p:nvSpPr>
            <p:spPr>
              <a:xfrm>
                <a:off x="1439832" y="3976054"/>
                <a:ext cx="18873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: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从</a:t>
                </a: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US" altLang="zh-TW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+mn-cs"/>
                          </a:rPr>
                          <m:t>𝑑𝑎𝑡𝑎</m:t>
                        </m:r>
                      </m:sub>
                    </m:sSub>
                    <m:r>
                      <a: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黑体" panose="02010609060101010101" pitchFamily="49" charset="-122"/>
                        <a:cs typeface="+mn-cs"/>
                      </a:rPr>
                      <m:t>采样</m:t>
                    </m:r>
                  </m:oMath>
                </a14:m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3" name="文字方塊 23">
                <a:extLst>
                  <a:ext uri="{FF2B5EF4-FFF2-40B4-BE49-F238E27FC236}">
                    <a16:creationId xmlns:a16="http://schemas.microsoft.com/office/drawing/2014/main" id="{C717A952-3E61-926C-32E7-E648AA2A0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32" y="3976054"/>
                <a:ext cx="1887367" cy="369332"/>
              </a:xfrm>
              <a:prstGeom prst="rect">
                <a:avLst/>
              </a:prstGeom>
              <a:blipFill>
                <a:blip r:embed="rId4"/>
                <a:stretch>
                  <a:fillRect l="-2581" t="-13115" b="-19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24">
                <a:extLst>
                  <a:ext uri="{FF2B5EF4-FFF2-40B4-BE49-F238E27FC236}">
                    <a16:creationId xmlns:a16="http://schemas.microsoft.com/office/drawing/2014/main" id="{5D0048C8-358B-3315-B78F-96620A4D5C9F}"/>
                  </a:ext>
                </a:extLst>
              </p:cNvPr>
              <p:cNvSpPr txBox="1"/>
              <p:nvPr/>
            </p:nvSpPr>
            <p:spPr>
              <a:xfrm>
                <a:off x="1450474" y="3537363"/>
                <a:ext cx="13833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: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从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黑体" pitchFamily="2" charset="-122"/>
                        <a:cs typeface="+mn-cs"/>
                      </a:rPr>
                      <m:t>P</m:t>
                    </m:r>
                    <m:r>
                      <m:rPr>
                        <m:nor/>
                      </m:rPr>
                      <a:rPr kumimoji="1" lang="en-US" altLang="zh-CN" sz="1800" b="0" i="0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黑体" pitchFamily="2" charset="-122"/>
                        <a:cs typeface="+mn-cs"/>
                        <a:sym typeface="Euclid Math One" panose="05050601010101010101" pitchFamily="18" charset="2"/>
                      </a:rPr>
                      <m:t></m:t>
                    </m:r>
                  </m:oMath>
                </a14:m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采样</a:t>
                </a: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4" name="文字方塊 24">
                <a:extLst>
                  <a:ext uri="{FF2B5EF4-FFF2-40B4-BE49-F238E27FC236}">
                    <a16:creationId xmlns:a16="http://schemas.microsoft.com/office/drawing/2014/main" id="{5D0048C8-358B-3315-B78F-96620A4D5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474" y="3537363"/>
                <a:ext cx="1383310" cy="369332"/>
              </a:xfrm>
              <a:prstGeom prst="rect">
                <a:avLst/>
              </a:prstGeom>
              <a:blipFill>
                <a:blip r:embed="rId5"/>
                <a:stretch>
                  <a:fillRect l="-3965" t="-13115" b="-19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字方塊 48">
            <a:extLst>
              <a:ext uri="{FF2B5EF4-FFF2-40B4-BE49-F238E27FC236}">
                <a16:creationId xmlns:a16="http://schemas.microsoft.com/office/drawing/2014/main" id="{687C327E-AD85-D0C3-357E-003E14560B24}"/>
              </a:ext>
            </a:extLst>
          </p:cNvPr>
          <p:cNvSpPr txBox="1"/>
          <p:nvPr/>
        </p:nvSpPr>
        <p:spPr>
          <a:xfrm>
            <a:off x="2814795" y="4348995"/>
            <a:ext cx="138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生成数据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sp>
        <p:nvSpPr>
          <p:cNvPr id="56" name="文字方塊 47">
            <a:extLst>
              <a:ext uri="{FF2B5EF4-FFF2-40B4-BE49-F238E27FC236}">
                <a16:creationId xmlns:a16="http://schemas.microsoft.com/office/drawing/2014/main" id="{3B3133BD-4B98-5478-D7C2-ADB07306C587}"/>
              </a:ext>
            </a:extLst>
          </p:cNvPr>
          <p:cNvSpPr txBox="1"/>
          <p:nvPr/>
        </p:nvSpPr>
        <p:spPr>
          <a:xfrm>
            <a:off x="3738574" y="3259741"/>
            <a:ext cx="126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真实数据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524FFD24-EE6E-BB54-A9D3-E7EAA6CAFD6D}"/>
              </a:ext>
            </a:extLst>
          </p:cNvPr>
          <p:cNvSpPr txBox="1"/>
          <p:nvPr/>
        </p:nvSpPr>
        <p:spPr>
          <a:xfrm>
            <a:off x="636715" y="2060848"/>
            <a:ext cx="4621504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marR="0" lvl="0" indent="-342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1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  <a:sym typeface="Euclid Math One" panose="05050601010101010101" pitchFamily="18" charset="2"/>
              </a:rPr>
              <a:t>判别器的</a:t>
            </a:r>
            <a:r>
              <a:rPr kumimoji="1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优化目标</a:t>
            </a:r>
            <a:endParaRPr kumimoji="1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    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尽可能区分生成数据和真实数据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1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  <a:p>
            <a:pPr marL="342000" marR="0" lvl="0" indent="-342000" algn="l" defTabSz="914400" rtl="0" eaLnBrk="1" fontAlgn="base" latinLnBrk="0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1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  <a:sym typeface="Euclid Math One" panose="05050601010101010101" pitchFamily="18" charset="2"/>
              </a:rPr>
              <a:t>判别器的</a:t>
            </a:r>
            <a:r>
              <a:rPr kumimoji="1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目标函数</a:t>
            </a:r>
            <a:endParaRPr kumimoji="1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生成对抗网络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12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cxnSp>
        <p:nvCxnSpPr>
          <p:cNvPr id="55" name="直線單箭頭接點 38">
            <a:extLst>
              <a:ext uri="{FF2B5EF4-FFF2-40B4-BE49-F238E27FC236}">
                <a16:creationId xmlns:a16="http://schemas.microsoft.com/office/drawing/2014/main" id="{071591A7-2E4E-1FE1-2D73-2CD855A30533}"/>
              </a:ext>
            </a:extLst>
          </p:cNvPr>
          <p:cNvCxnSpPr>
            <a:cxnSpLocks/>
          </p:cNvCxnSpPr>
          <p:nvPr/>
        </p:nvCxnSpPr>
        <p:spPr>
          <a:xfrm>
            <a:off x="5004048" y="3628566"/>
            <a:ext cx="24575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49">
            <a:extLst>
              <a:ext uri="{FF2B5EF4-FFF2-40B4-BE49-F238E27FC236}">
                <a16:creationId xmlns:a16="http://schemas.microsoft.com/office/drawing/2014/main" id="{11A96310-33B1-5E7F-B9B6-A787E4053E4A}"/>
              </a:ext>
            </a:extLst>
          </p:cNvPr>
          <p:cNvSpPr txBox="1"/>
          <p:nvPr/>
        </p:nvSpPr>
        <p:spPr>
          <a:xfrm>
            <a:off x="5621865" y="3163813"/>
            <a:ext cx="109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训练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42">
                <a:extLst>
                  <a:ext uri="{FF2B5EF4-FFF2-40B4-BE49-F238E27FC236}">
                    <a16:creationId xmlns:a16="http://schemas.microsoft.com/office/drawing/2014/main" id="{1BF26CE7-604A-65A3-73F0-C5CBB81C60B5}"/>
                  </a:ext>
                </a:extLst>
              </p:cNvPr>
              <p:cNvSpPr txBox="1"/>
              <p:nvPr/>
            </p:nvSpPr>
            <p:spPr>
              <a:xfrm>
                <a:off x="2299546" y="5721094"/>
                <a:ext cx="6012159" cy="422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altLang="zh-TW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in</m:t>
                              </m:r>
                            </m:e>
                            <m:lim>
                              <m:r>
                                <a:rPr kumimoji="1" lang="zh-CN" alt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𝒟</m:t>
                              </m:r>
                            </m:lim>
                          </m:limLow>
                        </m:fName>
                        <m:e>
                          <m:r>
                            <a:rPr kumimoji="1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zh-TW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𝐱</m:t>
                              </m:r>
                              <m: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𝑑𝑎𝑡𝑎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𝑙𝑜𝑔</m:t>
                              </m:r>
                              <m:r>
                                <a:rPr kumimoji="1" lang="zh-CN" alt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𝒟</m:t>
                              </m:r>
                              <m:d>
                                <m:dPr>
                                  <m:ctrlP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zh-TW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𝐳</m:t>
                              </m:r>
                              <m: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𝑧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1−</m:t>
                                  </m:r>
                                  <m:r>
                                    <a:rPr kumimoji="1" lang="zh-CN" alt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𝒟</m:t>
                                  </m:r>
                                  <m:d>
                                    <m:dPr>
                                      <m:ctrlPr>
                                        <a:rPr kumimoji="0" lang="en-US" altLang="zh-TW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kumimoji="1" lang="en-US" altLang="zh-CN" sz="2000" b="0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Times New Roman" pitchFamily="18" charset="0"/>
                                          <a:ea typeface="黑体" pitchFamily="2" charset="-122"/>
                                          <a:cs typeface="+mn-cs"/>
                                          <a:sym typeface="Euclid Math One" panose="05050601010101010101" pitchFamily="18" charset="2"/>
                                        </a:rPr>
                                        <m:t></m:t>
                                      </m:r>
                                      <m:r>
                                        <a:rPr kumimoji="0" lang="en-US" altLang="zh-TW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kumimoji="0" lang="en-US" altLang="zh-TW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𝐳</m:t>
                                      </m:r>
                                      <m:r>
                                        <a:rPr kumimoji="0" lang="en-US" altLang="zh-TW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7" name="文字方塊 42">
                <a:extLst>
                  <a:ext uri="{FF2B5EF4-FFF2-40B4-BE49-F238E27FC236}">
                    <a16:creationId xmlns:a16="http://schemas.microsoft.com/office/drawing/2014/main" id="{1BF26CE7-604A-65A3-73F0-C5CBB81C6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546" y="5721094"/>
                <a:ext cx="6012159" cy="422552"/>
              </a:xfrm>
              <a:prstGeom prst="rect">
                <a:avLst/>
              </a:prstGeom>
              <a:blipFill>
                <a:blip r:embed="rId2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A32D0212-DE28-588F-7A8A-7DCB406A98A4}"/>
                  </a:ext>
                </a:extLst>
              </p:cNvPr>
              <p:cNvSpPr/>
              <p:nvPr/>
            </p:nvSpPr>
            <p:spPr>
              <a:xfrm>
                <a:off x="1851520" y="5158385"/>
                <a:ext cx="2257990" cy="493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zh-CN" alt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𝒟</m:t>
                          </m:r>
                        </m:e>
                        <m:sup>
                          <m: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altLang="zh-TW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1" lang="zh-CN" alt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𝒟</m:t>
                              </m:r>
                            </m:lim>
                          </m:limLow>
                        </m:fName>
                        <m:e>
                          <m:r>
                            <a:rPr kumimoji="1" lang="zh-CN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  <m:d>
                            <m:dPr>
                              <m:ctrlPr>
                                <a:rPr kumimoji="1" lang="zh-CN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zh-CN" alt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𝒟</m:t>
                              </m:r>
                              <m:r>
                                <a:rPr kumimoji="1" lang="zh-CN" alt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1" lang="zh-CN" alt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𝒢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kumimoji="1" lang="zh-CN" alt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3366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黑体" pitchFamily="2" charset="-122"/>
                              <a:cs typeface="+mn-cs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A32D0212-DE28-588F-7A8A-7DCB406A9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520" y="5158385"/>
                <a:ext cx="2257990" cy="493340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文字方塊 47">
            <a:extLst>
              <a:ext uri="{FF2B5EF4-FFF2-40B4-BE49-F238E27FC236}">
                <a16:creationId xmlns:a16="http://schemas.microsoft.com/office/drawing/2014/main" id="{387EDAD5-7401-AFC8-7F65-2B71071667AA}"/>
              </a:ext>
            </a:extLst>
          </p:cNvPr>
          <p:cNvSpPr txBox="1"/>
          <p:nvPr/>
        </p:nvSpPr>
        <p:spPr>
          <a:xfrm>
            <a:off x="3941984" y="3749209"/>
            <a:ext cx="126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真实数据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sp>
        <p:nvSpPr>
          <p:cNvPr id="76" name="文字方塊 48">
            <a:extLst>
              <a:ext uri="{FF2B5EF4-FFF2-40B4-BE49-F238E27FC236}">
                <a16:creationId xmlns:a16="http://schemas.microsoft.com/office/drawing/2014/main" id="{85B9C66A-640D-D0F6-A40C-03A7ABBB9C9E}"/>
              </a:ext>
            </a:extLst>
          </p:cNvPr>
          <p:cNvSpPr txBox="1"/>
          <p:nvPr/>
        </p:nvSpPr>
        <p:spPr>
          <a:xfrm>
            <a:off x="3006634" y="4210400"/>
            <a:ext cx="138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生成数据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sp>
        <p:nvSpPr>
          <p:cNvPr id="77" name="文字方塊 51">
            <a:extLst>
              <a:ext uri="{FF2B5EF4-FFF2-40B4-BE49-F238E27FC236}">
                <a16:creationId xmlns:a16="http://schemas.microsoft.com/office/drawing/2014/main" id="{DF02A87E-1A71-9AC0-D8A5-FBFAFA172F8E}"/>
              </a:ext>
            </a:extLst>
          </p:cNvPr>
          <p:cNvSpPr txBox="1"/>
          <p:nvPr/>
        </p:nvSpPr>
        <p:spPr>
          <a:xfrm>
            <a:off x="7276393" y="3961932"/>
            <a:ext cx="126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二分类器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FF1AE42B-E372-3F01-9C4A-D0AB77BCFB32}"/>
              </a:ext>
            </a:extLst>
          </p:cNvPr>
          <p:cNvSpPr/>
          <p:nvPr/>
        </p:nvSpPr>
        <p:spPr>
          <a:xfrm>
            <a:off x="4377661" y="3372828"/>
            <a:ext cx="293167" cy="3763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9" name="星形: 五角 78">
            <a:extLst>
              <a:ext uri="{FF2B5EF4-FFF2-40B4-BE49-F238E27FC236}">
                <a16:creationId xmlns:a16="http://schemas.microsoft.com/office/drawing/2014/main" id="{9188EE83-23A5-8917-A8A5-E629AC98819E}"/>
              </a:ext>
            </a:extLst>
          </p:cNvPr>
          <p:cNvSpPr/>
          <p:nvPr/>
        </p:nvSpPr>
        <p:spPr>
          <a:xfrm>
            <a:off x="4414806" y="3429232"/>
            <a:ext cx="226497" cy="2512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C121B9B-8BF7-3402-E4F3-7D2974713EC3}"/>
              </a:ext>
            </a:extLst>
          </p:cNvPr>
          <p:cNvGrpSpPr/>
          <p:nvPr/>
        </p:nvGrpSpPr>
        <p:grpSpPr>
          <a:xfrm>
            <a:off x="3159982" y="3091490"/>
            <a:ext cx="1176025" cy="739819"/>
            <a:chOff x="1398742" y="3397012"/>
            <a:chExt cx="1176025" cy="739819"/>
          </a:xfrm>
        </p:grpSpPr>
        <p:sp>
          <p:nvSpPr>
            <p:cNvPr id="46" name="星形: 五角 45">
              <a:extLst>
                <a:ext uri="{FF2B5EF4-FFF2-40B4-BE49-F238E27FC236}">
                  <a16:creationId xmlns:a16="http://schemas.microsoft.com/office/drawing/2014/main" id="{B7EC15EE-0F00-5E38-E757-03F9F27F90F4}"/>
                </a:ext>
              </a:extLst>
            </p:cNvPr>
            <p:cNvSpPr/>
            <p:nvPr/>
          </p:nvSpPr>
          <p:spPr>
            <a:xfrm>
              <a:off x="2152762" y="3792340"/>
              <a:ext cx="205398" cy="256351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8" name="星形: 五角 77">
              <a:extLst>
                <a:ext uri="{FF2B5EF4-FFF2-40B4-BE49-F238E27FC236}">
                  <a16:creationId xmlns:a16="http://schemas.microsoft.com/office/drawing/2014/main" id="{979064A4-122F-BB01-883D-107A33C5F730}"/>
                </a:ext>
              </a:extLst>
            </p:cNvPr>
            <p:cNvSpPr/>
            <p:nvPr/>
          </p:nvSpPr>
          <p:spPr>
            <a:xfrm>
              <a:off x="1894883" y="3705303"/>
              <a:ext cx="226497" cy="2512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0" name="星形: 五角 79">
              <a:extLst>
                <a:ext uri="{FF2B5EF4-FFF2-40B4-BE49-F238E27FC236}">
                  <a16:creationId xmlns:a16="http://schemas.microsoft.com/office/drawing/2014/main" id="{61106825-BCDE-6A28-6311-4BF7301C27DD}"/>
                </a:ext>
              </a:extLst>
            </p:cNvPr>
            <p:cNvSpPr/>
            <p:nvPr/>
          </p:nvSpPr>
          <p:spPr>
            <a:xfrm>
              <a:off x="2348270" y="3494408"/>
              <a:ext cx="226497" cy="2512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1" name="星形: 五角 80">
              <a:extLst>
                <a:ext uri="{FF2B5EF4-FFF2-40B4-BE49-F238E27FC236}">
                  <a16:creationId xmlns:a16="http://schemas.microsoft.com/office/drawing/2014/main" id="{7071BA31-F6BD-4E5B-0A5F-108CE2CCAA44}"/>
                </a:ext>
              </a:extLst>
            </p:cNvPr>
            <p:cNvSpPr/>
            <p:nvPr/>
          </p:nvSpPr>
          <p:spPr>
            <a:xfrm>
              <a:off x="1398742" y="3772928"/>
              <a:ext cx="226497" cy="25124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" name="星形: 五角 81">
              <a:extLst>
                <a:ext uri="{FF2B5EF4-FFF2-40B4-BE49-F238E27FC236}">
                  <a16:creationId xmlns:a16="http://schemas.microsoft.com/office/drawing/2014/main" id="{588C8D61-84BE-B074-C6E8-3C7AB3A32092}"/>
                </a:ext>
              </a:extLst>
            </p:cNvPr>
            <p:cNvSpPr/>
            <p:nvPr/>
          </p:nvSpPr>
          <p:spPr>
            <a:xfrm>
              <a:off x="1584409" y="3439705"/>
              <a:ext cx="253820" cy="269766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3" name="星形: 五角 82">
              <a:extLst>
                <a:ext uri="{FF2B5EF4-FFF2-40B4-BE49-F238E27FC236}">
                  <a16:creationId xmlns:a16="http://schemas.microsoft.com/office/drawing/2014/main" id="{256AFD73-78AB-E918-0AD4-4EBD0EDADC11}"/>
                </a:ext>
              </a:extLst>
            </p:cNvPr>
            <p:cNvSpPr/>
            <p:nvPr/>
          </p:nvSpPr>
          <p:spPr>
            <a:xfrm>
              <a:off x="2039504" y="3397012"/>
              <a:ext cx="253820" cy="269766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4" name="星形: 五角 83">
              <a:extLst>
                <a:ext uri="{FF2B5EF4-FFF2-40B4-BE49-F238E27FC236}">
                  <a16:creationId xmlns:a16="http://schemas.microsoft.com/office/drawing/2014/main" id="{9153ECC1-853C-3417-073B-6357F8D0E44E}"/>
                </a:ext>
              </a:extLst>
            </p:cNvPr>
            <p:cNvSpPr/>
            <p:nvPr/>
          </p:nvSpPr>
          <p:spPr>
            <a:xfrm>
              <a:off x="1658103" y="3867065"/>
              <a:ext cx="253820" cy="269766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68" name="矩形 67">
            <a:extLst>
              <a:ext uri="{FF2B5EF4-FFF2-40B4-BE49-F238E27FC236}">
                <a16:creationId xmlns:a16="http://schemas.microsoft.com/office/drawing/2014/main" id="{EEB8D3A0-89F7-A2C7-1DB6-1D0E4705B7EB}"/>
              </a:ext>
            </a:extLst>
          </p:cNvPr>
          <p:cNvSpPr/>
          <p:nvPr/>
        </p:nvSpPr>
        <p:spPr>
          <a:xfrm>
            <a:off x="3585000" y="3874531"/>
            <a:ext cx="306453" cy="3350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5" name="星形: 五角 84">
            <a:extLst>
              <a:ext uri="{FF2B5EF4-FFF2-40B4-BE49-F238E27FC236}">
                <a16:creationId xmlns:a16="http://schemas.microsoft.com/office/drawing/2014/main" id="{353AFBFF-8BA9-327F-EA06-8B481DE79871}"/>
              </a:ext>
            </a:extLst>
          </p:cNvPr>
          <p:cNvSpPr/>
          <p:nvPr/>
        </p:nvSpPr>
        <p:spPr>
          <a:xfrm>
            <a:off x="3613707" y="3897316"/>
            <a:ext cx="253820" cy="269766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8EB2EA6D-2260-03D9-C714-05956AEFFB18}"/>
                  </a:ext>
                </a:extLst>
              </p:cNvPr>
              <p:cNvSpPr/>
              <p:nvPr/>
            </p:nvSpPr>
            <p:spPr>
              <a:xfrm>
                <a:off x="7631900" y="3376044"/>
                <a:ext cx="550024" cy="49269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𝒟</m:t>
                      </m:r>
                    </m:oMath>
                  </m:oMathPara>
                </a14:m>
                <a:endParaRPr kumimoji="0" lang="zh-TW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8EB2EA6D-2260-03D9-C714-05956AEFF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900" y="3376044"/>
                <a:ext cx="550024" cy="4926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星形: 五角 30">
            <a:extLst>
              <a:ext uri="{FF2B5EF4-FFF2-40B4-BE49-F238E27FC236}">
                <a16:creationId xmlns:a16="http://schemas.microsoft.com/office/drawing/2014/main" id="{D201AEEF-F609-5013-45D7-64A60B86B274}"/>
              </a:ext>
            </a:extLst>
          </p:cNvPr>
          <p:cNvSpPr/>
          <p:nvPr/>
        </p:nvSpPr>
        <p:spPr>
          <a:xfrm>
            <a:off x="1189519" y="3712848"/>
            <a:ext cx="226497" cy="2512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星形: 五角 31">
            <a:extLst>
              <a:ext uri="{FF2B5EF4-FFF2-40B4-BE49-F238E27FC236}">
                <a16:creationId xmlns:a16="http://schemas.microsoft.com/office/drawing/2014/main" id="{B7A7EEC7-DAC4-12C0-D1C1-82017D7604EA}"/>
              </a:ext>
            </a:extLst>
          </p:cNvPr>
          <p:cNvSpPr/>
          <p:nvPr/>
        </p:nvSpPr>
        <p:spPr>
          <a:xfrm>
            <a:off x="1171937" y="3276381"/>
            <a:ext cx="253820" cy="269766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23">
                <a:extLst>
                  <a:ext uri="{FF2B5EF4-FFF2-40B4-BE49-F238E27FC236}">
                    <a16:creationId xmlns:a16="http://schemas.microsoft.com/office/drawing/2014/main" id="{464B63B7-1100-E087-53CC-14BB6502FA2E}"/>
                  </a:ext>
                </a:extLst>
              </p:cNvPr>
              <p:cNvSpPr txBox="1"/>
              <p:nvPr/>
            </p:nvSpPr>
            <p:spPr>
              <a:xfrm>
                <a:off x="1470175" y="3607639"/>
                <a:ext cx="18873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: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从</a:t>
                </a: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US" altLang="zh-TW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+mn-cs"/>
                          </a:rPr>
                          <m:t>𝑑𝑎𝑡𝑎</m:t>
                        </m:r>
                      </m:sub>
                    </m:sSub>
                    <m:r>
                      <a: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黑体" panose="02010609060101010101" pitchFamily="49" charset="-122"/>
                        <a:cs typeface="+mn-cs"/>
                      </a:rPr>
                      <m:t>采样</m:t>
                    </m:r>
                  </m:oMath>
                </a14:m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4" name="文字方塊 23">
                <a:extLst>
                  <a:ext uri="{FF2B5EF4-FFF2-40B4-BE49-F238E27FC236}">
                    <a16:creationId xmlns:a16="http://schemas.microsoft.com/office/drawing/2014/main" id="{464B63B7-1100-E087-53CC-14BB6502F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175" y="3607639"/>
                <a:ext cx="1887367" cy="369332"/>
              </a:xfrm>
              <a:prstGeom prst="rect">
                <a:avLst/>
              </a:prstGeom>
              <a:blipFill>
                <a:blip r:embed="rId5"/>
                <a:stretch>
                  <a:fillRect l="-2581" t="-15000"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24">
                <a:extLst>
                  <a:ext uri="{FF2B5EF4-FFF2-40B4-BE49-F238E27FC236}">
                    <a16:creationId xmlns:a16="http://schemas.microsoft.com/office/drawing/2014/main" id="{EAA589AF-64D2-03AD-9E63-699441817919}"/>
                  </a:ext>
                </a:extLst>
              </p:cNvPr>
              <p:cNvSpPr txBox="1"/>
              <p:nvPr/>
            </p:nvSpPr>
            <p:spPr>
              <a:xfrm>
                <a:off x="1480817" y="3168948"/>
                <a:ext cx="13833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: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从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+mn-cs"/>
                      </a:rPr>
                      <m:t>P</m:t>
                    </m:r>
                    <m:r>
                      <m:rPr>
                        <m:nor/>
                      </m:rPr>
                      <a:rPr kumimoji="1" lang="en-US" altLang="zh-CN" sz="1800" b="0" i="0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+mn-cs"/>
                        <a:sym typeface="Euclid Math One" panose="05050601010101010101" pitchFamily="18" charset="2"/>
                      </a:rPr>
                      <m:t></m:t>
                    </m:r>
                  </m:oMath>
                </a14:m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采样</a:t>
                </a: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文字方塊 24">
                <a:extLst>
                  <a:ext uri="{FF2B5EF4-FFF2-40B4-BE49-F238E27FC236}">
                    <a16:creationId xmlns:a16="http://schemas.microsoft.com/office/drawing/2014/main" id="{EAA589AF-64D2-03AD-9E63-699441817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817" y="3168948"/>
                <a:ext cx="1383310" cy="369332"/>
              </a:xfrm>
              <a:prstGeom prst="rect">
                <a:avLst/>
              </a:prstGeom>
              <a:blipFill>
                <a:blip r:embed="rId6"/>
                <a:stretch>
                  <a:fillRect l="-3965" t="-15000"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引例 </a:t>
            </a:r>
            <a:r>
              <a:rPr lang="en-US" altLang="zh-CN" dirty="0">
                <a:ea typeface="黑体" pitchFamily="2" charset="-122"/>
              </a:rPr>
              <a:t>(2)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07510"/>
            <a:ext cx="7958138" cy="304455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Times New Roman" panose="02020603050405020304" pitchFamily="18" charset="0"/>
                <a:ea typeface="黑体" pitchFamily="2" charset="-122"/>
              </a:rPr>
              <a:t>对</a:t>
            </a:r>
            <a:r>
              <a:rPr lang="en-US" altLang="zh-CN" sz="2400" dirty="0">
                <a:latin typeface="Times New Roman" panose="02020603050405020304" pitchFamily="18" charset="0"/>
                <a:ea typeface="黑体" pitchFamily="2" charset="-122"/>
              </a:rPr>
              <a:t>MNIST</a:t>
            </a:r>
            <a:r>
              <a:rPr lang="zh-CN" altLang="en-US" sz="2400" dirty="0">
                <a:latin typeface="Times New Roman" panose="02020603050405020304" pitchFamily="18" charset="0"/>
                <a:ea typeface="黑体" pitchFamily="2" charset="-122"/>
              </a:rPr>
              <a:t>数据集降维</a:t>
            </a:r>
          </a:p>
        </p:txBody>
      </p:sp>
      <p:sp>
        <p:nvSpPr>
          <p:cNvPr id="6" name="Rectangle 54">
            <a:extLst>
              <a:ext uri="{FF2B5EF4-FFF2-40B4-BE49-F238E27FC236}">
                <a16:creationId xmlns:a16="http://schemas.microsoft.com/office/drawing/2014/main" id="{D0FF9C60-5DBD-A39C-D300-FCE4C7AA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6">
            <a:extLst>
              <a:ext uri="{FF2B5EF4-FFF2-40B4-BE49-F238E27FC236}">
                <a16:creationId xmlns:a16="http://schemas.microsoft.com/office/drawing/2014/main" id="{BB10CEC3-601D-5B1D-D3FE-7D2229B65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36681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C297014-E672-9A8A-F08B-522EB21EED72}"/>
                  </a:ext>
                </a:extLst>
              </p:cNvPr>
              <p:cNvSpPr txBox="1"/>
              <p:nvPr/>
            </p:nvSpPr>
            <p:spPr>
              <a:xfrm>
                <a:off x="5522193" y="3619587"/>
                <a:ext cx="2650207" cy="830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zh-CN" altLang="en-US" sz="1800" b="0" dirty="0">
                    <a:solidFill>
                      <a:srgbClr val="00B050"/>
                    </a:solidFill>
                  </a:rPr>
                  <a:t>乘法运算次数：</a:t>
                </a:r>
                <a:endParaRPr lang="en-US" altLang="zh-CN" sz="1800" b="0" dirty="0">
                  <a:solidFill>
                    <a:srgbClr val="00B050"/>
                  </a:solidFill>
                </a:endParaRPr>
              </a:p>
              <a:p>
                <a:pPr>
                  <a:lnSpc>
                    <a:spcPts val="2800"/>
                  </a:lnSpc>
                </a:pP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×2×10</m:t>
                    </m:r>
                    <m:r>
                      <a:rPr lang="en-US" altLang="zh-CN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sz="1800" b="0" dirty="0">
                    <a:solidFill>
                      <a:srgbClr val="000000"/>
                    </a:solidFill>
                  </a:rPr>
                  <a:t>0&lt;&lt;7840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C297014-E672-9A8A-F08B-522EB21EE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193" y="3619587"/>
                <a:ext cx="2650207" cy="830227"/>
              </a:xfrm>
              <a:prstGeom prst="rect">
                <a:avLst/>
              </a:prstGeom>
              <a:blipFill>
                <a:blip r:embed="rId2"/>
                <a:stretch>
                  <a:fillRect l="-2069" t="-735" b="-11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8C0A5CCE-A6F6-8DE7-60FE-32E517F6F464}"/>
              </a:ext>
            </a:extLst>
          </p:cNvPr>
          <p:cNvSpPr txBox="1"/>
          <p:nvPr/>
        </p:nvSpPr>
        <p:spPr>
          <a:xfrm>
            <a:off x="971600" y="2970497"/>
            <a:ext cx="6608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8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手写数字“</a:t>
            </a:r>
            <a:r>
              <a:rPr lang="en-US" altLang="zh-CN" sz="18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18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”的图片识别模型训练过程</a:t>
            </a:r>
            <a:r>
              <a:rPr lang="zh-CN" altLang="en-US" sz="1800" b="0" dirty="0">
                <a:ea typeface="黑体" panose="02010609060101010101" pitchFamily="49" charset="-122"/>
              </a:rPr>
              <a:t>（假设降维后维度为</a:t>
            </a:r>
            <a:r>
              <a:rPr lang="en-US" altLang="zh-CN" sz="1800" b="0" dirty="0">
                <a:ea typeface="黑体" panose="02010609060101010101" pitchFamily="49" charset="-122"/>
              </a:rPr>
              <a:t>2</a:t>
            </a:r>
            <a:r>
              <a:rPr lang="zh-CN" altLang="en-US" sz="1800" b="0" dirty="0">
                <a:ea typeface="黑体" panose="02010609060101010101" pitchFamily="49" charset="-122"/>
              </a:rPr>
              <a:t>）</a:t>
            </a:r>
            <a:endParaRPr lang="en-US" altLang="zh-CN" sz="1800" b="0" dirty="0">
              <a:ea typeface="黑体" panose="02010609060101010101" pitchFamily="49" charset="-122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299A49CE-9C4F-EAB1-F4E4-3D71BAC69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891" y="4541171"/>
            <a:ext cx="3358974" cy="184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  <a:buClrTx/>
              <a:buFontTx/>
              <a:buChar char="-"/>
            </a:pPr>
            <a:r>
              <a:rPr lang="zh-CN" altLang="en-US" sz="1800" b="0" dirty="0"/>
              <a:t> 完成数据分类</a:t>
            </a:r>
            <a:r>
              <a:rPr lang="zh-CN" altLang="en-US" sz="1800" b="0" dirty="0">
                <a:sym typeface="Wingdings" pitchFamily="2" charset="2"/>
              </a:rPr>
              <a:t></a:t>
            </a:r>
            <a:endParaRPr lang="zh-CN" altLang="en-US" sz="1800" b="0" dirty="0"/>
          </a:p>
          <a:p>
            <a:pPr>
              <a:lnSpc>
                <a:spcPts val="2800"/>
              </a:lnSpc>
              <a:spcBef>
                <a:spcPct val="0"/>
              </a:spcBef>
              <a:buClrTx/>
              <a:buFontTx/>
              <a:buChar char="-"/>
            </a:pPr>
            <a:r>
              <a:rPr lang="zh-CN" altLang="en-US" sz="1800" b="0" dirty="0"/>
              <a:t> 压缩数据</a:t>
            </a:r>
            <a:r>
              <a:rPr lang="zh-CN" altLang="en-US" sz="1800" b="0" dirty="0">
                <a:sym typeface="Wingdings" pitchFamily="2" charset="2"/>
              </a:rPr>
              <a:t></a:t>
            </a:r>
            <a:endParaRPr lang="en-US" altLang="zh-CN" sz="1800" b="0" dirty="0"/>
          </a:p>
          <a:p>
            <a:pPr>
              <a:lnSpc>
                <a:spcPts val="2800"/>
              </a:lnSpc>
              <a:spcBef>
                <a:spcPct val="0"/>
              </a:spcBef>
              <a:buClrTx/>
              <a:buFontTx/>
              <a:buChar char="-"/>
            </a:pPr>
            <a:r>
              <a:rPr lang="en-US" altLang="zh-CN" sz="1800" b="0" dirty="0"/>
              <a:t> </a:t>
            </a:r>
            <a:r>
              <a:rPr lang="zh-CN" altLang="en-US" sz="1800" b="0" dirty="0"/>
              <a:t>降低计算复杂度</a:t>
            </a:r>
            <a:r>
              <a:rPr lang="zh-CN" altLang="en-US" sz="1800" b="0" dirty="0">
                <a:sym typeface="Wingdings" pitchFamily="2" charset="2"/>
              </a:rPr>
              <a:t></a:t>
            </a:r>
            <a:endParaRPr lang="zh-CN" altLang="en-US" sz="1800" b="0" dirty="0"/>
          </a:p>
          <a:p>
            <a:pPr>
              <a:lnSpc>
                <a:spcPts val="2800"/>
              </a:lnSpc>
              <a:spcBef>
                <a:spcPct val="0"/>
              </a:spcBef>
              <a:buClrTx/>
              <a:buFontTx/>
              <a:buChar char="-"/>
            </a:pPr>
            <a:r>
              <a:rPr lang="zh-CN" altLang="en-US" sz="1800" b="0" dirty="0">
                <a:sym typeface="Wingdings" pitchFamily="2" charset="2"/>
              </a:rPr>
              <a:t> 提高可视化程度</a:t>
            </a:r>
            <a:endParaRPr lang="zh-CN" altLang="en-US" sz="1800" b="0" dirty="0"/>
          </a:p>
          <a:p>
            <a:pPr>
              <a:lnSpc>
                <a:spcPts val="2700"/>
              </a:lnSpc>
              <a:spcBef>
                <a:spcPct val="0"/>
              </a:spcBef>
              <a:buClrTx/>
            </a:pPr>
            <a:endParaRPr lang="zh-CN" altLang="en-US" sz="2000" b="0" dirty="0">
              <a:sym typeface="Wingdings" pitchFamily="2" charset="2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2CD5F6FE-DB41-A701-645B-19650957B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2529370"/>
            <a:ext cx="66435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2000" b="0" dirty="0">
                <a:solidFill>
                  <a:srgbClr val="FF0000"/>
                </a:solidFill>
              </a:rPr>
              <a:t>降低数据维度，保证其有效信息不丢失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0C43AB4-B796-407F-6218-8AFB24DC7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536" y="3451340"/>
            <a:ext cx="4009196" cy="29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93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生成对抗网络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13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9DBF46-3A86-A232-D96D-4A80999AA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69" y="1988842"/>
            <a:ext cx="7958138" cy="36721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训练过程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內容版面配置區 2">
                <a:extLst>
                  <a:ext uri="{FF2B5EF4-FFF2-40B4-BE49-F238E27FC236}">
                    <a16:creationId xmlns:a16="http://schemas.microsoft.com/office/drawing/2014/main" id="{03BC2D89-EF33-0CB4-A4B0-B33951B1A03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47077" y="2046780"/>
                <a:ext cx="3816424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Char char="w"/>
                  <a:tabLst/>
                  <a:defRPr/>
                </a:pPr>
                <a:r>
                  <a:rPr kumimoji="1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初始化</a:t>
                </a:r>
                <a14:m>
                  <m:oMath xmlns:m="http://schemas.openxmlformats.org/officeDocument/2006/math">
                    <m:r>
                      <a:rPr kumimoji="1" lang="zh-CN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黑体" panose="02010609060101010101" pitchFamily="49" charset="-122"/>
                        <a:cs typeface="+mn-cs"/>
                      </a:rPr>
                      <m:t>𝒢</m:t>
                    </m:r>
                  </m:oMath>
                </a14:m>
                <a:r>
                  <a:rPr kumimoji="1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和</a:t>
                </a:r>
                <a14:m>
                  <m:oMath xmlns:m="http://schemas.openxmlformats.org/officeDocument/2006/math">
                    <m:r>
                      <a:rPr kumimoji="1" lang="zh-CN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黑体" panose="02010609060101010101" pitchFamily="49" charset="-122"/>
                        <a:cs typeface="+mn-cs"/>
                      </a:rPr>
                      <m:t>𝒟</m:t>
                    </m:r>
                  </m:oMath>
                </a14:m>
                <a:r>
                  <a:rPr kumimoji="1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的参数</a:t>
                </a:r>
                <a:endParaRPr kumimoji="1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Char char="w"/>
                  <a:tabLst/>
                  <a:defRPr/>
                </a:pPr>
                <a:r>
                  <a:rPr kumimoji="1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每一次迭代训练过程中</a:t>
                </a:r>
                <a:endParaRPr kumimoji="1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10" name="內容版面配置區 2">
                <a:extLst>
                  <a:ext uri="{FF2B5EF4-FFF2-40B4-BE49-F238E27FC236}">
                    <a16:creationId xmlns:a16="http://schemas.microsoft.com/office/drawing/2014/main" id="{03BC2D89-EF33-0CB4-A4B0-B33951B1A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7077" y="2046780"/>
                <a:ext cx="3816424" cy="864096"/>
              </a:xfrm>
              <a:prstGeom prst="rect">
                <a:avLst/>
              </a:prstGeom>
              <a:blipFill>
                <a:blip r:embed="rId2"/>
                <a:stretch>
                  <a:fillRect l="-1438" t="-3521" b="-70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7">
                <a:extLst>
                  <a:ext uri="{FF2B5EF4-FFF2-40B4-BE49-F238E27FC236}">
                    <a16:creationId xmlns:a16="http://schemas.microsoft.com/office/drawing/2014/main" id="{3D5CF104-389A-62FD-415F-F0F7C15BD4D4}"/>
                  </a:ext>
                </a:extLst>
              </p:cNvPr>
              <p:cNvSpPr txBox="1"/>
              <p:nvPr/>
            </p:nvSpPr>
            <p:spPr>
              <a:xfrm>
                <a:off x="931854" y="2943896"/>
                <a:ext cx="31059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zh-TW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Step 1</a:t>
                </a:r>
                <a:r>
                  <a:rPr kumimoji="0" lang="en-US" altLang="zh-TW" sz="2000" b="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固定</a:t>
                </a:r>
                <a14:m>
                  <m:oMath xmlns:m="http://schemas.openxmlformats.org/officeDocument/2006/math">
                    <m:r>
                      <a:rPr kumimoji="1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黑体" panose="02010609060101010101" pitchFamily="49" charset="-122"/>
                        <a:cs typeface="+mn-cs"/>
                      </a:rPr>
                      <m:t>𝒢</m:t>
                    </m:r>
                  </m:oMath>
                </a14:m>
                <a:r>
                  <a:rPr kumimoji="1" lang="en-US" altLang="zh-TW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,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更新</a:t>
                </a:r>
                <a14:m>
                  <m:oMath xmlns:m="http://schemas.openxmlformats.org/officeDocument/2006/math">
                    <m:r>
                      <a:rPr kumimoji="1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黑体" panose="02010609060101010101" pitchFamily="49" charset="-122"/>
                        <a:cs typeface="+mn-cs"/>
                      </a:rPr>
                      <m:t>𝒟</m:t>
                    </m:r>
                  </m:oMath>
                </a14:m>
                <a:endPara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54" name="文字方塊 7">
                <a:extLst>
                  <a:ext uri="{FF2B5EF4-FFF2-40B4-BE49-F238E27FC236}">
                    <a16:creationId xmlns:a16="http://schemas.microsoft.com/office/drawing/2014/main" id="{3D5CF104-389A-62FD-415F-F0F7C15BD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54" y="2943896"/>
                <a:ext cx="3105994" cy="400110"/>
              </a:xfrm>
              <a:prstGeom prst="rect">
                <a:avLst/>
              </a:prstGeom>
              <a:blipFill>
                <a:blip r:embed="rId3"/>
                <a:stretch>
                  <a:fillRect l="-2161" t="-1212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文字方塊 83">
            <a:extLst>
              <a:ext uri="{FF2B5EF4-FFF2-40B4-BE49-F238E27FC236}">
                <a16:creationId xmlns:a16="http://schemas.microsoft.com/office/drawing/2014/main" id="{A091D5D2-4B59-D5E5-EF21-25DC269F43B2}"/>
              </a:ext>
            </a:extLst>
          </p:cNvPr>
          <p:cNvSpPr txBox="1"/>
          <p:nvPr/>
        </p:nvSpPr>
        <p:spPr>
          <a:xfrm>
            <a:off x="7083998" y="4631278"/>
            <a:ext cx="19713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+mn-cs"/>
              </a:rPr>
              <a:t>𝒟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输出各样本为真实数据的概率</a:t>
            </a:r>
            <a:endParaRPr kumimoji="0" lang="zh-TW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4177C4A-1D50-2ED9-DB8F-A3BA9AD7F451}"/>
              </a:ext>
            </a:extLst>
          </p:cNvPr>
          <p:cNvGrpSpPr/>
          <p:nvPr/>
        </p:nvGrpSpPr>
        <p:grpSpPr>
          <a:xfrm>
            <a:off x="802613" y="3499083"/>
            <a:ext cx="7538773" cy="2955433"/>
            <a:chOff x="798661" y="3592368"/>
            <a:chExt cx="7538773" cy="2955433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61188F71-3282-CFCF-15EB-ED9FCC232470}"/>
                </a:ext>
              </a:extLst>
            </p:cNvPr>
            <p:cNvGrpSpPr/>
            <p:nvPr/>
          </p:nvGrpSpPr>
          <p:grpSpPr>
            <a:xfrm>
              <a:off x="4691077" y="4513573"/>
              <a:ext cx="2246296" cy="564934"/>
              <a:chOff x="4377614" y="4868071"/>
              <a:chExt cx="2246296" cy="564934"/>
            </a:xfrm>
          </p:grpSpPr>
          <p:pic>
            <p:nvPicPr>
              <p:cNvPr id="131" name="图片 130">
                <a:extLst>
                  <a:ext uri="{FF2B5EF4-FFF2-40B4-BE49-F238E27FC236}">
                    <a16:creationId xmlns:a16="http://schemas.microsoft.com/office/drawing/2014/main" id="{0F765B17-1039-3473-9C65-23D5B4E29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7480" y="4868072"/>
                <a:ext cx="564933" cy="564933"/>
              </a:xfrm>
              <a:prstGeom prst="rect">
                <a:avLst/>
              </a:prstGeom>
            </p:spPr>
          </p:pic>
          <p:pic>
            <p:nvPicPr>
              <p:cNvPr id="132" name="图片 131">
                <a:extLst>
                  <a:ext uri="{FF2B5EF4-FFF2-40B4-BE49-F238E27FC236}">
                    <a16:creationId xmlns:a16="http://schemas.microsoft.com/office/drawing/2014/main" id="{E4BE2721-179D-144D-BE19-68F61423C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2547" y="4868072"/>
                <a:ext cx="564933" cy="564933"/>
              </a:xfrm>
              <a:prstGeom prst="rect">
                <a:avLst/>
              </a:prstGeom>
            </p:spPr>
          </p:pic>
          <p:pic>
            <p:nvPicPr>
              <p:cNvPr id="133" name="图片 132">
                <a:extLst>
                  <a:ext uri="{FF2B5EF4-FFF2-40B4-BE49-F238E27FC236}">
                    <a16:creationId xmlns:a16="http://schemas.microsoft.com/office/drawing/2014/main" id="{7905B22D-F642-23AE-A10A-74F097CC9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7614" y="4868072"/>
                <a:ext cx="564933" cy="564933"/>
              </a:xfrm>
              <a:prstGeom prst="rect">
                <a:avLst/>
              </a:prstGeom>
            </p:spPr>
          </p:pic>
          <p:pic>
            <p:nvPicPr>
              <p:cNvPr id="134" name="图片 133">
                <a:extLst>
                  <a:ext uri="{FF2B5EF4-FFF2-40B4-BE49-F238E27FC236}">
                    <a16:creationId xmlns:a16="http://schemas.microsoft.com/office/drawing/2014/main" id="{55B04C31-4890-CD26-C9A0-663C09798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8977" y="4868071"/>
                <a:ext cx="564933" cy="564933"/>
              </a:xfrm>
              <a:prstGeom prst="rect">
                <a:avLst/>
              </a:prstGeom>
            </p:spPr>
          </p:pic>
        </p:grp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AE782AFD-4D3B-1529-DAE0-EC00468F5D19}"/>
                </a:ext>
              </a:extLst>
            </p:cNvPr>
            <p:cNvGrpSpPr/>
            <p:nvPr/>
          </p:nvGrpSpPr>
          <p:grpSpPr>
            <a:xfrm>
              <a:off x="4694876" y="3768492"/>
              <a:ext cx="2242497" cy="603711"/>
              <a:chOff x="2095135" y="4543374"/>
              <a:chExt cx="1979939" cy="509185"/>
            </a:xfrm>
          </p:grpSpPr>
          <p:pic>
            <p:nvPicPr>
              <p:cNvPr id="113" name="图片 112">
                <a:extLst>
                  <a:ext uri="{FF2B5EF4-FFF2-40B4-BE49-F238E27FC236}">
                    <a16:creationId xmlns:a16="http://schemas.microsoft.com/office/drawing/2014/main" id="{1A9275EB-99B4-3123-3F30-063AD0BE81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8793" y="4551667"/>
                <a:ext cx="500892" cy="500892"/>
              </a:xfrm>
              <a:prstGeom prst="rect">
                <a:avLst/>
              </a:prstGeom>
            </p:spPr>
          </p:pic>
          <p:pic>
            <p:nvPicPr>
              <p:cNvPr id="114" name="图片 113">
                <a:extLst>
                  <a:ext uri="{FF2B5EF4-FFF2-40B4-BE49-F238E27FC236}">
                    <a16:creationId xmlns:a16="http://schemas.microsoft.com/office/drawing/2014/main" id="{953FC6F1-32EF-C8D8-6FBA-2F20C5E10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1986" y="4545010"/>
                <a:ext cx="507549" cy="507549"/>
              </a:xfrm>
              <a:prstGeom prst="rect">
                <a:avLst/>
              </a:prstGeom>
            </p:spPr>
          </p:pic>
          <p:pic>
            <p:nvPicPr>
              <p:cNvPr id="115" name="图片 114">
                <a:extLst>
                  <a:ext uri="{FF2B5EF4-FFF2-40B4-BE49-F238E27FC236}">
                    <a16:creationId xmlns:a16="http://schemas.microsoft.com/office/drawing/2014/main" id="{38D37D08-6DAB-F53A-0873-5BB058D1D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5135" y="4545011"/>
                <a:ext cx="507548" cy="507548"/>
              </a:xfrm>
              <a:prstGeom prst="rect">
                <a:avLst/>
              </a:prstGeom>
            </p:spPr>
          </p:pic>
          <p:pic>
            <p:nvPicPr>
              <p:cNvPr id="116" name="图片 115">
                <a:extLst>
                  <a:ext uri="{FF2B5EF4-FFF2-40B4-BE49-F238E27FC236}">
                    <a16:creationId xmlns:a16="http://schemas.microsoft.com/office/drawing/2014/main" id="{34C13B16-E245-CD10-74BB-33DB7DEB2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7527" y="4543374"/>
                <a:ext cx="507547" cy="507547"/>
              </a:xfrm>
              <a:prstGeom prst="rect">
                <a:avLst/>
              </a:prstGeom>
            </p:spPr>
          </p:pic>
        </p:grpSp>
        <p:sp>
          <p:nvSpPr>
            <p:cNvPr id="56" name="文字方塊 8">
              <a:extLst>
                <a:ext uri="{FF2B5EF4-FFF2-40B4-BE49-F238E27FC236}">
                  <a16:creationId xmlns:a16="http://schemas.microsoft.com/office/drawing/2014/main" id="{7EDF91D9-4137-BA72-270E-A4FB779BABA9}"/>
                </a:ext>
              </a:extLst>
            </p:cNvPr>
            <p:cNvSpPr txBox="1"/>
            <p:nvPr/>
          </p:nvSpPr>
          <p:spPr>
            <a:xfrm>
              <a:off x="3138373" y="3637294"/>
              <a:ext cx="112124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采样</a:t>
              </a:r>
              <a:endPara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矩形 63">
                  <a:extLst>
                    <a:ext uri="{FF2B5EF4-FFF2-40B4-BE49-F238E27FC236}">
                      <a16:creationId xmlns:a16="http://schemas.microsoft.com/office/drawing/2014/main" id="{E64FF80E-647D-32F4-FA93-74681717282F}"/>
                    </a:ext>
                  </a:extLst>
                </p:cNvPr>
                <p:cNvSpPr/>
                <p:nvPr/>
              </p:nvSpPr>
              <p:spPr>
                <a:xfrm>
                  <a:off x="5619490" y="5668899"/>
                  <a:ext cx="606138" cy="564933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zh-CN" altLang="en-US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+mn-cs"/>
                          </a:rPr>
                          <m:t>𝒢</m:t>
                        </m:r>
                      </m:oMath>
                    </m:oMathPara>
                  </a14:m>
                  <a:endParaRPr kumimoji="0" lang="en-US" altLang="zh-TW" sz="19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4" name="矩形 63">
                  <a:extLst>
                    <a:ext uri="{FF2B5EF4-FFF2-40B4-BE49-F238E27FC236}">
                      <a16:creationId xmlns:a16="http://schemas.microsoft.com/office/drawing/2014/main" id="{E64FF80E-647D-32F4-FA93-7468171728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9490" y="5668899"/>
                  <a:ext cx="606138" cy="56493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文字方塊 22">
              <a:extLst>
                <a:ext uri="{FF2B5EF4-FFF2-40B4-BE49-F238E27FC236}">
                  <a16:creationId xmlns:a16="http://schemas.microsoft.com/office/drawing/2014/main" id="{DBDB9446-20EE-C896-D536-C6F8FFA04935}"/>
                </a:ext>
              </a:extLst>
            </p:cNvPr>
            <p:cNvSpPr txBox="1"/>
            <p:nvPr/>
          </p:nvSpPr>
          <p:spPr>
            <a:xfrm>
              <a:off x="7569112" y="3707816"/>
              <a:ext cx="76832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更新</a:t>
              </a:r>
              <a:endPara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cxnSp>
          <p:nvCxnSpPr>
            <p:cNvPr id="67" name="直線單箭頭接點 28">
              <a:extLst>
                <a:ext uri="{FF2B5EF4-FFF2-40B4-BE49-F238E27FC236}">
                  <a16:creationId xmlns:a16="http://schemas.microsoft.com/office/drawing/2014/main" id="{0F1A8A53-0046-DF44-ECAE-8C5C09569BB5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>
              <a:off x="4670475" y="5951366"/>
              <a:ext cx="94901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單箭頭接點 33">
              <a:extLst>
                <a:ext uri="{FF2B5EF4-FFF2-40B4-BE49-F238E27FC236}">
                  <a16:creationId xmlns:a16="http://schemas.microsoft.com/office/drawing/2014/main" id="{E44B8869-7386-3BCA-75B4-8D4FAD745A64}"/>
                </a:ext>
              </a:extLst>
            </p:cNvPr>
            <p:cNvCxnSpPr>
              <a:cxnSpLocks/>
              <a:stCxn id="64" idx="0"/>
              <a:endCxn id="133" idx="2"/>
            </p:cNvCxnSpPr>
            <p:nvPr/>
          </p:nvCxnSpPr>
          <p:spPr>
            <a:xfrm flipH="1" flipV="1">
              <a:off x="4973544" y="5078507"/>
              <a:ext cx="949015" cy="5903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單箭頭接點 34">
              <a:extLst>
                <a:ext uri="{FF2B5EF4-FFF2-40B4-BE49-F238E27FC236}">
                  <a16:creationId xmlns:a16="http://schemas.microsoft.com/office/drawing/2014/main" id="{6FF1C8BE-3D7B-A9D5-BDDB-83495F3DC6F7}"/>
                </a:ext>
              </a:extLst>
            </p:cNvPr>
            <p:cNvCxnSpPr>
              <a:cxnSpLocks/>
              <a:stCxn id="64" idx="0"/>
              <a:endCxn id="132" idx="2"/>
            </p:cNvCxnSpPr>
            <p:nvPr/>
          </p:nvCxnSpPr>
          <p:spPr>
            <a:xfrm flipH="1" flipV="1">
              <a:off x="5538477" y="5078507"/>
              <a:ext cx="384082" cy="5903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單箭頭接點 35">
              <a:extLst>
                <a:ext uri="{FF2B5EF4-FFF2-40B4-BE49-F238E27FC236}">
                  <a16:creationId xmlns:a16="http://schemas.microsoft.com/office/drawing/2014/main" id="{419CA97D-69AD-F380-C99D-4C51EDDFF7E1}"/>
                </a:ext>
              </a:extLst>
            </p:cNvPr>
            <p:cNvCxnSpPr>
              <a:cxnSpLocks/>
              <a:stCxn id="64" idx="0"/>
              <a:endCxn id="131" idx="2"/>
            </p:cNvCxnSpPr>
            <p:nvPr/>
          </p:nvCxnSpPr>
          <p:spPr>
            <a:xfrm flipV="1">
              <a:off x="5922559" y="5078507"/>
              <a:ext cx="180851" cy="5903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單箭頭接點 38">
              <a:extLst>
                <a:ext uri="{FF2B5EF4-FFF2-40B4-BE49-F238E27FC236}">
                  <a16:creationId xmlns:a16="http://schemas.microsoft.com/office/drawing/2014/main" id="{DE29EAF7-2F33-36A3-1546-4AD6DC088E36}"/>
                </a:ext>
              </a:extLst>
            </p:cNvPr>
            <p:cNvCxnSpPr>
              <a:cxnSpLocks/>
              <a:stCxn id="64" idx="0"/>
              <a:endCxn id="134" idx="2"/>
            </p:cNvCxnSpPr>
            <p:nvPr/>
          </p:nvCxnSpPr>
          <p:spPr>
            <a:xfrm flipV="1">
              <a:off x="5922559" y="5078506"/>
              <a:ext cx="732348" cy="5903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0CB747E9-1160-37D9-5CEC-86446700F3F3}"/>
                </a:ext>
              </a:extLst>
            </p:cNvPr>
            <p:cNvSpPr/>
            <p:nvPr/>
          </p:nvSpPr>
          <p:spPr>
            <a:xfrm>
              <a:off x="5067822" y="4063631"/>
              <a:ext cx="205224" cy="297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新細明體" panose="02020500000000000000" pitchFamily="18" charset="-120"/>
                  <a:cs typeface="+mn-cs"/>
                </a:rPr>
                <a:t>1</a:t>
              </a:r>
              <a:endPara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4" name="文字方塊 57">
              <a:extLst>
                <a:ext uri="{FF2B5EF4-FFF2-40B4-BE49-F238E27FC236}">
                  <a16:creationId xmlns:a16="http://schemas.microsoft.com/office/drawing/2014/main" id="{B8258573-4502-222D-FC29-22A23B37291A}"/>
                </a:ext>
              </a:extLst>
            </p:cNvPr>
            <p:cNvSpPr txBox="1"/>
            <p:nvPr/>
          </p:nvSpPr>
          <p:spPr>
            <a:xfrm>
              <a:off x="2021972" y="5680794"/>
              <a:ext cx="143815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噪声向量</a:t>
              </a:r>
              <a:endPara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5" name="文字方塊 1">
              <a:extLst>
                <a:ext uri="{FF2B5EF4-FFF2-40B4-BE49-F238E27FC236}">
                  <a16:creationId xmlns:a16="http://schemas.microsoft.com/office/drawing/2014/main" id="{4F7FE241-C001-6B00-BD7D-3FE74B7CD57A}"/>
                </a:ext>
              </a:extLst>
            </p:cNvPr>
            <p:cNvSpPr txBox="1"/>
            <p:nvPr/>
          </p:nvSpPr>
          <p:spPr>
            <a:xfrm>
              <a:off x="848837" y="4707073"/>
              <a:ext cx="173355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真实数据</a:t>
              </a:r>
              <a:endPara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8" name="箭號: 向右 5">
              <a:extLst>
                <a:ext uri="{FF2B5EF4-FFF2-40B4-BE49-F238E27FC236}">
                  <a16:creationId xmlns:a16="http://schemas.microsoft.com/office/drawing/2014/main" id="{1B6C7526-5C4A-61F0-CE2A-B454A09DD206}"/>
                </a:ext>
              </a:extLst>
            </p:cNvPr>
            <p:cNvSpPr/>
            <p:nvPr/>
          </p:nvSpPr>
          <p:spPr>
            <a:xfrm>
              <a:off x="2724175" y="4043227"/>
              <a:ext cx="1585770" cy="22477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0" name="文字方塊 84">
              <a:extLst>
                <a:ext uri="{FF2B5EF4-FFF2-40B4-BE49-F238E27FC236}">
                  <a16:creationId xmlns:a16="http://schemas.microsoft.com/office/drawing/2014/main" id="{372462B2-67CD-EE71-6F23-9AFBDE2D0009}"/>
                </a:ext>
              </a:extLst>
            </p:cNvPr>
            <p:cNvSpPr txBox="1"/>
            <p:nvPr/>
          </p:nvSpPr>
          <p:spPr>
            <a:xfrm>
              <a:off x="6225628" y="5738460"/>
              <a:ext cx="73234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固定</a:t>
              </a:r>
              <a:endPara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33B5398C-BFED-D70C-0865-39506722555B}"/>
                </a:ext>
              </a:extLst>
            </p:cNvPr>
            <p:cNvGrpSpPr/>
            <p:nvPr/>
          </p:nvGrpSpPr>
          <p:grpSpPr>
            <a:xfrm>
              <a:off x="798661" y="3592368"/>
              <a:ext cx="1795393" cy="1113242"/>
              <a:chOff x="798661" y="3592368"/>
              <a:chExt cx="1795393" cy="1113242"/>
            </a:xfrm>
          </p:grpSpPr>
          <p:pic>
            <p:nvPicPr>
              <p:cNvPr id="102" name="图片 101">
                <a:extLst>
                  <a:ext uri="{FF2B5EF4-FFF2-40B4-BE49-F238E27FC236}">
                    <a16:creationId xmlns:a16="http://schemas.microsoft.com/office/drawing/2014/main" id="{942EB432-76B9-2A62-F37B-049238D7B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78" y="3592996"/>
                <a:ext cx="427605" cy="421848"/>
              </a:xfrm>
              <a:prstGeom prst="rect">
                <a:avLst/>
              </a:prstGeom>
            </p:spPr>
          </p:pic>
          <p:pic>
            <p:nvPicPr>
              <p:cNvPr id="103" name="图片 102">
                <a:extLst>
                  <a:ext uri="{FF2B5EF4-FFF2-40B4-BE49-F238E27FC236}">
                    <a16:creationId xmlns:a16="http://schemas.microsoft.com/office/drawing/2014/main" id="{10A625BD-8EA5-27AE-0566-69F00F3D4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0997" y="3592368"/>
                <a:ext cx="427114" cy="421363"/>
              </a:xfrm>
              <a:prstGeom prst="rect">
                <a:avLst/>
              </a:prstGeom>
            </p:spPr>
          </p:pic>
          <p:pic>
            <p:nvPicPr>
              <p:cNvPr id="104" name="图片 103">
                <a:extLst>
                  <a:ext uri="{FF2B5EF4-FFF2-40B4-BE49-F238E27FC236}">
                    <a16:creationId xmlns:a16="http://schemas.microsoft.com/office/drawing/2014/main" id="{BE8DC4B0-412D-0C90-3297-95F2DBB40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049" y="3592996"/>
                <a:ext cx="427114" cy="421363"/>
              </a:xfrm>
              <a:prstGeom prst="rect">
                <a:avLst/>
              </a:prstGeom>
            </p:spPr>
          </p:pic>
          <p:pic>
            <p:nvPicPr>
              <p:cNvPr id="105" name="图片 104">
                <a:extLst>
                  <a:ext uri="{FF2B5EF4-FFF2-40B4-BE49-F238E27FC236}">
                    <a16:creationId xmlns:a16="http://schemas.microsoft.com/office/drawing/2014/main" id="{DAF4A324-1F08-C855-67B9-6D282CBC4B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1407" y="3881333"/>
                <a:ext cx="422685" cy="416994"/>
              </a:xfrm>
              <a:prstGeom prst="rect">
                <a:avLst/>
              </a:prstGeom>
            </p:spPr>
          </p:pic>
          <p:pic>
            <p:nvPicPr>
              <p:cNvPr id="106" name="图片 105">
                <a:extLst>
                  <a:ext uri="{FF2B5EF4-FFF2-40B4-BE49-F238E27FC236}">
                    <a16:creationId xmlns:a16="http://schemas.microsoft.com/office/drawing/2014/main" id="{50830347-107A-1D47-FF7A-38B95D0E7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374" y="4257520"/>
                <a:ext cx="454205" cy="448090"/>
              </a:xfrm>
              <a:prstGeom prst="rect">
                <a:avLst/>
              </a:prstGeom>
            </p:spPr>
          </p:pic>
          <p:pic>
            <p:nvPicPr>
              <p:cNvPr id="107" name="图片 106">
                <a:extLst>
                  <a:ext uri="{FF2B5EF4-FFF2-40B4-BE49-F238E27FC236}">
                    <a16:creationId xmlns:a16="http://schemas.microsoft.com/office/drawing/2014/main" id="{F35036FC-F2F9-D380-0FD8-F499A272A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4462" y="4251565"/>
                <a:ext cx="460241" cy="454045"/>
              </a:xfrm>
              <a:prstGeom prst="rect">
                <a:avLst/>
              </a:prstGeom>
            </p:spPr>
          </p:pic>
          <p:pic>
            <p:nvPicPr>
              <p:cNvPr id="108" name="图片 107">
                <a:extLst>
                  <a:ext uri="{FF2B5EF4-FFF2-40B4-BE49-F238E27FC236}">
                    <a16:creationId xmlns:a16="http://schemas.microsoft.com/office/drawing/2014/main" id="{7F7A4C6E-6100-EF7D-632A-EA08DF5A2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661" y="4251566"/>
                <a:ext cx="460241" cy="454044"/>
              </a:xfrm>
              <a:prstGeom prst="rect">
                <a:avLst/>
              </a:prstGeom>
            </p:spPr>
          </p:pic>
          <p:pic>
            <p:nvPicPr>
              <p:cNvPr id="109" name="图片 108">
                <a:extLst>
                  <a:ext uri="{FF2B5EF4-FFF2-40B4-BE49-F238E27FC236}">
                    <a16:creationId xmlns:a16="http://schemas.microsoft.com/office/drawing/2014/main" id="{80B69C52-0D67-FD91-04B2-EFD9892B8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3814" y="4250102"/>
                <a:ext cx="460240" cy="454043"/>
              </a:xfrm>
              <a:prstGeom prst="rect">
                <a:avLst/>
              </a:prstGeom>
            </p:spPr>
          </p:pic>
          <p:pic>
            <p:nvPicPr>
              <p:cNvPr id="110" name="图片 109">
                <a:extLst>
                  <a:ext uri="{FF2B5EF4-FFF2-40B4-BE49-F238E27FC236}">
                    <a16:creationId xmlns:a16="http://schemas.microsoft.com/office/drawing/2014/main" id="{94A50B39-2FD1-566C-A399-E67B6D063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472" y="3893638"/>
                <a:ext cx="454204" cy="448089"/>
              </a:xfrm>
              <a:prstGeom prst="rect">
                <a:avLst/>
              </a:prstGeom>
            </p:spPr>
          </p:pic>
          <p:pic>
            <p:nvPicPr>
              <p:cNvPr id="111" name="图片 110">
                <a:extLst>
                  <a:ext uri="{FF2B5EF4-FFF2-40B4-BE49-F238E27FC236}">
                    <a16:creationId xmlns:a16="http://schemas.microsoft.com/office/drawing/2014/main" id="{5820C1EE-3BDA-4F39-BC89-AC6892054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983" y="3873018"/>
                <a:ext cx="427114" cy="421363"/>
              </a:xfrm>
              <a:prstGeom prst="rect">
                <a:avLst/>
              </a:prstGeom>
            </p:spPr>
          </p:pic>
        </p:grp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5E15B7A9-B02B-5A26-AAFA-E95F5EF19751}"/>
                </a:ext>
              </a:extLst>
            </p:cNvPr>
            <p:cNvSpPr/>
            <p:nvPr/>
          </p:nvSpPr>
          <p:spPr>
            <a:xfrm>
              <a:off x="5613302" y="4069394"/>
              <a:ext cx="205224" cy="297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TW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新細明體" panose="02020500000000000000" pitchFamily="18" charset="-120"/>
                  <a:cs typeface="+mn-cs"/>
                </a:rPr>
                <a:t>1</a:t>
              </a:r>
              <a:endPara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ED5CEFD5-8159-6564-5C9A-D625302C06C9}"/>
                </a:ext>
              </a:extLst>
            </p:cNvPr>
            <p:cNvSpPr/>
            <p:nvPr/>
          </p:nvSpPr>
          <p:spPr>
            <a:xfrm>
              <a:off x="6183978" y="4060389"/>
              <a:ext cx="205224" cy="297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TW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新細明體" panose="02020500000000000000" pitchFamily="18" charset="-120"/>
                  <a:cs typeface="+mn-cs"/>
                </a:rPr>
                <a:t>1</a:t>
              </a:r>
              <a:endPara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35C35D5B-D3B8-515B-7D18-20485E4F81ED}"/>
                </a:ext>
              </a:extLst>
            </p:cNvPr>
            <p:cNvSpPr/>
            <p:nvPr/>
          </p:nvSpPr>
          <p:spPr>
            <a:xfrm>
              <a:off x="6717052" y="4065849"/>
              <a:ext cx="205224" cy="297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TW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新細明體" panose="02020500000000000000" pitchFamily="18" charset="-120"/>
                  <a:cs typeface="+mn-cs"/>
                </a:rPr>
                <a:t>1</a:t>
              </a:r>
              <a:endPara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FD9C4BB3-6DEC-A30D-B9BE-52C07D535756}"/>
                </a:ext>
              </a:extLst>
            </p:cNvPr>
            <p:cNvSpPr/>
            <p:nvPr/>
          </p:nvSpPr>
          <p:spPr>
            <a:xfrm>
              <a:off x="5067822" y="4768588"/>
              <a:ext cx="205224" cy="297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新細明體" panose="02020500000000000000" pitchFamily="18" charset="-120"/>
                  <a:cs typeface="+mn-cs"/>
                </a:rPr>
                <a:t>0</a:t>
              </a:r>
              <a:endPara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75FFD5E1-9153-C699-466B-DAF48EEF1CEF}"/>
                </a:ext>
              </a:extLst>
            </p:cNvPr>
            <p:cNvSpPr/>
            <p:nvPr/>
          </p:nvSpPr>
          <p:spPr>
            <a:xfrm>
              <a:off x="5619490" y="4768588"/>
              <a:ext cx="205224" cy="297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TW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新細明體" panose="02020500000000000000" pitchFamily="18" charset="-120"/>
                  <a:cs typeface="+mn-cs"/>
                </a:rPr>
                <a:t>0</a:t>
              </a:r>
              <a:endPara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8529A1B8-D69E-5917-6757-E7399E19E43A}"/>
                </a:ext>
              </a:extLst>
            </p:cNvPr>
            <p:cNvSpPr/>
            <p:nvPr/>
          </p:nvSpPr>
          <p:spPr>
            <a:xfrm>
              <a:off x="6179296" y="4769002"/>
              <a:ext cx="205224" cy="297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TW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新細明體" panose="02020500000000000000" pitchFamily="18" charset="-120"/>
                  <a:cs typeface="+mn-cs"/>
                </a:rPr>
                <a:t>0</a:t>
              </a:r>
              <a:endPara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E8ACA1C2-F717-D0A4-4EEA-E91CC0E68678}"/>
                </a:ext>
              </a:extLst>
            </p:cNvPr>
            <p:cNvSpPr/>
            <p:nvPr/>
          </p:nvSpPr>
          <p:spPr>
            <a:xfrm>
              <a:off x="6717052" y="4768740"/>
              <a:ext cx="205224" cy="297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TW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新細明體" panose="02020500000000000000" pitchFamily="18" charset="-120"/>
                  <a:cs typeface="+mn-cs"/>
                </a:rPr>
                <a:t>0</a:t>
              </a:r>
              <a:endPara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E17F275B-2EA9-5BE4-1CE0-8E6CB1068FBF}"/>
                </a:ext>
              </a:extLst>
            </p:cNvPr>
            <p:cNvGrpSpPr/>
            <p:nvPr/>
          </p:nvGrpSpPr>
          <p:grpSpPr>
            <a:xfrm>
              <a:off x="3520999" y="5287148"/>
              <a:ext cx="905438" cy="1260653"/>
              <a:chOff x="2539666" y="5202535"/>
              <a:chExt cx="905438" cy="12606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矩形 139">
                    <a:extLst>
                      <a:ext uri="{FF2B5EF4-FFF2-40B4-BE49-F238E27FC236}">
                        <a16:creationId xmlns:a16="http://schemas.microsoft.com/office/drawing/2014/main" id="{8C59FCBB-EDEA-C151-B0E2-738F9EE0790F}"/>
                      </a:ext>
                    </a:extLst>
                  </p:cNvPr>
                  <p:cNvSpPr/>
                  <p:nvPr/>
                </p:nvSpPr>
                <p:spPr>
                  <a:xfrm>
                    <a:off x="2539666" y="5202535"/>
                    <a:ext cx="905437" cy="29882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TW" sz="1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黑体" pitchFamily="2" charset="-122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9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黑体" pitchFamily="2" charset="-122"/>
                                  <a:cs typeface="+mn-cs"/>
                                </a:rPr>
                                <m:t>𝐳</m:t>
                              </m:r>
                            </m:e>
                            <m:sub>
                              <m:r>
                                <a:rPr kumimoji="1" lang="en-US" altLang="zh-TW" sz="19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黑体" pitchFamily="2" charset="-122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zh-TW" altLang="en-US" sz="1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40" name="矩形 139">
                    <a:extLst>
                      <a:ext uri="{FF2B5EF4-FFF2-40B4-BE49-F238E27FC236}">
                        <a16:creationId xmlns:a16="http://schemas.microsoft.com/office/drawing/2014/main" id="{8C59FCBB-EDEA-C151-B0E2-738F9EE0790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9666" y="5202535"/>
                    <a:ext cx="905437" cy="29882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3208"/>
                    </a:stretch>
                  </a:blip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矩形 140">
                    <a:extLst>
                      <a:ext uri="{FF2B5EF4-FFF2-40B4-BE49-F238E27FC236}">
                        <a16:creationId xmlns:a16="http://schemas.microsoft.com/office/drawing/2014/main" id="{F1A40784-77D2-F787-9ED6-83EF082634E7}"/>
                      </a:ext>
                    </a:extLst>
                  </p:cNvPr>
                  <p:cNvSpPr/>
                  <p:nvPr/>
                </p:nvSpPr>
                <p:spPr>
                  <a:xfrm>
                    <a:off x="2539667" y="5528194"/>
                    <a:ext cx="905437" cy="29882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TW" sz="1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黑体" pitchFamily="2" charset="-122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黑体" pitchFamily="2" charset="-122"/>
                                  <a:cs typeface="+mn-cs"/>
                                </a:rPr>
                                <m:t>𝐳</m:t>
                              </m:r>
                            </m:e>
                            <m:sub>
                              <m:r>
                                <a:rPr kumimoji="1" lang="en-US" altLang="zh-TW" sz="19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黑体" pitchFamily="2" charset="-122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zh-TW" altLang="en-US" sz="1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41" name="矩形 140">
                    <a:extLst>
                      <a:ext uri="{FF2B5EF4-FFF2-40B4-BE49-F238E27FC236}">
                        <a16:creationId xmlns:a16="http://schemas.microsoft.com/office/drawing/2014/main" id="{F1A40784-77D2-F787-9ED6-83EF082634E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9667" y="5528194"/>
                    <a:ext cx="905437" cy="29882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矩形 141">
                    <a:extLst>
                      <a:ext uri="{FF2B5EF4-FFF2-40B4-BE49-F238E27FC236}">
                        <a16:creationId xmlns:a16="http://schemas.microsoft.com/office/drawing/2014/main" id="{5515F252-B64D-6933-F6F0-8217A6E89709}"/>
                      </a:ext>
                    </a:extLst>
                  </p:cNvPr>
                  <p:cNvSpPr/>
                  <p:nvPr/>
                </p:nvSpPr>
                <p:spPr>
                  <a:xfrm>
                    <a:off x="2539666" y="5853902"/>
                    <a:ext cx="905437" cy="29882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TW" sz="1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黑体" pitchFamily="2" charset="-122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黑体" pitchFamily="2" charset="-122"/>
                                  <a:cs typeface="+mn-cs"/>
                                </a:rPr>
                                <m:t>𝐳</m:t>
                              </m:r>
                            </m:e>
                            <m:sub>
                              <m:r>
                                <a:rPr kumimoji="1" lang="en-US" altLang="zh-TW" sz="19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黑体" pitchFamily="2" charset="-122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0" lang="zh-TW" altLang="en-US" sz="1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42" name="矩形 141">
                    <a:extLst>
                      <a:ext uri="{FF2B5EF4-FFF2-40B4-BE49-F238E27FC236}">
                        <a16:creationId xmlns:a16="http://schemas.microsoft.com/office/drawing/2014/main" id="{5515F252-B64D-6933-F6F0-8217A6E897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9666" y="5853902"/>
                    <a:ext cx="905437" cy="29882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矩形 142">
                    <a:extLst>
                      <a:ext uri="{FF2B5EF4-FFF2-40B4-BE49-F238E27FC236}">
                        <a16:creationId xmlns:a16="http://schemas.microsoft.com/office/drawing/2014/main" id="{C800E226-FC0B-C655-AFAE-69F5781AF097}"/>
                      </a:ext>
                    </a:extLst>
                  </p:cNvPr>
                  <p:cNvSpPr/>
                  <p:nvPr/>
                </p:nvSpPr>
                <p:spPr>
                  <a:xfrm>
                    <a:off x="2539666" y="6164368"/>
                    <a:ext cx="905437" cy="298820"/>
                  </a:xfrm>
                  <a:prstGeom prst="rect">
                    <a:avLst/>
                  </a:prstGeom>
                  <a:solidFill>
                    <a:srgbClr val="A89FC7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TW" sz="1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黑体" pitchFamily="2" charset="-122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黑体" pitchFamily="2" charset="-122"/>
                                  <a:cs typeface="+mn-cs"/>
                                </a:rPr>
                                <m:t>𝐳</m:t>
                              </m:r>
                            </m:e>
                            <m:sub>
                              <m:r>
                                <a:rPr kumimoji="1" lang="en-US" altLang="zh-TW" sz="19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黑体" pitchFamily="2" charset="-122"/>
                                  <a:cs typeface="+mn-cs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kumimoji="0" lang="zh-TW" altLang="en-US" sz="1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43" name="矩形 142">
                    <a:extLst>
                      <a:ext uri="{FF2B5EF4-FFF2-40B4-BE49-F238E27FC236}">
                        <a16:creationId xmlns:a16="http://schemas.microsoft.com/office/drawing/2014/main" id="{C800E226-FC0B-C655-AFAE-69F5781AF0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9666" y="6164368"/>
                    <a:ext cx="905437" cy="29882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9" name="文字方塊 1">
              <a:extLst>
                <a:ext uri="{FF2B5EF4-FFF2-40B4-BE49-F238E27FC236}">
                  <a16:creationId xmlns:a16="http://schemas.microsoft.com/office/drawing/2014/main" id="{C23AEDDD-3568-4342-EB02-AFC6AF3223F9}"/>
                </a:ext>
              </a:extLst>
            </p:cNvPr>
            <p:cNvSpPr txBox="1"/>
            <p:nvPr/>
          </p:nvSpPr>
          <p:spPr>
            <a:xfrm>
              <a:off x="3167121" y="4629784"/>
              <a:ext cx="173355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生成数据</a:t>
              </a:r>
              <a:endPara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7" name="箭號: 向右 5">
              <a:extLst>
                <a:ext uri="{FF2B5EF4-FFF2-40B4-BE49-F238E27FC236}">
                  <a16:creationId xmlns:a16="http://schemas.microsoft.com/office/drawing/2014/main" id="{6BBB0B87-681C-7026-9492-B6711D252053}"/>
                </a:ext>
              </a:extLst>
            </p:cNvPr>
            <p:cNvSpPr/>
            <p:nvPr/>
          </p:nvSpPr>
          <p:spPr>
            <a:xfrm>
              <a:off x="7056596" y="4325365"/>
              <a:ext cx="477980" cy="22477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3DB7EA8F-DC01-12E9-D564-6A53A678A88F}"/>
                    </a:ext>
                  </a:extLst>
                </p:cNvPr>
                <p:cNvSpPr/>
                <p:nvPr/>
              </p:nvSpPr>
              <p:spPr>
                <a:xfrm>
                  <a:off x="7682802" y="4191408"/>
                  <a:ext cx="550024" cy="492691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ju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1" lang="zh-CN" altLang="en-US" sz="19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𝒟</m:t>
                        </m:r>
                      </m:oMath>
                    </m:oMathPara>
                  </a14:m>
                  <a:endParaRPr kumimoji="0" lang="zh-TW" altLang="en-US" sz="19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3DB7EA8F-DC01-12E9-D564-6A53A678A8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2802" y="4191408"/>
                  <a:ext cx="550024" cy="49269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0412F0CB-16CF-C3A7-4E1D-AB6D5322A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34" y="3771035"/>
            <a:ext cx="920083" cy="920083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599"/>
            <a:ext cx="7378700" cy="125005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生成对抗网络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14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9DBF46-3A86-A232-D96D-4A80999AA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69" y="2060848"/>
            <a:ext cx="7958138" cy="36001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训练过程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7">
                <a:extLst>
                  <a:ext uri="{FF2B5EF4-FFF2-40B4-BE49-F238E27FC236}">
                    <a16:creationId xmlns:a16="http://schemas.microsoft.com/office/drawing/2014/main" id="{3D5CF104-389A-62FD-415F-F0F7C15BD4D4}"/>
                  </a:ext>
                </a:extLst>
              </p:cNvPr>
              <p:cNvSpPr txBox="1"/>
              <p:nvPr/>
            </p:nvSpPr>
            <p:spPr>
              <a:xfrm>
                <a:off x="1043608" y="2527174"/>
                <a:ext cx="31059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zh-TW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Step 2</a:t>
                </a:r>
                <a:r>
                  <a:rPr kumimoji="0" lang="en-US" altLang="zh-TW" sz="2000" b="0" dirty="0">
                    <a:solidFill>
                      <a:srgbClr val="0000FF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. 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固定</a:t>
                </a:r>
                <a14:m>
                  <m:oMath xmlns:m="http://schemas.openxmlformats.org/officeDocument/2006/math">
                    <m:r>
                      <a:rPr kumimoji="1" lang="zh-CN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黑体" panose="02010609060101010101" pitchFamily="49" charset="-122"/>
                        <a:cs typeface="+mn-cs"/>
                      </a:rPr>
                      <m:t>𝒟</m:t>
                    </m:r>
                  </m:oMath>
                </a14:m>
                <a:r>
                  <a:rPr kumimoji="1" lang="en-US" altLang="zh-TW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,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更新</a:t>
                </a:r>
                <a14:m>
                  <m:oMath xmlns:m="http://schemas.openxmlformats.org/officeDocument/2006/math">
                    <m:r>
                      <a:rPr kumimoji="1" lang="zh-CN" alt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黑体" panose="02010609060101010101" pitchFamily="49" charset="-122"/>
                        <a:cs typeface="+mn-cs"/>
                      </a:rPr>
                      <m:t>𝒢</m:t>
                    </m:r>
                  </m:oMath>
                </a14:m>
                <a:endParaRPr kumimoji="1" lang="zh-TW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字方塊 7">
                <a:extLst>
                  <a:ext uri="{FF2B5EF4-FFF2-40B4-BE49-F238E27FC236}">
                    <a16:creationId xmlns:a16="http://schemas.microsoft.com/office/drawing/2014/main" id="{3D5CF104-389A-62FD-415F-F0F7C15BD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527174"/>
                <a:ext cx="3105994" cy="400110"/>
              </a:xfrm>
              <a:prstGeom prst="rect">
                <a:avLst/>
              </a:prstGeom>
              <a:blipFill>
                <a:blip r:embed="rId3"/>
                <a:stretch>
                  <a:fillRect l="-1961" t="-12308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 54">
            <a:extLst>
              <a:ext uri="{FF2B5EF4-FFF2-40B4-BE49-F238E27FC236}">
                <a16:creationId xmlns:a16="http://schemas.microsoft.com/office/drawing/2014/main" id="{EAE561F3-34B8-B320-A167-D4E143E4B68C}"/>
              </a:ext>
            </a:extLst>
          </p:cNvPr>
          <p:cNvSpPr/>
          <p:nvPr/>
        </p:nvSpPr>
        <p:spPr>
          <a:xfrm>
            <a:off x="1763688" y="3789040"/>
            <a:ext cx="6008828" cy="2207346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1" name="文字方塊 61">
            <a:extLst>
              <a:ext uri="{FF2B5EF4-FFF2-40B4-BE49-F238E27FC236}">
                <a16:creationId xmlns:a16="http://schemas.microsoft.com/office/drawing/2014/main" id="{F34D821C-4C44-95A4-91B3-E35E3B3E7038}"/>
              </a:ext>
            </a:extLst>
          </p:cNvPr>
          <p:cNvSpPr txBox="1"/>
          <p:nvPr/>
        </p:nvSpPr>
        <p:spPr>
          <a:xfrm>
            <a:off x="964744" y="4448341"/>
            <a:ext cx="11998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噪声向</a:t>
            </a:r>
            <a:r>
              <a:rPr kumimoji="0" lang="zh-CN" alt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量</a:t>
            </a:r>
            <a:endParaRPr kumimoji="0" lang="zh-TW" altLang="en-US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2" name="文字方塊 62">
            <a:extLst>
              <a:ext uri="{FF2B5EF4-FFF2-40B4-BE49-F238E27FC236}">
                <a16:creationId xmlns:a16="http://schemas.microsoft.com/office/drawing/2014/main" id="{C0A6CE7E-9C65-B5E9-8E36-D5164CD123F5}"/>
              </a:ext>
            </a:extLst>
          </p:cNvPr>
          <p:cNvSpPr txBox="1"/>
          <p:nvPr/>
        </p:nvSpPr>
        <p:spPr>
          <a:xfrm>
            <a:off x="7952970" y="4087115"/>
            <a:ext cx="11092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+mn-cs"/>
              </a:rPr>
              <a:t>0.13</a:t>
            </a:r>
            <a:endParaRPr kumimoji="0" lang="zh-TW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3" name="直線單箭頭接點 63">
            <a:extLst>
              <a:ext uri="{FF2B5EF4-FFF2-40B4-BE49-F238E27FC236}">
                <a16:creationId xmlns:a16="http://schemas.microsoft.com/office/drawing/2014/main" id="{EEE03234-EF41-FC03-4338-3718C97ACB9B}"/>
              </a:ext>
            </a:extLst>
          </p:cNvPr>
          <p:cNvCxnSpPr>
            <a:cxnSpLocks/>
          </p:cNvCxnSpPr>
          <p:nvPr/>
        </p:nvCxnSpPr>
        <p:spPr>
          <a:xfrm>
            <a:off x="2113763" y="4299981"/>
            <a:ext cx="594122" cy="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直線單箭頭接點 64">
            <a:extLst>
              <a:ext uri="{FF2B5EF4-FFF2-40B4-BE49-F238E27FC236}">
                <a16:creationId xmlns:a16="http://schemas.microsoft.com/office/drawing/2014/main" id="{F09CD217-4536-5B04-B4AE-14D6A7B21320}"/>
              </a:ext>
            </a:extLst>
          </p:cNvPr>
          <p:cNvCxnSpPr>
            <a:cxnSpLocks/>
          </p:cNvCxnSpPr>
          <p:nvPr/>
        </p:nvCxnSpPr>
        <p:spPr>
          <a:xfrm>
            <a:off x="3647826" y="4296337"/>
            <a:ext cx="594122" cy="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直線單箭頭接點 65">
            <a:extLst>
              <a:ext uri="{FF2B5EF4-FFF2-40B4-BE49-F238E27FC236}">
                <a16:creationId xmlns:a16="http://schemas.microsoft.com/office/drawing/2014/main" id="{EDC48850-CF9D-CCFF-276B-72480BDF9C53}"/>
              </a:ext>
            </a:extLst>
          </p:cNvPr>
          <p:cNvCxnSpPr>
            <a:cxnSpLocks/>
          </p:cNvCxnSpPr>
          <p:nvPr/>
        </p:nvCxnSpPr>
        <p:spPr>
          <a:xfrm>
            <a:off x="5664050" y="4296309"/>
            <a:ext cx="594122" cy="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直線單箭頭接點 66">
            <a:extLst>
              <a:ext uri="{FF2B5EF4-FFF2-40B4-BE49-F238E27FC236}">
                <a16:creationId xmlns:a16="http://schemas.microsoft.com/office/drawing/2014/main" id="{E3F3ACF1-D83C-5ADB-2514-E77C7965FCCF}"/>
              </a:ext>
            </a:extLst>
          </p:cNvPr>
          <p:cNvCxnSpPr>
            <a:cxnSpLocks/>
          </p:cNvCxnSpPr>
          <p:nvPr/>
        </p:nvCxnSpPr>
        <p:spPr>
          <a:xfrm>
            <a:off x="7320234" y="4283545"/>
            <a:ext cx="594122" cy="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8" name="文字方塊 74">
            <a:extLst>
              <a:ext uri="{FF2B5EF4-FFF2-40B4-BE49-F238E27FC236}">
                <a16:creationId xmlns:a16="http://schemas.microsoft.com/office/drawing/2014/main" id="{F68DE70E-B31D-DC08-196B-3F0FCE815F4C}"/>
              </a:ext>
            </a:extLst>
          </p:cNvPr>
          <p:cNvSpPr txBox="1"/>
          <p:nvPr/>
        </p:nvSpPr>
        <p:spPr>
          <a:xfrm>
            <a:off x="2711779" y="4633050"/>
            <a:ext cx="84842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更新</a:t>
            </a:r>
            <a:endParaRPr kumimoji="0" lang="zh-TW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9" name="文字方塊 79">
            <a:extLst>
              <a:ext uri="{FF2B5EF4-FFF2-40B4-BE49-F238E27FC236}">
                <a16:creationId xmlns:a16="http://schemas.microsoft.com/office/drawing/2014/main" id="{555A382B-94C3-4888-6D93-AC005127BC4B}"/>
              </a:ext>
            </a:extLst>
          </p:cNvPr>
          <p:cNvSpPr txBox="1"/>
          <p:nvPr/>
        </p:nvSpPr>
        <p:spPr>
          <a:xfrm>
            <a:off x="6277888" y="4652859"/>
            <a:ext cx="9011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固定</a:t>
            </a:r>
            <a:endParaRPr kumimoji="0" lang="zh-TW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80" name="直線接點 88">
            <a:extLst>
              <a:ext uri="{FF2B5EF4-FFF2-40B4-BE49-F238E27FC236}">
                <a16:creationId xmlns:a16="http://schemas.microsoft.com/office/drawing/2014/main" id="{BA0E8667-44F4-1B75-86A2-29340F2B642F}"/>
              </a:ext>
            </a:extLst>
          </p:cNvPr>
          <p:cNvCxnSpPr>
            <a:cxnSpLocks/>
          </p:cNvCxnSpPr>
          <p:nvPr/>
        </p:nvCxnSpPr>
        <p:spPr>
          <a:xfrm>
            <a:off x="8279397" y="4179551"/>
            <a:ext cx="432131" cy="231557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F178E9D3-B1A4-A05F-37AA-C9780D4ADF80}"/>
                  </a:ext>
                </a:extLst>
              </p:cNvPr>
              <p:cNvSpPr/>
              <p:nvPr/>
            </p:nvSpPr>
            <p:spPr>
              <a:xfrm>
                <a:off x="3662439" y="3031458"/>
                <a:ext cx="2674668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zh-CN" altLang="en-US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黑体" panose="02010609060101010101" pitchFamily="49" charset="-122"/>
                        <a:cs typeface="+mn-cs"/>
                      </a:rPr>
                      <m:t>𝒢</m:t>
                    </m:r>
                  </m:oMath>
                </a14:m>
                <a:r>
                  <a:rPr kumimoji="0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的目的是“</a:t>
                </a:r>
                <a:r>
                  <a:rPr kumimoji="0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欺骗</a:t>
                </a:r>
                <a:r>
                  <a:rPr kumimoji="0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”</a:t>
                </a:r>
                <a14:m>
                  <m:oMath xmlns:m="http://schemas.openxmlformats.org/officeDocument/2006/math">
                    <m:r>
                      <a:rPr kumimoji="1" lang="zh-CN" altLang="en-US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黑体" panose="02010609060101010101" pitchFamily="49" charset="-122"/>
                        <a:cs typeface="+mn-cs"/>
                      </a:rPr>
                      <m:t>𝒟</m:t>
                    </m:r>
                  </m:oMath>
                </a14:m>
                <a:endParaRPr kumimoji="0" lang="zh-TW" altLang="en-US" sz="1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F178E9D3-B1A4-A05F-37AA-C9780D4ADF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439" y="3031458"/>
                <a:ext cx="2674668" cy="384721"/>
              </a:xfrm>
              <a:prstGeom prst="rect">
                <a:avLst/>
              </a:prstGeom>
              <a:blipFill>
                <a:blip r:embed="rId4"/>
                <a:stretch>
                  <a:fillRect l="-911" t="-11111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直線接點 32">
            <a:extLst>
              <a:ext uri="{FF2B5EF4-FFF2-40B4-BE49-F238E27FC236}">
                <a16:creationId xmlns:a16="http://schemas.microsoft.com/office/drawing/2014/main" id="{DF45C661-0DF8-4C4A-383C-830F7F2DEEC7}"/>
              </a:ext>
            </a:extLst>
          </p:cNvPr>
          <p:cNvCxnSpPr>
            <a:cxnSpLocks/>
          </p:cNvCxnSpPr>
          <p:nvPr/>
        </p:nvCxnSpPr>
        <p:spPr>
          <a:xfrm>
            <a:off x="4354336" y="3788337"/>
            <a:ext cx="913993" cy="872303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1FC88E1D-D7AF-3A1C-2454-F3D676316958}"/>
              </a:ext>
            </a:extLst>
          </p:cNvPr>
          <p:cNvSpPr/>
          <p:nvPr/>
        </p:nvSpPr>
        <p:spPr>
          <a:xfrm>
            <a:off x="1111958" y="4134135"/>
            <a:ext cx="905437" cy="298820"/>
          </a:xfrm>
          <a:prstGeom prst="rect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+mn-cs"/>
              </a:rPr>
              <a:t>z</a:t>
            </a:r>
            <a:endParaRPr kumimoji="0" lang="zh-TW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D8649286-6C5E-8A36-9C5E-25C4B18FD953}"/>
                  </a:ext>
                </a:extLst>
              </p:cNvPr>
              <p:cNvSpPr/>
              <p:nvPr/>
            </p:nvSpPr>
            <p:spPr>
              <a:xfrm>
                <a:off x="2840683" y="3946904"/>
                <a:ext cx="620087" cy="6284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zh-CN" altLang="en-US" sz="1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anose="02010609060101010101" pitchFamily="49" charset="-122"/>
                          <a:cs typeface="+mn-cs"/>
                        </a:rPr>
                        <m:t>𝒢</m:t>
                      </m:r>
                    </m:oMath>
                  </m:oMathPara>
                </a14:m>
                <a:endParaRPr kumimoji="0" lang="en-US" altLang="zh-TW" sz="1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D8649286-6C5E-8A36-9C5E-25C4B18FD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683" y="3946904"/>
                <a:ext cx="620087" cy="6284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头: 下弧形 5">
            <a:extLst>
              <a:ext uri="{FF2B5EF4-FFF2-40B4-BE49-F238E27FC236}">
                <a16:creationId xmlns:a16="http://schemas.microsoft.com/office/drawing/2014/main" id="{690FED10-F3AC-CFB8-1CC2-6BD3AD6066C3}"/>
              </a:ext>
            </a:extLst>
          </p:cNvPr>
          <p:cNvSpPr/>
          <p:nvPr/>
        </p:nvSpPr>
        <p:spPr>
          <a:xfrm rot="10800000" flipV="1">
            <a:off x="1631602" y="4926174"/>
            <a:ext cx="6786933" cy="862598"/>
          </a:xfrm>
          <a:prstGeom prst="curvedUpArrow">
            <a:avLst>
              <a:gd name="adj1" fmla="val 28506"/>
              <a:gd name="adj2" fmla="val 62179"/>
              <a:gd name="adj3" fmla="val 489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79C21DA-0DE1-6A47-0808-3DE50CA49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22" y="4111940"/>
            <a:ext cx="872302" cy="8723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87814BD5-477C-3B9C-43E5-6C91FD5F9A2B}"/>
                  </a:ext>
                </a:extLst>
              </p:cNvPr>
              <p:cNvSpPr/>
              <p:nvPr/>
            </p:nvSpPr>
            <p:spPr>
              <a:xfrm>
                <a:off x="6460819" y="3946904"/>
                <a:ext cx="594122" cy="62845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𝒟</m:t>
                      </m:r>
                    </m:oMath>
                  </m:oMathPara>
                </a14:m>
                <a:endParaRPr kumimoji="0" lang="zh-TW" altLang="en-US" sz="1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87814BD5-477C-3B9C-43E5-6C91FD5F9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819" y="3946904"/>
                <a:ext cx="594122" cy="6284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01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生成对抗网络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15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  <a:endParaRPr lang="zh-CN" altLang="en-US" dirty="0"/>
          </a:p>
        </p:txBody>
      </p:sp>
      <p:sp>
        <p:nvSpPr>
          <p:cNvPr id="40963" name="内容占位符 2"/>
          <p:cNvSpPr>
            <a:spLocks noGrp="1"/>
          </p:cNvSpPr>
          <p:nvPr>
            <p:ph idx="1"/>
          </p:nvPr>
        </p:nvSpPr>
        <p:spPr>
          <a:xfrm>
            <a:off x="790573" y="1988840"/>
            <a:ext cx="8353425" cy="4536504"/>
          </a:xfrm>
        </p:spPr>
        <p:txBody>
          <a:bodyPr/>
          <a:lstStyle/>
          <a:p>
            <a:pPr eaLnBrk="1" hangingPunct="1"/>
            <a:r>
              <a:rPr lang="en-US" altLang="zh-CN" sz="2200" b="1" dirty="0">
                <a:solidFill>
                  <a:srgbClr val="0000FF"/>
                </a:solidFill>
                <a:ea typeface="黑体" pitchFamily="2" charset="-122"/>
              </a:rPr>
              <a:t>GAN</a:t>
            </a: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训练效果展示</a:t>
            </a:r>
            <a:endParaRPr lang="en-US" altLang="zh-CN" sz="2200" b="1" dirty="0">
              <a:solidFill>
                <a:srgbClr val="0000FF"/>
              </a:solidFill>
              <a:ea typeface="黑体" pitchFamily="2" charset="-122"/>
            </a:endParaRPr>
          </a:p>
          <a:p>
            <a:pPr indent="-161925" eaLnBrk="1" hangingPunct="1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2000" dirty="0">
                <a:ea typeface="黑体" pitchFamily="2" charset="-122"/>
              </a:rPr>
              <a:t>  手写数字生成</a:t>
            </a:r>
            <a:endParaRPr lang="en-US" altLang="zh-CN" sz="2000" dirty="0">
              <a:ea typeface="黑体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D3CD7F-291F-1B2F-8D93-E4D9501BC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99" y="2949502"/>
            <a:ext cx="1584176" cy="15841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4684003-E684-5739-2835-9936D409B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07" y="2952810"/>
            <a:ext cx="1584176" cy="15841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5FF8455-4B19-C927-8089-CD056BD42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26" y="4892891"/>
            <a:ext cx="1584176" cy="158417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41FEB60-823F-7875-0514-8495C27F8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99" y="4898325"/>
            <a:ext cx="1584176" cy="158417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4EC65C3-510E-2A4A-271F-DE2B89E27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07" y="4898324"/>
            <a:ext cx="1584177" cy="158417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C96B243-CA80-9B42-A36E-ABAC277F5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26" y="2949502"/>
            <a:ext cx="1584176" cy="1584176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400612E0-B3BD-1369-5155-8701A066F18A}"/>
              </a:ext>
            </a:extLst>
          </p:cNvPr>
          <p:cNvSpPr txBox="1"/>
          <p:nvPr/>
        </p:nvSpPr>
        <p:spPr>
          <a:xfrm>
            <a:off x="1043608" y="4492781"/>
            <a:ext cx="122413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迭代次数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1C0649D-EC43-46E7-5A01-7E0FE83846F7}"/>
              </a:ext>
            </a:extLst>
          </p:cNvPr>
          <p:cNvSpPr txBox="1"/>
          <p:nvPr/>
        </p:nvSpPr>
        <p:spPr>
          <a:xfrm>
            <a:off x="2619367" y="4531158"/>
            <a:ext cx="37005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1</a:t>
            </a:r>
            <a:endParaRPr kumimoji="1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A0CF617-0E48-1E77-B1C3-7B56F1241D16}"/>
              </a:ext>
            </a:extLst>
          </p:cNvPr>
          <p:cNvSpPr txBox="1"/>
          <p:nvPr/>
        </p:nvSpPr>
        <p:spPr>
          <a:xfrm>
            <a:off x="4745650" y="4531158"/>
            <a:ext cx="44327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50</a:t>
            </a:r>
            <a:endParaRPr kumimoji="1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EB36746-6432-E9E9-AF51-54D2C64998C8}"/>
              </a:ext>
            </a:extLst>
          </p:cNvPr>
          <p:cNvSpPr txBox="1"/>
          <p:nvPr/>
        </p:nvSpPr>
        <p:spPr>
          <a:xfrm>
            <a:off x="6831075" y="4538639"/>
            <a:ext cx="58167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100</a:t>
            </a:r>
            <a:endParaRPr kumimoji="1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63B4E37-1F2C-ECFD-42F6-53188159E2C7}"/>
              </a:ext>
            </a:extLst>
          </p:cNvPr>
          <p:cNvSpPr txBox="1"/>
          <p:nvPr/>
        </p:nvSpPr>
        <p:spPr>
          <a:xfrm>
            <a:off x="2513556" y="6443729"/>
            <a:ext cx="58167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150</a:t>
            </a:r>
            <a:endParaRPr kumimoji="1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C0E42EB-01D6-9409-FFBC-51933C2BB617}"/>
              </a:ext>
            </a:extLst>
          </p:cNvPr>
          <p:cNvSpPr txBox="1"/>
          <p:nvPr/>
        </p:nvSpPr>
        <p:spPr>
          <a:xfrm>
            <a:off x="4676448" y="6443729"/>
            <a:ext cx="58167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200</a:t>
            </a:r>
            <a:endParaRPr kumimoji="1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D851EC6-8F25-A563-679C-396AB5038D20}"/>
              </a:ext>
            </a:extLst>
          </p:cNvPr>
          <p:cNvSpPr txBox="1"/>
          <p:nvPr/>
        </p:nvSpPr>
        <p:spPr>
          <a:xfrm>
            <a:off x="6838708" y="6431209"/>
            <a:ext cx="58167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250</a:t>
            </a:r>
            <a:endParaRPr kumimoji="1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生成对抗网络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16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90575" y="2204864"/>
                <a:ext cx="8353425" cy="4536504"/>
              </a:xfrm>
            </p:spPr>
            <p:txBody>
              <a:bodyPr/>
              <a:lstStyle/>
              <a:p>
                <a:pPr eaLnBrk="1" hangingPunct="1"/>
                <a:r>
                  <a:rPr lang="zh-CN" altLang="en-US" sz="2200" b="1" dirty="0">
                    <a:solidFill>
                      <a:srgbClr val="0000FF"/>
                    </a:solidFill>
                    <a:ea typeface="黑体" pitchFamily="2" charset="-122"/>
                  </a:rPr>
                  <a:t>全局最优解</a:t>
                </a:r>
                <a:endParaRPr lang="en-US" altLang="zh-CN" sz="2200" b="1" dirty="0">
                  <a:solidFill>
                    <a:srgbClr val="0000FF"/>
                  </a:solidFill>
                  <a:ea typeface="黑体" pitchFamily="2" charset="-122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ea typeface="黑体" pitchFamily="2" charset="-122"/>
                  </a:rPr>
                  <a:t>GAN</a:t>
                </a:r>
                <a:r>
                  <a:rPr lang="zh-CN" altLang="en-US" sz="2000" dirty="0">
                    <a:ea typeface="黑体" pitchFamily="2" charset="-122"/>
                  </a:rPr>
                  <a:t>是</a:t>
                </a:r>
                <a:r>
                  <a:rPr lang="zh-CN" altLang="en-US" sz="2000" dirty="0">
                    <a:solidFill>
                      <a:srgbClr val="FF0000"/>
                    </a:solidFill>
                    <a:ea typeface="黑体" pitchFamily="2" charset="-122"/>
                  </a:rPr>
                  <a:t>存在</a:t>
                </a:r>
                <a:r>
                  <a:rPr lang="zh-CN" altLang="en-US" sz="2000" dirty="0">
                    <a:ea typeface="黑体" pitchFamily="2" charset="-122"/>
                  </a:rPr>
                  <a:t>全局最优解的</a:t>
                </a:r>
                <a:endParaRPr lang="en-US" altLang="zh-CN" sz="2000" dirty="0">
                  <a:ea typeface="黑体" pitchFamily="2" charset="-122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ea typeface="黑体" pitchFamily="2" charset="-122"/>
                  </a:rPr>
                  <a:t>当生成的数据分布和真实数据分布完全一致时（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2000" dirty="0">
                            <a:solidFill>
                              <a:srgbClr val="FF0000"/>
                            </a:solidFill>
                            <a:ea typeface="黑体" pitchFamily="2" charset="-122"/>
                          </a:rPr>
                          <m:t>即</m:t>
                        </m:r>
                        <m:r>
                          <a:rPr lang="en-US" altLang="zh-TW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  <m:t>𝑃</m:t>
                        </m:r>
                      </m:e>
                      <m:sub>
                        <m:r>
                          <a:rPr lang="zh-CN" alt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  <m:t>𝒢</m:t>
                        </m:r>
                      </m:sub>
                    </m:sSub>
                    <m:r>
                      <a:rPr lang="en-US" altLang="zh-TW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TW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  <m:t>𝑃</m:t>
                        </m:r>
                      </m:e>
                      <m:sub>
                        <m:r>
                          <a:rPr lang="en-US" altLang="zh-TW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  <m:t>𝑑𝑎𝑡𝑎</m:t>
                        </m:r>
                      </m:sub>
                    </m:sSub>
                    <m:r>
                      <a:rPr lang="en-US" altLang="zh-TW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itchFamily="2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ea typeface="黑体" pitchFamily="2" charset="-122"/>
                  </a:rPr>
                  <a:t>），</a:t>
                </a:r>
                <a:endParaRPr lang="en-US" altLang="zh-CN" sz="2000" dirty="0">
                  <a:ea typeface="黑体" pitchFamily="2" charset="-122"/>
                </a:endParaRPr>
              </a:p>
              <a:p>
                <a:pPr marL="252000" indent="-252000" eaLnBrk="1" hangingPunct="1">
                  <a:lnSpc>
                    <a:spcPts val="2800"/>
                  </a:lnSpc>
                  <a:spcBef>
                    <a:spcPts val="600"/>
                  </a:spcBef>
                  <a:buNone/>
                </a:pPr>
                <a:r>
                  <a:rPr lang="zh-CN" altLang="en-US" sz="2000" dirty="0">
                    <a:ea typeface="黑体" pitchFamily="2" charset="-122"/>
                  </a:rPr>
                  <a:t>   优化函数达到全局最小值</a:t>
                </a:r>
                <a:endParaRPr lang="en-US" altLang="zh-CN" sz="2000" dirty="0">
                  <a:ea typeface="黑体" pitchFamily="2" charset="-122"/>
                </a:endParaRPr>
              </a:p>
              <a:p>
                <a:pPr eaLnBrk="1" hangingPunct="1"/>
                <a:r>
                  <a:rPr lang="zh-CN" altLang="en-US" sz="2200" b="1" dirty="0">
                    <a:solidFill>
                      <a:srgbClr val="0000FF"/>
                    </a:solidFill>
                    <a:ea typeface="黑体" pitchFamily="2" charset="-122"/>
                  </a:rPr>
                  <a:t>收敛性</a:t>
                </a:r>
                <a:endParaRPr lang="en-US" altLang="zh-CN" sz="2200" b="1" dirty="0">
                  <a:solidFill>
                    <a:srgbClr val="0000FF"/>
                  </a:solidFill>
                  <a:ea typeface="黑体" pitchFamily="2" charset="-122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ea typeface="黑体" pitchFamily="2" charset="-122"/>
                  </a:rPr>
                  <a:t>理论上如果生成器</a:t>
                </a:r>
                <a14:m>
                  <m:oMath xmlns:m="http://schemas.openxmlformats.org/officeDocument/2006/math">
                    <m:r>
                      <a:rPr lang="zh-CN" altLang="en-US" sz="2000">
                        <a:latin typeface="Cambria Math" panose="02040503050406030204" pitchFamily="18" charset="0"/>
                        <a:ea typeface="黑体" pitchFamily="2" charset="-122"/>
                      </a:rPr>
                      <m:t>𝒢</m:t>
                    </m:r>
                  </m:oMath>
                </a14:m>
                <a:r>
                  <a:rPr lang="zh-CN" altLang="en-US" sz="2000" dirty="0">
                    <a:ea typeface="黑体" pitchFamily="2" charset="-122"/>
                  </a:rPr>
                  <a:t>和判别器</a:t>
                </a:r>
                <a14:m>
                  <m:oMath xmlns:m="http://schemas.openxmlformats.org/officeDocument/2006/math">
                    <m:r>
                      <a:rPr lang="zh-CN" altLang="en-US" sz="2000">
                        <a:latin typeface="Cambria Math" panose="02040503050406030204" pitchFamily="18" charset="0"/>
                        <a:ea typeface="黑体" pitchFamily="2" charset="-122"/>
                      </a:rPr>
                      <m:t>𝒟</m:t>
                    </m:r>
                  </m:oMath>
                </a14:m>
                <a:r>
                  <a:rPr lang="zh-CN" altLang="en-US" sz="2000" dirty="0">
                    <a:ea typeface="黑体" pitchFamily="2" charset="-122"/>
                  </a:rPr>
                  <a:t>的学习能力足够强，两个模型可以收敛</a:t>
                </a:r>
                <a:endParaRPr lang="en-US" altLang="zh-CN" sz="2000" dirty="0">
                  <a:ea typeface="黑体" pitchFamily="2" charset="-122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ea typeface="黑体" pitchFamily="2" charset="-122"/>
                  </a:rPr>
                  <a:t>实际中，</a:t>
                </a:r>
                <a:r>
                  <a:rPr lang="en-US" altLang="zh-CN" sz="2000" dirty="0">
                    <a:ea typeface="黑体" pitchFamily="2" charset="-122"/>
                  </a:rPr>
                  <a:t>GAN</a:t>
                </a:r>
                <a:r>
                  <a:rPr lang="zh-CN" altLang="en-US" sz="2000" dirty="0">
                    <a:ea typeface="黑体" pitchFamily="2" charset="-122"/>
                  </a:rPr>
                  <a:t>的</a:t>
                </a:r>
                <a:r>
                  <a:rPr lang="zh-CN" altLang="en-US" sz="2000" dirty="0">
                    <a:solidFill>
                      <a:srgbClr val="FF0000"/>
                    </a:solidFill>
                    <a:ea typeface="黑体" pitchFamily="2" charset="-122"/>
                  </a:rPr>
                  <a:t>收敛是很困难的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黑体" pitchFamily="2" charset="-122"/>
                  </a:rPr>
                  <a:t>，源于</a:t>
                </a:r>
                <a:r>
                  <a:rPr lang="zh-CN" altLang="en-US" sz="2000" dirty="0">
                    <a:solidFill>
                      <a:srgbClr val="FF0000"/>
                    </a:solidFill>
                    <a:ea typeface="黑体" pitchFamily="2" charset="-122"/>
                  </a:rPr>
                  <a:t>梯度消失</a:t>
                </a:r>
                <a:r>
                  <a:rPr lang="zh-CN" altLang="en-US" sz="2000" dirty="0">
                    <a:ea typeface="黑体" pitchFamily="2" charset="-122"/>
                  </a:rPr>
                  <a:t>和</a:t>
                </a:r>
                <a:r>
                  <a:rPr lang="zh-CN" altLang="en-US" sz="2000" dirty="0">
                    <a:solidFill>
                      <a:srgbClr val="FF0000"/>
                    </a:solidFill>
                    <a:ea typeface="黑体" pitchFamily="2" charset="-122"/>
                  </a:rPr>
                  <a:t>模式崩溃</a:t>
                </a:r>
                <a:r>
                  <a:rPr lang="zh-CN" altLang="en-US" sz="2000" dirty="0">
                    <a:ea typeface="黑体" pitchFamily="2" charset="-122"/>
                  </a:rPr>
                  <a:t>问题</a:t>
                </a:r>
                <a:endParaRPr lang="en-US" altLang="zh-CN" sz="2000" dirty="0">
                  <a:ea typeface="黑体" pitchFamily="2" charset="-122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ea typeface="黑体" pitchFamily="2" charset="-122"/>
                  </a:rPr>
                  <a:t>GAN</a:t>
                </a:r>
                <a:r>
                  <a:rPr lang="zh-CN" altLang="en-US" sz="2000" dirty="0">
                    <a:ea typeface="黑体" pitchFamily="2" charset="-122"/>
                  </a:rPr>
                  <a:t>的收敛性和均衡点存在性需要新的理论突破，模型结构和训练稳定性需进一步提高</a:t>
                </a:r>
              </a:p>
            </p:txBody>
          </p:sp>
        </mc:Choice>
        <mc:Fallback xmlns="">
          <p:sp>
            <p:nvSpPr>
              <p:cNvPr id="4096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575" y="2204864"/>
                <a:ext cx="8353425" cy="4536504"/>
              </a:xfrm>
              <a:blipFill>
                <a:blip r:embed="rId2"/>
                <a:stretch>
                  <a:fillRect l="-803" t="-1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465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生成对抗网络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17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2204864"/>
                <a:ext cx="8316416" cy="4536504"/>
              </a:xfrm>
            </p:spPr>
            <p:txBody>
              <a:bodyPr/>
              <a:lstStyle/>
              <a:p>
                <a:pPr eaLnBrk="1" hangingPunct="1"/>
                <a:r>
                  <a:rPr lang="zh-CN" altLang="en-US" sz="2200" b="1" dirty="0">
                    <a:solidFill>
                      <a:srgbClr val="0000FF"/>
                    </a:solidFill>
                    <a:ea typeface="黑体" pitchFamily="2" charset="-122"/>
                  </a:rPr>
                  <a:t>优点</a:t>
                </a:r>
                <a:endParaRPr lang="en-US" altLang="zh-CN" sz="2200" b="1" dirty="0">
                  <a:solidFill>
                    <a:srgbClr val="0000FF"/>
                  </a:solidFill>
                  <a:ea typeface="黑体" pitchFamily="2" charset="-122"/>
                </a:endParaRPr>
              </a:p>
              <a:p>
                <a:pPr indent="-161925" eaLnBrk="1" hangingPunct="1">
                  <a:lnSpc>
                    <a:spcPts val="28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ea typeface="黑体" pitchFamily="2" charset="-122"/>
                  </a:rPr>
                  <a:t>  </a:t>
                </a:r>
                <a:r>
                  <a:rPr lang="zh-CN" altLang="en-US" sz="2000" dirty="0">
                    <a:ea typeface="黑体" pitchFamily="2" charset="-122"/>
                  </a:rPr>
                  <a:t>根据实际的结果，</a:t>
                </a:r>
                <a:r>
                  <a:rPr lang="en-US" altLang="zh-CN" sz="2000" dirty="0">
                    <a:ea typeface="黑体" pitchFamily="2" charset="-122"/>
                  </a:rPr>
                  <a:t>GAN</a:t>
                </a:r>
                <a:r>
                  <a:rPr lang="zh-CN" altLang="en-US" sz="2000" dirty="0">
                    <a:ea typeface="黑体" pitchFamily="2" charset="-122"/>
                  </a:rPr>
                  <a:t>比其他生成模型产生了</a:t>
                </a:r>
                <a:r>
                  <a:rPr lang="zh-CN" altLang="en-US" sz="2000" dirty="0">
                    <a:solidFill>
                      <a:srgbClr val="FF0000"/>
                    </a:solidFill>
                    <a:ea typeface="黑体" pitchFamily="2" charset="-122"/>
                  </a:rPr>
                  <a:t>更好的样本</a:t>
                </a:r>
                <a:endParaRPr lang="en-US" altLang="zh-CN" sz="2000" dirty="0">
                  <a:solidFill>
                    <a:srgbClr val="FF0000"/>
                  </a:solidFill>
                  <a:ea typeface="黑体" pitchFamily="2" charset="-122"/>
                </a:endParaRPr>
              </a:p>
              <a:p>
                <a:pPr indent="-161925" eaLnBrk="1" hangingPunct="1">
                  <a:lnSpc>
                    <a:spcPts val="28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solidFill>
                      <a:srgbClr val="FF0000"/>
                    </a:solidFill>
                    <a:ea typeface="黑体" pitchFamily="2" charset="-122"/>
                  </a:rPr>
                  <a:t>  </a:t>
                </a:r>
                <a:r>
                  <a:rPr lang="zh-CN" altLang="en-US" sz="2000" dirty="0">
                    <a:solidFill>
                      <a:srgbClr val="FF0000"/>
                    </a:solidFill>
                    <a:ea typeface="黑体" pitchFamily="2" charset="-122"/>
                  </a:rPr>
                  <a:t>任何可微函数</a:t>
                </a:r>
                <a:r>
                  <a:rPr lang="zh-CN" altLang="en-US" sz="2000" dirty="0">
                    <a:ea typeface="黑体" pitchFamily="2" charset="-122"/>
                  </a:rPr>
                  <a:t>都可以构建生成器</a:t>
                </a:r>
                <a14:m>
                  <m:oMath xmlns:m="http://schemas.openxmlformats.org/officeDocument/2006/math">
                    <m:r>
                      <a:rPr lang="zh-CN" altLang="en-US" sz="2000" smtClean="0">
                        <a:latin typeface="Cambria Math" panose="02040503050406030204" pitchFamily="18" charset="0"/>
                        <a:ea typeface="黑体" pitchFamily="2" charset="-122"/>
                      </a:rPr>
                      <m:t>𝒢</m:t>
                    </m:r>
                  </m:oMath>
                </a14:m>
                <a:r>
                  <a:rPr lang="zh-CN" altLang="en-US" sz="2000" dirty="0">
                    <a:ea typeface="黑体" pitchFamily="2" charset="-122"/>
                  </a:rPr>
                  <a:t>和判别器</a:t>
                </a:r>
                <a14:m>
                  <m:oMath xmlns:m="http://schemas.openxmlformats.org/officeDocument/2006/math">
                    <m:r>
                      <a:rPr lang="zh-CN" altLang="en-US" sz="2000">
                        <a:latin typeface="Cambria Math" panose="02040503050406030204" pitchFamily="18" charset="0"/>
                        <a:ea typeface="黑体" pitchFamily="2" charset="-122"/>
                      </a:rPr>
                      <m:t>𝒟</m:t>
                    </m:r>
                  </m:oMath>
                </a14:m>
                <a:endParaRPr lang="en-US" altLang="zh-CN" sz="2000" i="1" dirty="0">
                  <a:ea typeface="黑体" pitchFamily="2" charset="-122"/>
                </a:endParaRPr>
              </a:p>
              <a:p>
                <a:pPr indent="-161925" eaLnBrk="1" hangingPunct="1">
                  <a:lnSpc>
                    <a:spcPts val="28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sz="2000" i="1" dirty="0">
                    <a:ea typeface="黑体" pitchFamily="2" charset="-122"/>
                  </a:rPr>
                  <a:t>  </a:t>
                </a:r>
                <a:r>
                  <a:rPr lang="zh-CN" altLang="en-US" sz="2000" dirty="0">
                    <a:ea typeface="黑体" pitchFamily="2" charset="-122"/>
                  </a:rPr>
                  <a:t>无需反复采样</a:t>
                </a:r>
                <a:endParaRPr lang="en-US" altLang="zh-CN" sz="2000" dirty="0">
                  <a:ea typeface="黑体" pitchFamily="2" charset="-122"/>
                </a:endParaRPr>
              </a:p>
              <a:p>
                <a:pPr eaLnBrk="1" hangingPunct="1"/>
                <a:r>
                  <a:rPr lang="zh-CN" altLang="en-US" sz="2200" b="1" dirty="0">
                    <a:solidFill>
                      <a:srgbClr val="0000FF"/>
                    </a:solidFill>
                    <a:ea typeface="黑体" pitchFamily="2" charset="-122"/>
                  </a:rPr>
                  <a:t>缺点</a:t>
                </a:r>
                <a:endParaRPr lang="en-US" altLang="zh-CN" sz="2200" b="1" dirty="0">
                  <a:solidFill>
                    <a:srgbClr val="0000FF"/>
                  </a:solidFill>
                  <a:ea typeface="黑体" pitchFamily="2" charset="-122"/>
                </a:endParaRPr>
              </a:p>
              <a:p>
                <a:pPr indent="-161925" eaLnBrk="1" hangingPunct="1">
                  <a:buFont typeface="Wingdings" panose="05000000000000000000" pitchFamily="2" charset="2"/>
                  <a:buChar char="ü"/>
                </a:pPr>
                <a:r>
                  <a:rPr lang="en-US" altLang="zh-CN" sz="2200" b="1" dirty="0">
                    <a:solidFill>
                      <a:srgbClr val="0000FF"/>
                    </a:solidFill>
                    <a:ea typeface="黑体" pitchFamily="2" charset="-122"/>
                  </a:rPr>
                  <a:t>  </a:t>
                </a:r>
                <a:r>
                  <a:rPr lang="zh-CN" altLang="en-US" sz="2000" dirty="0">
                    <a:ea typeface="黑体" pitchFamily="2" charset="-122"/>
                  </a:rPr>
                  <a:t>训练需达到纳什平衡，现在还没有一个很好的达到纳什平衡的方法</a:t>
                </a:r>
                <a:endParaRPr lang="en-US" altLang="zh-CN" sz="2000" dirty="0">
                  <a:ea typeface="黑体" pitchFamily="2" charset="-122"/>
                </a:endParaRPr>
              </a:p>
              <a:p>
                <a:pPr indent="-161925" eaLnBrk="1" hangingPunct="1"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ea typeface="黑体" pitchFamily="2" charset="-122"/>
                  </a:rPr>
                  <a:t>   GAN</a:t>
                </a:r>
                <a:r>
                  <a:rPr lang="zh-CN" altLang="en-US" sz="2000" dirty="0">
                    <a:ea typeface="黑体" pitchFamily="2" charset="-122"/>
                  </a:rPr>
                  <a:t>不适合处理</a:t>
                </a:r>
                <a:r>
                  <a:rPr lang="zh-CN" altLang="en-US" sz="2000" dirty="0">
                    <a:solidFill>
                      <a:srgbClr val="FF0000"/>
                    </a:solidFill>
                    <a:ea typeface="黑体" pitchFamily="2" charset="-122"/>
                  </a:rPr>
                  <a:t>离散形式</a:t>
                </a:r>
                <a:r>
                  <a:rPr lang="zh-CN" altLang="en-US" sz="2000" dirty="0">
                    <a:ea typeface="黑体" pitchFamily="2" charset="-122"/>
                  </a:rPr>
                  <a:t>的数据，如文本数据</a:t>
                </a:r>
                <a:endParaRPr lang="en-US" altLang="zh-CN" sz="2000" dirty="0">
                  <a:ea typeface="黑体" pitchFamily="2" charset="-122"/>
                </a:endParaRPr>
              </a:p>
              <a:p>
                <a:pPr indent="-161925" eaLnBrk="1" hangingPunct="1"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solidFill>
                      <a:srgbClr val="FF0000"/>
                    </a:solidFill>
                    <a:ea typeface="黑体" pitchFamily="2" charset="-122"/>
                  </a:rPr>
                  <a:t>   </a:t>
                </a:r>
                <a:r>
                  <a:rPr lang="zh-CN" altLang="en-US" sz="2000" dirty="0">
                    <a:solidFill>
                      <a:srgbClr val="FF0000"/>
                    </a:solidFill>
                    <a:ea typeface="黑体" pitchFamily="2" charset="-122"/>
                  </a:rPr>
                  <a:t>可解释性差</a:t>
                </a:r>
                <a:r>
                  <a:rPr lang="zh-CN" altLang="en-US" sz="2000" dirty="0">
                    <a:ea typeface="黑体" pitchFamily="2" charset="-122"/>
                  </a:rPr>
                  <a:t>，生成模型的分布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0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0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  <a:ea typeface="黑体" pitchFamily="2" charset="-122"/>
                          </a:rPr>
                          <m:t>𝒢</m:t>
                        </m:r>
                      </m:sub>
                    </m:sSub>
                  </m:oMath>
                </a14:m>
                <a:r>
                  <a:rPr lang="zh-CN" altLang="en-US" sz="2000" dirty="0">
                    <a:ea typeface="黑体" pitchFamily="2" charset="-122"/>
                  </a:rPr>
                  <a:t>没有显式的表达</a:t>
                </a:r>
              </a:p>
            </p:txBody>
          </p:sp>
        </mc:Choice>
        <mc:Fallback xmlns="">
          <p:sp>
            <p:nvSpPr>
              <p:cNvPr id="4096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2204864"/>
                <a:ext cx="8316416" cy="4536504"/>
              </a:xfrm>
              <a:blipFill>
                <a:blip r:embed="rId2"/>
                <a:stretch>
                  <a:fillRect l="-806" t="-1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3295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71137F-B8BA-0E44-0B70-1423CB1A3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217" y="2276872"/>
            <a:ext cx="625316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降维算法概述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自编码器</a:t>
            </a:r>
            <a:endParaRPr lang="en-US" altLang="zh-CN" sz="2200" b="0" kern="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自编码器的改进</a:t>
            </a:r>
            <a:endParaRPr lang="en-US" altLang="zh-CN" sz="2200" b="0" kern="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变分自编码器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生成对抗网络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solidFill>
                  <a:srgbClr val="FF0000"/>
                </a:solidFill>
                <a:ea typeface="黑体" pitchFamily="2" charset="-122"/>
              </a:rPr>
              <a:t>总结</a:t>
            </a:r>
          </a:p>
          <a:p>
            <a:pPr eaLnBrk="1" hangingPunct="1"/>
            <a:endParaRPr lang="en-US" altLang="zh-CN" sz="2200" b="0" kern="0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0611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总结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133600"/>
            <a:ext cx="7167563" cy="3881438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降维算法的基本思想与常见方法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典型的降维算法：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2000" dirty="0">
                <a:ea typeface="黑体" pitchFamily="2" charset="-122"/>
              </a:rPr>
              <a:t>     - 自编码器的主要思想、模型结构及训练算法</a:t>
            </a:r>
            <a:endParaRPr lang="en-US" altLang="zh-CN" sz="20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>
                <a:ea typeface="黑体" pitchFamily="2" charset="-122"/>
              </a:rPr>
              <a:t>     - </a:t>
            </a:r>
            <a:r>
              <a:rPr lang="zh-CN" altLang="en-US" sz="2000" dirty="0">
                <a:ea typeface="黑体" pitchFamily="2" charset="-122"/>
              </a:rPr>
              <a:t>改进的自编码器</a:t>
            </a:r>
            <a:endParaRPr lang="en-US" altLang="zh-CN" sz="20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>
                <a:ea typeface="黑体" pitchFamily="2" charset="-122"/>
              </a:rPr>
              <a:t>    </a:t>
            </a:r>
            <a:r>
              <a:rPr lang="zh-CN" altLang="en-US" sz="2000" dirty="0">
                <a:ea typeface="黑体" pitchFamily="2" charset="-122"/>
              </a:rPr>
              <a:t> - 变分自编码器的主要思想、模型结构及训练算法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000" dirty="0">
                <a:ea typeface="黑体" pitchFamily="2" charset="-122"/>
              </a:rPr>
              <a:t>     - 生成对抗网络的主要思想、模型结构及训练算法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结语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214563"/>
            <a:ext cx="7580313" cy="38814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CN" sz="4400" b="1" dirty="0"/>
          </a:p>
          <a:p>
            <a:pPr algn="ctr" eaLnBrk="1" hangingPunct="1">
              <a:buFont typeface="Wingdings" pitchFamily="2" charset="2"/>
              <a:buNone/>
            </a:pPr>
            <a:endParaRPr lang="en-US" altLang="zh-CN" sz="4400" b="1" dirty="0"/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sz="4400" b="1" dirty="0">
                <a:latin typeface="黑体" pitchFamily="2" charset="-122"/>
                <a:ea typeface="黑体" pitchFamily="2" charset="-122"/>
              </a:rPr>
              <a:t>谢谢</a:t>
            </a:r>
            <a:r>
              <a:rPr lang="zh-CN" altLang="en-US" sz="4400" b="1" dirty="0"/>
              <a:t>！</a:t>
            </a:r>
            <a:endParaRPr lang="en-US" altLang="zh-CN" sz="4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6845B0-5523-32C2-6014-6C956C336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7" y="2366963"/>
            <a:ext cx="625316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solidFill>
                  <a:srgbClr val="FF0000"/>
                </a:solidFill>
                <a:ea typeface="黑体" pitchFamily="2" charset="-122"/>
              </a:rPr>
              <a:t>降维算法概述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自编码器</a:t>
            </a:r>
            <a:endParaRPr lang="en-US" altLang="zh-CN" sz="2200" b="0" kern="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自编码器的改进</a:t>
            </a:r>
            <a:endParaRPr lang="en-US" altLang="zh-CN" sz="2200" b="0" kern="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变分自编码器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生成对抗网络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总结</a:t>
            </a:r>
          </a:p>
          <a:p>
            <a:pPr eaLnBrk="1" hangingPunct="1"/>
            <a:endParaRPr lang="en-US" altLang="zh-CN" sz="2200" b="0" kern="0" dirty="0"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895441" y="2086568"/>
            <a:ext cx="7997039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itchFamily="2" charset="2"/>
              <a:buChar char="w"/>
            </a:pPr>
            <a:r>
              <a:rPr lang="zh-CN" altLang="en-US" sz="2200" b="1" dirty="0">
                <a:solidFill>
                  <a:srgbClr val="0000FF"/>
                </a:solidFill>
              </a:rPr>
              <a:t> 什么是降维</a:t>
            </a:r>
            <a:endParaRPr lang="zh-CN" altLang="en-US" sz="2200" b="0" dirty="0">
              <a:solidFill>
                <a:srgbClr val="0000FF"/>
              </a:solidFill>
              <a:latin typeface="黑体" pitchFamily="2" charset="-122"/>
            </a:endParaRP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降维算法概述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BFAE34-688E-E112-5214-A82397869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46" y="2498719"/>
            <a:ext cx="66435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2000" b="0" dirty="0"/>
              <a:t>降低数据维度，保证其有效信息不丢失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5C6406E-EAD2-CECB-B74C-011B2BF17999}"/>
              </a:ext>
            </a:extLst>
          </p:cNvPr>
          <p:cNvSpPr txBox="1"/>
          <p:nvPr/>
        </p:nvSpPr>
        <p:spPr>
          <a:xfrm>
            <a:off x="887132" y="2947625"/>
            <a:ext cx="4572000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buFont typeface="Wingdings" pitchFamily="2" charset="2"/>
              <a:buChar char="w"/>
            </a:pP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zh-CN" altLang="en-US" sz="2200" dirty="0">
                <a:solidFill>
                  <a:srgbClr val="0000FF"/>
                </a:solidFill>
              </a:rPr>
              <a:t>为什么要</a:t>
            </a:r>
            <a:r>
              <a:rPr lang="zh-CN" altLang="en-US" sz="2200" b="1" dirty="0">
                <a:solidFill>
                  <a:srgbClr val="0000FF"/>
                </a:solidFill>
              </a:rPr>
              <a:t>降维</a:t>
            </a:r>
            <a:endParaRPr lang="zh-CN" altLang="en-US" sz="2200" b="0" dirty="0">
              <a:solidFill>
                <a:srgbClr val="0000FF"/>
              </a:solidFill>
              <a:latin typeface="黑体" pitchFamily="2" charset="-122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9887383-6281-4362-1CFF-55131BB41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46" y="3332176"/>
            <a:ext cx="66435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zh-CN" altLang="en-US" sz="2000" b="0" dirty="0"/>
              <a:t>缓解</a:t>
            </a:r>
            <a:r>
              <a:rPr lang="zh-CN" altLang="en-US" sz="2000" b="0" dirty="0">
                <a:solidFill>
                  <a:srgbClr val="FF0000"/>
                </a:solidFill>
              </a:rPr>
              <a:t>高维数据维数灾难</a:t>
            </a:r>
            <a:r>
              <a:rPr lang="zh-CN" altLang="en-US" sz="2000" b="0" dirty="0"/>
              <a:t>问题</a:t>
            </a:r>
            <a:endParaRPr lang="en-US" altLang="zh-CN" sz="2000" b="0" dirty="0"/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zh-CN" altLang="en-US" sz="2000" b="0" dirty="0"/>
              <a:t>提高数据可视化程度</a:t>
            </a:r>
            <a:endParaRPr lang="en-US" altLang="zh-CN" sz="2000" b="0" dirty="0"/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zh-CN" altLang="en-US" sz="2000" b="0" dirty="0"/>
              <a:t>数据压缩减少存储空间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3C34EE5-3C7D-4347-892C-5CEB116D5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684" y="4986967"/>
            <a:ext cx="6643546" cy="77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zh-CN" altLang="en-US" sz="2000" b="0" dirty="0"/>
              <a:t>主成分分析，奇异值分解，线性判别分析</a:t>
            </a:r>
            <a:endParaRPr lang="en-US" altLang="zh-CN" sz="2000" b="0" dirty="0"/>
          </a:p>
          <a:p>
            <a:pPr marL="342900" indent="-342900">
              <a:lnSpc>
                <a:spcPts val="28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zh-CN" altLang="zh-CN" sz="2000" b="0" dirty="0">
                <a:solidFill>
                  <a:srgbClr val="FF0000"/>
                </a:solidFill>
              </a:rPr>
              <a:t>不能较好地保持数据集的非线性特性</a:t>
            </a:r>
            <a:endParaRPr lang="zh-CN" altLang="en-US" sz="2000" b="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6169243-8BEA-4C7F-BB4A-824B7CF98BC5}"/>
              </a:ext>
            </a:extLst>
          </p:cNvPr>
          <p:cNvSpPr txBox="1"/>
          <p:nvPr/>
        </p:nvSpPr>
        <p:spPr>
          <a:xfrm>
            <a:off x="905760" y="5847642"/>
            <a:ext cx="4572000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buFont typeface="Wingdings" pitchFamily="2" charset="2"/>
              <a:buChar char="w"/>
            </a:pP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zh-CN" altLang="en-US" sz="2200" dirty="0">
                <a:solidFill>
                  <a:srgbClr val="0000FF"/>
                </a:solidFill>
              </a:rPr>
              <a:t>基于深度学习的降维方法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D5BE659-DAB9-4EF3-BECA-59F9E2357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599" y="6273400"/>
            <a:ext cx="7732803" cy="41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  <a:buClrTx/>
            </a:pPr>
            <a:r>
              <a:rPr lang="zh-CN" altLang="en-US" sz="2000" b="0" dirty="0"/>
              <a:t>自编码器，变分自编码器（生成模型），对抗神经网络 （生成模型）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58C827A-68D4-4996-86D6-53996599BD6E}"/>
              </a:ext>
            </a:extLst>
          </p:cNvPr>
          <p:cNvSpPr/>
          <p:nvPr/>
        </p:nvSpPr>
        <p:spPr>
          <a:xfrm>
            <a:off x="899592" y="4563269"/>
            <a:ext cx="2587568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2600"/>
              </a:lnSpc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 传统的降维方法</a:t>
            </a:r>
            <a:endParaRPr lang="zh-CN" altLang="en-US" sz="2200" b="0" dirty="0">
              <a:solidFill>
                <a:srgbClr val="0000FF"/>
              </a:solidFill>
              <a:latin typeface="黑体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13FC9F9-0568-34ED-9576-275608D04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391" y="2204864"/>
            <a:ext cx="625316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降维算法概述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solidFill>
                  <a:srgbClr val="FF0000"/>
                </a:solidFill>
                <a:ea typeface="黑体" pitchFamily="2" charset="-122"/>
              </a:rPr>
              <a:t>自编码器</a:t>
            </a:r>
            <a:endParaRPr lang="en-US" altLang="zh-CN" sz="2200" b="0" kern="0" dirty="0">
              <a:solidFill>
                <a:srgbClr val="FF0000"/>
              </a:solidFill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自编码器的改进</a:t>
            </a:r>
            <a:endParaRPr lang="en-US" altLang="zh-CN" sz="2200" b="0" kern="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变分自编码器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生成对抗网络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总结</a:t>
            </a:r>
          </a:p>
          <a:p>
            <a:pPr eaLnBrk="1" hangingPunct="1"/>
            <a:endParaRPr lang="en-US" altLang="zh-CN" sz="2200" b="0" kern="0" dirty="0"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自编码器 (1)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60" y="1988840"/>
            <a:ext cx="8208912" cy="470148"/>
          </a:xfrm>
        </p:spPr>
        <p:txBody>
          <a:bodyPr lIns="0" rIns="0"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  <a:ea typeface="黑体" pitchFamily="2" charset="-122"/>
              </a:rPr>
              <a:t>基本思想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 </a:t>
            </a:r>
            <a:endParaRPr lang="en-US" altLang="zh-CN" sz="22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22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22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 </a:t>
            </a: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SzPct val="82000"/>
              <a:buNone/>
            </a:pPr>
            <a:endParaRPr kumimoji="0" lang="zh-CN" altLang="en-US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zh-CN" altLang="en-US" sz="2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FCBA313-FC3F-440B-EDDA-A687A6E40C9F}"/>
              </a:ext>
            </a:extLst>
          </p:cNvPr>
          <p:cNvSpPr txBox="1"/>
          <p:nvPr/>
        </p:nvSpPr>
        <p:spPr>
          <a:xfrm>
            <a:off x="827584" y="390020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）编码阶段</a:t>
            </a:r>
            <a:endParaRPr lang="en-US" altLang="zh-CN" sz="20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405314-125D-6E6D-17C8-CE210691B658}"/>
              </a:ext>
            </a:extLst>
          </p:cNvPr>
          <p:cNvSpPr txBox="1"/>
          <p:nvPr/>
        </p:nvSpPr>
        <p:spPr>
          <a:xfrm>
            <a:off x="3062600" y="4125832"/>
            <a:ext cx="5337265" cy="783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6000" indent="-288000" eaLnBrk="1" hangingPunct="1">
              <a:lnSpc>
                <a:spcPts val="2800"/>
              </a:lnSpc>
              <a:buClrTx/>
              <a:buSzPct val="82000"/>
              <a:buFont typeface="Wingdings" panose="05000000000000000000" pitchFamily="2" charset="2"/>
              <a:buChar char="l"/>
            </a:pPr>
            <a:r>
              <a:rPr lang="zh-CN" altLang="zh-CN" sz="18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编码器将</a:t>
            </a:r>
            <a:r>
              <a:rPr lang="zh-CN" altLang="en-US" sz="1800" b="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原始输入</a:t>
            </a:r>
            <a:r>
              <a:rPr lang="zh-CN" altLang="zh-CN" sz="18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映射为</a:t>
            </a:r>
            <a:r>
              <a:rPr lang="zh-CN" altLang="zh-CN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低维数据</a:t>
            </a:r>
            <a:r>
              <a:rPr lang="zh-CN" altLang="en-US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18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实现对输入数据的降维</a:t>
            </a:r>
            <a:endParaRPr lang="en-US" altLang="zh-CN" sz="1800" b="0" dirty="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6BB13C3-1A87-F6A6-60A0-0BF66B4EBA56}"/>
                  </a:ext>
                </a:extLst>
              </p:cNvPr>
              <p:cNvSpPr txBox="1"/>
              <p:nvPr/>
            </p:nvSpPr>
            <p:spPr>
              <a:xfrm>
                <a:off x="3923928" y="4922518"/>
                <a:ext cx="4320480" cy="424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𝐡</m:t>
                      </m:r>
                      <m:r>
                        <a:rPr lang="en-US" altLang="zh-CN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𝐕𝐱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𝚼</m:t>
                          </m:r>
                        </m:e>
                      </m:d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6BB13C3-1A87-F6A6-60A0-0BF66B4EB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922518"/>
                <a:ext cx="4320480" cy="4247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C2929B8-1D94-D33D-4652-A4169059664B}"/>
                  </a:ext>
                </a:extLst>
              </p:cNvPr>
              <p:cNvSpPr txBox="1"/>
              <p:nvPr/>
            </p:nvSpPr>
            <p:spPr>
              <a:xfrm>
                <a:off x="3791353" y="5360516"/>
                <a:ext cx="4608512" cy="1294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zh-CN" altLang="en-US" sz="1800" b="0" dirty="0"/>
                  <a:t>其中：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8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𝐕</m:t>
                    </m:r>
                    <m:r>
                      <a:rPr lang="zh-CN" altLang="en-US" sz="1800" b="0" i="1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lang="zh-CN" altLang="zh-CN" sz="18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权重矩阵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               </m:t>
                    </m:r>
                  </m:oMath>
                </a14:m>
                <a:endParaRPr lang="en-US" altLang="zh-CN" sz="1800" b="0" i="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ts val="2800"/>
                  </a:lnSpc>
                </a:pPr>
                <a:r>
                  <a:rPr lang="en-US" altLang="zh-CN" sz="18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𝚼</m:t>
                    </m:r>
                    <m:r>
                      <a:rPr lang="zh-CN" altLang="en-US" sz="1800" b="0" i="1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lang="zh-CN" altLang="zh-CN" sz="18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偏置矩阵</a:t>
                </a:r>
                <a:endParaRPr lang="en-US" altLang="zh-CN" sz="1800" b="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ts val="28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              </m:t>
                        </m:r>
                        <m:r>
                          <a:rPr lang="en-US" altLang="zh-CN" sz="18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zh-CN" altLang="en-US" sz="1800" b="0" i="1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lang="zh-CN" altLang="zh-CN" sz="1800" b="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编码器的激活函数</a:t>
                </a:r>
                <a:endParaRPr lang="zh-CN" altLang="en-US" sz="1800" b="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C2929B8-1D94-D33D-4652-A41690596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353" y="5360516"/>
                <a:ext cx="4608512" cy="1294329"/>
              </a:xfrm>
              <a:prstGeom prst="rect">
                <a:avLst/>
              </a:prstGeom>
              <a:blipFill>
                <a:blip r:embed="rId4"/>
                <a:stretch>
                  <a:fillRect l="-1190"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E082F8F-3945-979F-76F6-4DA734E37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24532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CFA8189C-0978-D415-E997-5E406B258C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578910"/>
              </p:ext>
            </p:extLst>
          </p:nvPr>
        </p:nvGraphicFramePr>
        <p:xfrm>
          <a:off x="2123727" y="2453269"/>
          <a:ext cx="5073451" cy="1335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Visio" r:id="rId5" imgW="4252286" imgH="1120272" progId="Visio.Drawing.15">
                  <p:embed/>
                </p:oleObj>
              </mc:Choice>
              <mc:Fallback>
                <p:oleObj name="Visio" r:id="rId5" imgW="4252286" imgH="1120272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7" y="2453269"/>
                        <a:ext cx="5073451" cy="1335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4A64975F-8FFD-6482-5FF9-74F566BD2D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08" y="4365104"/>
            <a:ext cx="1872248" cy="244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4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自编码器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FCBA313-FC3F-440B-EDDA-A687A6E40C9F}"/>
              </a:ext>
            </a:extLst>
          </p:cNvPr>
          <p:cNvSpPr txBox="1"/>
          <p:nvPr/>
        </p:nvSpPr>
        <p:spPr>
          <a:xfrm>
            <a:off x="921469" y="239541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）解码阶段</a:t>
            </a:r>
            <a:endParaRPr lang="en-US" altLang="zh-CN" sz="20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405314-125D-6E6D-17C8-CE210691B658}"/>
              </a:ext>
            </a:extLst>
          </p:cNvPr>
          <p:cNvSpPr txBox="1"/>
          <p:nvPr/>
        </p:nvSpPr>
        <p:spPr>
          <a:xfrm>
            <a:off x="3207469" y="2870676"/>
            <a:ext cx="5337265" cy="773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6000" indent="-288000" eaLnBrk="1" hangingPunct="1">
              <a:lnSpc>
                <a:spcPts val="2800"/>
              </a:lnSpc>
              <a:buClrTx/>
              <a:buSzPct val="82000"/>
              <a:buFont typeface="Wingdings" panose="05000000000000000000" pitchFamily="2" charset="2"/>
              <a:buChar char="l"/>
            </a:pPr>
            <a:r>
              <a:rPr lang="zh-CN" altLang="zh-CN" sz="18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解码器则将低维数据映射成高维数据，实现对输入数据的</a:t>
            </a:r>
            <a:r>
              <a:rPr lang="zh-CN" altLang="en-US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重构</a:t>
            </a:r>
            <a:r>
              <a:rPr lang="zh-CN" altLang="zh-CN" sz="18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1800" b="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C2929B8-1D94-D33D-4652-A4169059664B}"/>
                  </a:ext>
                </a:extLst>
              </p:cNvPr>
              <p:cNvSpPr txBox="1"/>
              <p:nvPr/>
            </p:nvSpPr>
            <p:spPr>
              <a:xfrm>
                <a:off x="3936222" y="4287294"/>
                <a:ext cx="4608512" cy="1294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zh-CN" altLang="en-US" sz="1800" b="0" dirty="0"/>
                  <a:t>其中：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800" b="1" i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𝐖</m:t>
                    </m:r>
                    <m:r>
                      <a:rPr lang="zh-CN" altLang="en-US" sz="1800" b="0" i="1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lang="zh-CN" altLang="zh-CN" sz="1800" b="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权重矩阵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               </m:t>
                    </m:r>
                  </m:oMath>
                </a14:m>
                <a:endParaRPr lang="en-US" altLang="zh-CN" sz="1800" b="0" i="0" dirty="0">
                  <a:latin typeface="Cambria Math" panose="020405030504060302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ts val="2800"/>
                  </a:lnSpc>
                </a:pPr>
                <a:r>
                  <a:rPr lang="en-US" altLang="zh-CN" sz="18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zh-CN" sz="180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𝚯</m:t>
                    </m:r>
                    <m:r>
                      <a:rPr lang="zh-CN" altLang="en-US" sz="1800" b="0" i="1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lang="zh-CN" altLang="zh-CN" sz="1800" b="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偏置矩阵</a:t>
                </a:r>
                <a:endParaRPr lang="en-US" altLang="zh-CN" sz="1800" b="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ts val="2800"/>
                  </a:lnSpc>
                </a:pPr>
                <a:r>
                  <a:rPr lang="en-US" altLang="zh-CN" sz="18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zh-CN" altLang="en-US" sz="1800" b="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1800" b="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解码器的激活函数</a:t>
                </a:r>
                <a:endParaRPr lang="zh-CN" altLang="en-US" sz="1800" b="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C2929B8-1D94-D33D-4652-A41690596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22" y="4287294"/>
                <a:ext cx="4608512" cy="1294842"/>
              </a:xfrm>
              <a:prstGeom prst="rect">
                <a:avLst/>
              </a:prstGeom>
              <a:blipFill>
                <a:blip r:embed="rId2"/>
                <a:stretch>
                  <a:fillRect l="-1190"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95B33FD-675D-C557-B182-17A0FEF32572}"/>
                  </a:ext>
                </a:extLst>
              </p:cNvPr>
              <p:cNvSpPr txBox="1"/>
              <p:nvPr/>
            </p:nvSpPr>
            <p:spPr>
              <a:xfrm>
                <a:off x="3973676" y="3771013"/>
                <a:ext cx="4572000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altLang="zh-CN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zh-CN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𝐡</m:t>
                          </m:r>
                        </m:e>
                      </m:d>
                      <m:r>
                        <a:rPr lang="en-US" altLang="zh-CN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zh-CN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𝐖𝐡</m:t>
                          </m:r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18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𝚯</m:t>
                          </m:r>
                        </m:e>
                      </m:d>
                    </m:oMath>
                  </m:oMathPara>
                </a14:m>
                <a:endParaRPr lang="en-US" altLang="zh-CN" sz="1800" dirty="0">
                  <a:solidFill>
                    <a:srgbClr val="000000"/>
                  </a:solidFill>
                  <a:latin typeface="黑体" pitchFamily="2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95B33FD-675D-C557-B182-17A0FEF32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676" y="3771013"/>
                <a:ext cx="4572000" cy="391902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F28529E-C2CD-515E-4808-BFFE12188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140968"/>
            <a:ext cx="1872208" cy="268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31755"/>
      </p:ext>
    </p:extLst>
  </p:cSld>
  <p:clrMapOvr>
    <a:masterClrMapping/>
  </p:clrMapOvr>
</p:sld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黑体" pitchFamily="2" charset="-122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 defTabSz="457200" fontAlgn="auto">
          <a:spcBef>
            <a:spcPts val="0"/>
          </a:spcBef>
          <a:spcAft>
            <a:spcPts val="0"/>
          </a:spcAft>
          <a:buClrTx/>
          <a:defRPr sz="2000" i="1" smtClean="0">
            <a:latin typeface="Cambria Math" panose="02040503050406030204" pitchFamily="18" charset="0"/>
            <a:ea typeface="黑体" pitchFamily="2" charset="-122"/>
          </a:defRPr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黑体" pitchFamily="2" charset="-122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5849</TotalTime>
  <Words>2755</Words>
  <Application>Microsoft Office PowerPoint</Application>
  <PresentationFormat>全屏显示(4:3)</PresentationFormat>
  <Paragraphs>477</Paragraphs>
  <Slides>47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0" baseType="lpstr">
      <vt:lpstr>新細明體</vt:lpstr>
      <vt:lpstr>等线</vt:lpstr>
      <vt:lpstr>黑体</vt:lpstr>
      <vt:lpstr>宋体</vt:lpstr>
      <vt:lpstr>Calibri</vt:lpstr>
      <vt:lpstr>Cambria Math</vt:lpstr>
      <vt:lpstr>Euclid Math One</vt:lpstr>
      <vt:lpstr>Symbol</vt:lpstr>
      <vt:lpstr>Times New Roman</vt:lpstr>
      <vt:lpstr>Wingdings</vt:lpstr>
      <vt:lpstr>Straight Edge</vt:lpstr>
      <vt:lpstr>1_Straight Edge</vt:lpstr>
      <vt:lpstr>Visio</vt:lpstr>
      <vt:lpstr>第15章 降维算法 </vt:lpstr>
      <vt:lpstr>提纲</vt:lpstr>
      <vt:lpstr>引例 (1)</vt:lpstr>
      <vt:lpstr>引例 (2)</vt:lpstr>
      <vt:lpstr>提纲</vt:lpstr>
      <vt:lpstr>降维算法概述</vt:lpstr>
      <vt:lpstr>提纲</vt:lpstr>
      <vt:lpstr>自编码器 (1)</vt:lpstr>
      <vt:lpstr>自编码器 (2)</vt:lpstr>
      <vt:lpstr>自编码器 (3)</vt:lpstr>
      <vt:lpstr>自编码器 (4)</vt:lpstr>
      <vt:lpstr>提纲</vt:lpstr>
      <vt:lpstr>降噪自编码器 (1)  </vt:lpstr>
      <vt:lpstr>降噪自编码器 (2)  </vt:lpstr>
      <vt:lpstr>稀疏自编码器 (1) </vt:lpstr>
      <vt:lpstr>稀疏自编码器 (2) </vt:lpstr>
      <vt:lpstr>稀疏自编码器 (3) </vt:lpstr>
      <vt:lpstr>收缩自编码器 (1) </vt:lpstr>
      <vt:lpstr>收缩自编码器 (2) </vt:lpstr>
      <vt:lpstr>提纲</vt:lpstr>
      <vt:lpstr>变分自编码器 (1) </vt:lpstr>
      <vt:lpstr>变分自编码器 (2) </vt:lpstr>
      <vt:lpstr>变分自编码器 (3) </vt:lpstr>
      <vt:lpstr>变分自编码器 (4) </vt:lpstr>
      <vt:lpstr>变分自编码器 (5) </vt:lpstr>
      <vt:lpstr>变分自编码器 (6)</vt:lpstr>
      <vt:lpstr>提纲</vt:lpstr>
      <vt:lpstr>生成对抗网络 (1)</vt:lpstr>
      <vt:lpstr>生成对抗网络 (2)</vt:lpstr>
      <vt:lpstr>生成对抗网络 (3)</vt:lpstr>
      <vt:lpstr>生成对抗网络 (4)</vt:lpstr>
      <vt:lpstr>生成对抗网络 (5)</vt:lpstr>
      <vt:lpstr>生成对抗网络 (6)</vt:lpstr>
      <vt:lpstr>生成对抗网络 (7)</vt:lpstr>
      <vt:lpstr>生成对抗网络 (8)</vt:lpstr>
      <vt:lpstr>生成对抗网络 (9)</vt:lpstr>
      <vt:lpstr>生成对抗网络 (10)</vt:lpstr>
      <vt:lpstr>生成对抗网络 (11)</vt:lpstr>
      <vt:lpstr>生成对抗网络 (12)</vt:lpstr>
      <vt:lpstr>生成对抗网络 (13)</vt:lpstr>
      <vt:lpstr>生成对抗网络 (14)</vt:lpstr>
      <vt:lpstr>生成对抗网络 (15)</vt:lpstr>
      <vt:lpstr>生成对抗网络 (16)</vt:lpstr>
      <vt:lpstr>生成对抗网络 (17)</vt:lpstr>
      <vt:lpstr>提纲</vt:lpstr>
      <vt:lpstr>总结</vt:lpstr>
      <vt:lpstr>结语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 Yue</dc:creator>
  <cp:lastModifiedBy>Kun Yue</cp:lastModifiedBy>
  <cp:revision>215</cp:revision>
  <dcterms:created xsi:type="dcterms:W3CDTF">1601-01-01T00:00:00Z</dcterms:created>
  <dcterms:modified xsi:type="dcterms:W3CDTF">2022-07-19T01:34:02Z</dcterms:modified>
</cp:coreProperties>
</file>