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sldIdLst>
    <p:sldId id="256" r:id="rId2"/>
    <p:sldId id="257" r:id="rId3"/>
    <p:sldId id="258" r:id="rId4"/>
    <p:sldId id="300" r:id="rId5"/>
    <p:sldId id="341" r:id="rId6"/>
    <p:sldId id="370" r:id="rId7"/>
    <p:sldId id="301" r:id="rId8"/>
    <p:sldId id="265" r:id="rId9"/>
    <p:sldId id="326" r:id="rId10"/>
    <p:sldId id="328" r:id="rId11"/>
    <p:sldId id="302" r:id="rId12"/>
    <p:sldId id="313" r:id="rId13"/>
    <p:sldId id="316" r:id="rId14"/>
    <p:sldId id="317" r:id="rId15"/>
    <p:sldId id="321" r:id="rId16"/>
    <p:sldId id="344" r:id="rId17"/>
    <p:sldId id="323" r:id="rId18"/>
    <p:sldId id="324" r:id="rId19"/>
    <p:sldId id="329" r:id="rId20"/>
    <p:sldId id="327" r:id="rId21"/>
    <p:sldId id="358" r:id="rId22"/>
    <p:sldId id="295" r:id="rId23"/>
    <p:sldId id="360" r:id="rId24"/>
    <p:sldId id="361" r:id="rId25"/>
    <p:sldId id="362" r:id="rId26"/>
    <p:sldId id="363" r:id="rId27"/>
    <p:sldId id="364" r:id="rId28"/>
    <p:sldId id="365" r:id="rId29"/>
    <p:sldId id="366" r:id="rId30"/>
    <p:sldId id="367" r:id="rId31"/>
    <p:sldId id="368" r:id="rId32"/>
    <p:sldId id="369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003366"/>
    <a:srgbClr val="0000CC"/>
    <a:srgbClr val="F5D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86449" autoAdjust="0"/>
  </p:normalViewPr>
  <p:slideViewPr>
    <p:cSldViewPr>
      <p:cViewPr varScale="1">
        <p:scale>
          <a:sx n="67" d="100"/>
          <a:sy n="67" d="100"/>
        </p:scale>
        <p:origin x="1094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18.xml"/><Relationship Id="rId18" Type="http://schemas.openxmlformats.org/officeDocument/2006/relationships/slide" Target="slides/slide23.xml"/><Relationship Id="rId26" Type="http://schemas.openxmlformats.org/officeDocument/2006/relationships/slide" Target="slides/slide31.xml"/><Relationship Id="rId3" Type="http://schemas.openxmlformats.org/officeDocument/2006/relationships/slide" Target="slides/slide3.xml"/><Relationship Id="rId21" Type="http://schemas.openxmlformats.org/officeDocument/2006/relationships/slide" Target="slides/slide26.xml"/><Relationship Id="rId7" Type="http://schemas.openxmlformats.org/officeDocument/2006/relationships/slide" Target="slides/slide11.xml"/><Relationship Id="rId12" Type="http://schemas.openxmlformats.org/officeDocument/2006/relationships/slide" Target="slides/slide17.xml"/><Relationship Id="rId17" Type="http://schemas.openxmlformats.org/officeDocument/2006/relationships/slide" Target="slides/slide22.xml"/><Relationship Id="rId25" Type="http://schemas.openxmlformats.org/officeDocument/2006/relationships/slide" Target="slides/slide30.xml"/><Relationship Id="rId2" Type="http://schemas.openxmlformats.org/officeDocument/2006/relationships/slide" Target="slides/slide2.xml"/><Relationship Id="rId16" Type="http://schemas.openxmlformats.org/officeDocument/2006/relationships/slide" Target="slides/slide21.xml"/><Relationship Id="rId20" Type="http://schemas.openxmlformats.org/officeDocument/2006/relationships/slide" Target="slides/slide25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5.xml"/><Relationship Id="rId24" Type="http://schemas.openxmlformats.org/officeDocument/2006/relationships/slide" Target="slides/slide29.xml"/><Relationship Id="rId5" Type="http://schemas.openxmlformats.org/officeDocument/2006/relationships/slide" Target="slides/slide7.xml"/><Relationship Id="rId15" Type="http://schemas.openxmlformats.org/officeDocument/2006/relationships/slide" Target="slides/slide20.xml"/><Relationship Id="rId23" Type="http://schemas.openxmlformats.org/officeDocument/2006/relationships/slide" Target="slides/slide28.xml"/><Relationship Id="rId10" Type="http://schemas.openxmlformats.org/officeDocument/2006/relationships/slide" Target="slides/slide14.xml"/><Relationship Id="rId19" Type="http://schemas.openxmlformats.org/officeDocument/2006/relationships/slide" Target="slides/slide24.xml"/><Relationship Id="rId4" Type="http://schemas.openxmlformats.org/officeDocument/2006/relationships/slide" Target="slides/slide4.xml"/><Relationship Id="rId9" Type="http://schemas.openxmlformats.org/officeDocument/2006/relationships/slide" Target="slides/slide13.xml"/><Relationship Id="rId14" Type="http://schemas.openxmlformats.org/officeDocument/2006/relationships/slide" Target="slides/slide19.xml"/><Relationship Id="rId22" Type="http://schemas.openxmlformats.org/officeDocument/2006/relationships/slide" Target="slides/slide27.xml"/><Relationship Id="rId27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fld id="{E95B263C-5119-4304-8D42-7ACA737F6E5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6907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1027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6" name="Group 1028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1029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" name="Line 1030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Line 1031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" name="Line 1032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Line 1033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2" name="Line 1034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3" name="Line 1035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4" name="Line 1036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5" name="Line 1037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" name="Line 1038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" name="Line 1039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8" name="Line 1040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9" name="Line 1041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0" name="Line 1042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1" name="Line 1043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2" name="Line 1044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3" name="Line 1045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4" name="Line 1046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5" name="Line 1047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" name="Line 1048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7" name="Line 1049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8" name="Line 1050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9" name="Line 1051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0" name="Line 1052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1" name="Line 1053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2" name="Line 1054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3" name="Line 1055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4" name="Line 1056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5" name="Line 1057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6" name="Line 1058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7" name="Line 1059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8" name="Line 1060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9" name="Line 1061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0" name="Line 1062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1" name="Line 1063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2" name="Line 1064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3" name="Line 1065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4" name="Line 1066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5" name="Line 1067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6" name="Line 1068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7" name="Line 1069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8" name="Line 1070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9" name="Line 1071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0" name="Line 1072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" name="Line 1073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" name="Line 1074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3" name="Line 1075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4" name="Line 1076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5" name="Line 1077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6" name="Line 1078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7" name="Line 1079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8" name="Line 1080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9" name="Line 1081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0" name="Line 1082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1" name="Line 1083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2" name="Line 1084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3" name="Line 1085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4" name="Line 1086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5" name="Line 1087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6" name="Line 1088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7" name="Line 1089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8" name="Line 1090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9" name="Line 1091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0" name="Line 1092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1" name="Line 1093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2" name="Line 1094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3" name="Line 1095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4" name="Line 1096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5" name="Line 1097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6" name="Line 1098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7" name="Line 1099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8" name="Line 1100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9" name="Line 1101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0" name="Line 1102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1" name="Line 1103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2" name="Line 1104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3" name="Line 1105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4" name="Line 1106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5" name="Line 1107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6" name="Line 1108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7" name="Line 1109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8" name="Line 1110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9" name="Line 1111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0" name="Line 1112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1" name="Line 1113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2" name="Line 1114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3" name="Line 1115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4" name="Line 1116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5" name="Line 1117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6" name="Line 1118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7" name="Line 1119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8" name="Line 1120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9" name="Line 1121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0" name="Line 1122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1" name="Line 1123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2" name="Line 1124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3" name="Line 1125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" name="Line 1126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  <p:sp>
        <p:nvSpPr>
          <p:cNvPr id="105" name="Rectangle 1132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lang="zh-CN" altLang="en-US" sz="2400" b="0">
              <a:ea typeface="宋体" pitchFamily="2" charset="-122"/>
            </a:endParaRPr>
          </a:p>
        </p:txBody>
      </p:sp>
      <p:sp>
        <p:nvSpPr>
          <p:cNvPr id="106" name="Rectangle 1133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lang="zh-CN" altLang="en-US" sz="2400" b="0">
              <a:ea typeface="宋体" pitchFamily="2" charset="-122"/>
            </a:endParaRPr>
          </a:p>
        </p:txBody>
      </p:sp>
      <p:sp>
        <p:nvSpPr>
          <p:cNvPr id="6250" name="Rectangle 1130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6251" name="Rectangle 1131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7" name="Rectangle 1127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8" name="Rectangle 1128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109" name="Rectangle 11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902B7F-264A-4FC5-AB19-D3CDB3EAA8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5F5E6-A5C4-40CD-896D-52BD263B909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BB175-9D7C-4547-8366-15957A1CE83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10B0D-ABF1-44AC-94F7-7C7B1B92C97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63E70-9991-42B0-9DF0-AD20CA315B5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1FDCE-C7D6-4239-8533-F085902BBB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56679-EB19-4EED-B5BB-CC586AECD2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9AB0C-3D36-46F3-B154-14A3C4562B0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A1526-3BD2-467C-B8F1-EFA7AB7908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A9433-8828-4A7B-BF92-590046B4021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909FC-A1CE-4110-A274-CD5BE91BDD7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248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5124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5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6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7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8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9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1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2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3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4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5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6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7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8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9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0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1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2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3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4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5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6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7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8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9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0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1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2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4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5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6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7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8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9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0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1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2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3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4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5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6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7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8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9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0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1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2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3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4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5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6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7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8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9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0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1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2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3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4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5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6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7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8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9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0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1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2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3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4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5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6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7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8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9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0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1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2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3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4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5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6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7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8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9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0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1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2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3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4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5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6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7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8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9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0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1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10249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5223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4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5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6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  <p:sp>
        <p:nvSpPr>
          <p:cNvPr id="10243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228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400" b="0" smtClean="0">
                <a:solidFill>
                  <a:schemeClr val="folHlink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229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kumimoji="0" sz="1400" b="0" smtClean="0">
                <a:solidFill>
                  <a:schemeClr val="folHlink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5230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400" b="0" smtClean="0">
                <a:solidFill>
                  <a:schemeClr val="folHlink"/>
                </a:solidFill>
                <a:ea typeface="+mn-ea"/>
              </a:defRPr>
            </a:lvl1pPr>
          </a:lstStyle>
          <a:p>
            <a:pPr>
              <a:defRPr/>
            </a:pPr>
            <a:fld id="{A46414B0-2FA7-4528-95F2-8F22DA5AF7A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247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kumimoji="1"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0.png"/><Relationship Id="rId4" Type="http://schemas.openxmlformats.org/officeDocument/2006/relationships/image" Target="../media/image19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第</a:t>
            </a:r>
            <a:r>
              <a:rPr lang="en-US" altLang="zh-CN" dirty="0">
                <a:ea typeface="黑体" pitchFamily="2" charset="-122"/>
              </a:rPr>
              <a:t>10</a:t>
            </a:r>
            <a:r>
              <a:rPr lang="zh-CN" altLang="en-US" dirty="0">
                <a:ea typeface="黑体" pitchFamily="2" charset="-122"/>
              </a:rPr>
              <a:t>章</a:t>
            </a:r>
            <a:r>
              <a:rPr lang="en-US" altLang="zh-CN" dirty="0">
                <a:ea typeface="黑体" pitchFamily="2" charset="-122"/>
              </a:rPr>
              <a:t> </a:t>
            </a:r>
            <a:r>
              <a:rPr lang="zh-CN" altLang="zh-CN" dirty="0">
                <a:ea typeface="黑体" pitchFamily="2" charset="-122"/>
              </a:rPr>
              <a:t>异常检测</a:t>
            </a:r>
            <a:endParaRPr lang="en-US" altLang="zh-CN" dirty="0">
              <a:ea typeface="黑体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8FF5586-944C-47E4-CCFC-A69AC8669D57}"/>
              </a:ext>
            </a:extLst>
          </p:cNvPr>
          <p:cNvSpPr txBox="1"/>
          <p:nvPr/>
        </p:nvSpPr>
        <p:spPr>
          <a:xfrm>
            <a:off x="2574131" y="3284984"/>
            <a:ext cx="4572000" cy="2259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zh-CN" sz="4000" dirty="0">
                <a:ea typeface="黑体" panose="02010609060101010101" pitchFamily="49" charset="-122"/>
              </a:rPr>
              <a:t>《</a:t>
            </a:r>
            <a:r>
              <a:rPr lang="zh-CN" altLang="en-US" sz="4000" dirty="0">
                <a:ea typeface="黑体" panose="02010609060101010101" pitchFamily="49" charset="-122"/>
              </a:rPr>
              <a:t>人工智能算法</a:t>
            </a:r>
            <a:r>
              <a:rPr lang="en-US" altLang="zh-CN" sz="4000" dirty="0">
                <a:ea typeface="黑体" panose="02010609060101010101" pitchFamily="49" charset="-122"/>
              </a:rPr>
              <a:t>》</a:t>
            </a:r>
          </a:p>
          <a:p>
            <a:pPr algn="ctr" eaLnBrk="1" hangingPunct="1"/>
            <a:endParaRPr lang="en-US" altLang="zh-CN" dirty="0"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dirty="0">
                <a:ea typeface="黑体" panose="02010609060101010101" pitchFamily="49" charset="-122"/>
              </a:rPr>
              <a:t>清华大学出版社</a:t>
            </a:r>
            <a:endParaRPr lang="en-US" altLang="zh-CN" dirty="0">
              <a:ea typeface="黑体" panose="02010609060101010101" pitchFamily="49" charset="-122"/>
            </a:endParaRPr>
          </a:p>
          <a:p>
            <a:pPr algn="ctr" eaLnBrk="1" hangingPunct="1"/>
            <a:r>
              <a:rPr lang="en-US" altLang="zh-CN" dirty="0">
                <a:ea typeface="黑体" panose="02010609060101010101" pitchFamily="49" charset="-122"/>
              </a:rPr>
              <a:t>2022</a:t>
            </a:r>
            <a:r>
              <a:rPr lang="zh-CN" altLang="en-US" dirty="0">
                <a:ea typeface="黑体" panose="02010609060101010101" pitchFamily="49" charset="-122"/>
              </a:rPr>
              <a:t>年</a:t>
            </a:r>
            <a:r>
              <a:rPr lang="en-US" altLang="zh-CN" dirty="0">
                <a:ea typeface="黑体" panose="02010609060101010101" pitchFamily="49" charset="-122"/>
              </a:rPr>
              <a:t>7</a:t>
            </a:r>
            <a:r>
              <a:rPr lang="zh-CN" altLang="en-US" dirty="0">
                <a:ea typeface="黑体" panose="02010609060101010101" pitchFamily="49" charset="-122"/>
              </a:rPr>
              <a:t>月</a:t>
            </a:r>
            <a:endParaRPr lang="en-US" altLang="zh-CN" dirty="0"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AAA3D35-C828-D3DA-B201-82D642939593}"/>
              </a:ext>
            </a:extLst>
          </p:cNvPr>
          <p:cNvSpPr/>
          <p:nvPr/>
        </p:nvSpPr>
        <p:spPr bwMode="auto">
          <a:xfrm>
            <a:off x="3383869" y="3575414"/>
            <a:ext cx="3024336" cy="16561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45" name="流程图: 接点 44">
            <a:extLst>
              <a:ext uri="{FF2B5EF4-FFF2-40B4-BE49-F238E27FC236}">
                <a16:creationId xmlns:a16="http://schemas.microsoft.com/office/drawing/2014/main" id="{D7A3DE17-F6E2-2D5D-3C36-B7F19B2D77CA}"/>
              </a:ext>
            </a:extLst>
          </p:cNvPr>
          <p:cNvSpPr/>
          <p:nvPr/>
        </p:nvSpPr>
        <p:spPr bwMode="auto">
          <a:xfrm>
            <a:off x="4563145" y="4807220"/>
            <a:ext cx="476908" cy="290227"/>
          </a:xfrm>
          <a:prstGeom prst="flowChartConnec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44" name="流程图: 接点 43">
            <a:extLst>
              <a:ext uri="{FF2B5EF4-FFF2-40B4-BE49-F238E27FC236}">
                <a16:creationId xmlns:a16="http://schemas.microsoft.com/office/drawing/2014/main" id="{3DD367B8-0E6B-8B64-6D00-9CAB5B76EA50}"/>
              </a:ext>
            </a:extLst>
          </p:cNvPr>
          <p:cNvSpPr/>
          <p:nvPr/>
        </p:nvSpPr>
        <p:spPr bwMode="auto">
          <a:xfrm>
            <a:off x="5072258" y="3739710"/>
            <a:ext cx="471851" cy="841916"/>
          </a:xfrm>
          <a:prstGeom prst="flowChartConnec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3" name="流程图: 接点 2">
            <a:extLst>
              <a:ext uri="{FF2B5EF4-FFF2-40B4-BE49-F238E27FC236}">
                <a16:creationId xmlns:a16="http://schemas.microsoft.com/office/drawing/2014/main" id="{C40058BD-135F-4991-87E7-D0854BEFB44E}"/>
              </a:ext>
            </a:extLst>
          </p:cNvPr>
          <p:cNvSpPr/>
          <p:nvPr/>
        </p:nvSpPr>
        <p:spPr bwMode="auto">
          <a:xfrm>
            <a:off x="4103949" y="3867692"/>
            <a:ext cx="645133" cy="713934"/>
          </a:xfrm>
          <a:prstGeom prst="flowChartConnec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899593" y="2132856"/>
            <a:ext cx="7992888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ts val="2800"/>
              </a:lnSpc>
              <a:buFont typeface="Wingdings" pitchFamily="2" charset="2"/>
              <a:buChar char="w"/>
            </a:pPr>
            <a:r>
              <a:rPr lang="zh-CN" altLang="en-US" sz="2200" dirty="0">
                <a:solidFill>
                  <a:srgbClr val="0000FF"/>
                </a:solidFill>
                <a:latin typeface="黑体" pitchFamily="2" charset="-122"/>
              </a:rPr>
              <a:t>基于聚类</a:t>
            </a:r>
            <a:r>
              <a:rPr lang="zh-CN" altLang="en-US" sz="2200" dirty="0">
                <a:solidFill>
                  <a:srgbClr val="0000FF"/>
                </a:solidFill>
                <a:latin typeface="+mn-lt"/>
              </a:rPr>
              <a:t>（</a:t>
            </a:r>
            <a:r>
              <a:rPr lang="en-US" altLang="zh-CN" sz="2200" dirty="0">
                <a:solidFill>
                  <a:srgbClr val="0000FF"/>
                </a:solidFill>
                <a:latin typeface="+mn-lt"/>
              </a:rPr>
              <a:t>Cluster-based</a:t>
            </a:r>
            <a:r>
              <a:rPr lang="zh-CN" altLang="en-US" sz="2200" dirty="0">
                <a:solidFill>
                  <a:srgbClr val="0000FF"/>
                </a:solidFill>
                <a:latin typeface="+mn-lt"/>
              </a:rPr>
              <a:t>）</a:t>
            </a:r>
            <a:r>
              <a:rPr lang="zh-CN" altLang="en-US" sz="2200" dirty="0">
                <a:solidFill>
                  <a:srgbClr val="0000FF"/>
                </a:solidFill>
                <a:latin typeface="黑体" pitchFamily="2" charset="-122"/>
              </a:rPr>
              <a:t>的方法</a:t>
            </a:r>
            <a:endParaRPr lang="en-US" altLang="zh-CN" sz="2200" dirty="0">
              <a:solidFill>
                <a:srgbClr val="0000FF"/>
              </a:solidFill>
              <a:latin typeface="黑体" pitchFamily="2" charset="-122"/>
            </a:endParaRP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b="0" dirty="0">
                <a:latin typeface="黑体" pitchFamily="2" charset="-122"/>
              </a:rPr>
              <a:t>   将数据样本划分为不同的簇，选择小簇中的样本作为候选异常点，</a:t>
            </a:r>
            <a:endParaRPr lang="en-US" altLang="zh-CN" sz="2000" b="0" dirty="0">
              <a:latin typeface="黑体" pitchFamily="2" charset="-122"/>
            </a:endParaRP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b="0" dirty="0">
                <a:latin typeface="黑体" pitchFamily="2" charset="-122"/>
              </a:rPr>
              <a:t>   以非候选点构成的簇和候选点之间的距离作为是否存在异常的依据</a:t>
            </a:r>
          </a:p>
        </p:txBody>
      </p:sp>
      <p:sp>
        <p:nvSpPr>
          <p:cNvPr id="17414" name="Rectangle 4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异常检测算法分类 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3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p:sp>
        <p:nvSpPr>
          <p:cNvPr id="4" name="流程图: 接点 3">
            <a:extLst>
              <a:ext uri="{FF2B5EF4-FFF2-40B4-BE49-F238E27FC236}">
                <a16:creationId xmlns:a16="http://schemas.microsoft.com/office/drawing/2014/main" id="{8B6C150E-9129-37C8-8DCB-34DF7CF5012A}"/>
              </a:ext>
            </a:extLst>
          </p:cNvPr>
          <p:cNvSpPr/>
          <p:nvPr/>
        </p:nvSpPr>
        <p:spPr bwMode="auto">
          <a:xfrm>
            <a:off x="4393649" y="3973714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6" name="流程图: 接点 5">
            <a:extLst>
              <a:ext uri="{FF2B5EF4-FFF2-40B4-BE49-F238E27FC236}">
                <a16:creationId xmlns:a16="http://schemas.microsoft.com/office/drawing/2014/main" id="{B719D2E8-B784-89B3-5048-EB588F92049F}"/>
              </a:ext>
            </a:extLst>
          </p:cNvPr>
          <p:cNvSpPr/>
          <p:nvPr/>
        </p:nvSpPr>
        <p:spPr bwMode="auto">
          <a:xfrm>
            <a:off x="4491137" y="4054106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7" name="流程图: 接点 6">
            <a:extLst>
              <a:ext uri="{FF2B5EF4-FFF2-40B4-BE49-F238E27FC236}">
                <a16:creationId xmlns:a16="http://schemas.microsoft.com/office/drawing/2014/main" id="{509B9C35-5BCE-17ED-997E-0E2174A69A31}"/>
              </a:ext>
            </a:extLst>
          </p:cNvPr>
          <p:cNvSpPr/>
          <p:nvPr/>
        </p:nvSpPr>
        <p:spPr bwMode="auto">
          <a:xfrm>
            <a:off x="4425242" y="4173448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8" name="流程图: 接点 7">
            <a:extLst>
              <a:ext uri="{FF2B5EF4-FFF2-40B4-BE49-F238E27FC236}">
                <a16:creationId xmlns:a16="http://schemas.microsoft.com/office/drawing/2014/main" id="{86DF2975-F896-2095-B625-9EDFBE439078}"/>
              </a:ext>
            </a:extLst>
          </p:cNvPr>
          <p:cNvSpPr/>
          <p:nvPr/>
        </p:nvSpPr>
        <p:spPr bwMode="auto">
          <a:xfrm>
            <a:off x="4307997" y="4245456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9" name="流程图: 接点 8">
            <a:extLst>
              <a:ext uri="{FF2B5EF4-FFF2-40B4-BE49-F238E27FC236}">
                <a16:creationId xmlns:a16="http://schemas.microsoft.com/office/drawing/2014/main" id="{E968AB2E-AD72-8FBD-41E2-12672E32651C}"/>
              </a:ext>
            </a:extLst>
          </p:cNvPr>
          <p:cNvSpPr/>
          <p:nvPr/>
        </p:nvSpPr>
        <p:spPr bwMode="auto">
          <a:xfrm>
            <a:off x="4552100" y="4156578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0" name="流程图: 接点 9">
            <a:extLst>
              <a:ext uri="{FF2B5EF4-FFF2-40B4-BE49-F238E27FC236}">
                <a16:creationId xmlns:a16="http://schemas.microsoft.com/office/drawing/2014/main" id="{0DB77537-C779-BF1A-2717-908F0780D16E}"/>
              </a:ext>
            </a:extLst>
          </p:cNvPr>
          <p:cNvSpPr/>
          <p:nvPr/>
        </p:nvSpPr>
        <p:spPr bwMode="auto">
          <a:xfrm>
            <a:off x="4321641" y="4090110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1" name="流程图: 接点 10">
            <a:extLst>
              <a:ext uri="{FF2B5EF4-FFF2-40B4-BE49-F238E27FC236}">
                <a16:creationId xmlns:a16="http://schemas.microsoft.com/office/drawing/2014/main" id="{D24B5547-849E-4C97-94EF-68BE889AA246}"/>
              </a:ext>
            </a:extLst>
          </p:cNvPr>
          <p:cNvSpPr/>
          <p:nvPr/>
        </p:nvSpPr>
        <p:spPr bwMode="auto">
          <a:xfrm>
            <a:off x="4393649" y="4232850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2" name="流程图: 接点 11">
            <a:extLst>
              <a:ext uri="{FF2B5EF4-FFF2-40B4-BE49-F238E27FC236}">
                <a16:creationId xmlns:a16="http://schemas.microsoft.com/office/drawing/2014/main" id="{A73626AD-4EEE-BD52-1D62-5A7E61CC0A0F}"/>
              </a:ext>
            </a:extLst>
          </p:cNvPr>
          <p:cNvSpPr/>
          <p:nvPr/>
        </p:nvSpPr>
        <p:spPr bwMode="auto">
          <a:xfrm>
            <a:off x="4406389" y="4079736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3" name="流程图: 接点 12">
            <a:extLst>
              <a:ext uri="{FF2B5EF4-FFF2-40B4-BE49-F238E27FC236}">
                <a16:creationId xmlns:a16="http://schemas.microsoft.com/office/drawing/2014/main" id="{72FF9A66-39C0-2087-39DB-B936357EBCCE}"/>
              </a:ext>
            </a:extLst>
          </p:cNvPr>
          <p:cNvSpPr/>
          <p:nvPr/>
        </p:nvSpPr>
        <p:spPr bwMode="auto">
          <a:xfrm>
            <a:off x="4515319" y="4231156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4" name="流程图: 接点 13">
            <a:extLst>
              <a:ext uri="{FF2B5EF4-FFF2-40B4-BE49-F238E27FC236}">
                <a16:creationId xmlns:a16="http://schemas.microsoft.com/office/drawing/2014/main" id="{F1582563-4676-7386-ECAD-DB797455B7FA}"/>
              </a:ext>
            </a:extLst>
          </p:cNvPr>
          <p:cNvSpPr/>
          <p:nvPr/>
        </p:nvSpPr>
        <p:spPr bwMode="auto">
          <a:xfrm>
            <a:off x="4455133" y="4307428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5" name="流程图: 接点 14">
            <a:extLst>
              <a:ext uri="{FF2B5EF4-FFF2-40B4-BE49-F238E27FC236}">
                <a16:creationId xmlns:a16="http://schemas.microsoft.com/office/drawing/2014/main" id="{3275D6E5-AAE5-167E-0922-699645A458E5}"/>
              </a:ext>
            </a:extLst>
          </p:cNvPr>
          <p:cNvSpPr/>
          <p:nvPr/>
        </p:nvSpPr>
        <p:spPr bwMode="auto">
          <a:xfrm>
            <a:off x="4375011" y="4335488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6" name="流程图: 接点 15">
            <a:extLst>
              <a:ext uri="{FF2B5EF4-FFF2-40B4-BE49-F238E27FC236}">
                <a16:creationId xmlns:a16="http://schemas.microsoft.com/office/drawing/2014/main" id="{2F5EE8DD-12AD-D38B-1E5A-B001853357A9}"/>
              </a:ext>
            </a:extLst>
          </p:cNvPr>
          <p:cNvSpPr/>
          <p:nvPr/>
        </p:nvSpPr>
        <p:spPr bwMode="auto">
          <a:xfrm>
            <a:off x="5262486" y="3868002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7" name="流程图: 接点 16">
            <a:extLst>
              <a:ext uri="{FF2B5EF4-FFF2-40B4-BE49-F238E27FC236}">
                <a16:creationId xmlns:a16="http://schemas.microsoft.com/office/drawing/2014/main" id="{654FFCE9-8083-39C2-3FEE-C2848701D4FA}"/>
              </a:ext>
            </a:extLst>
          </p:cNvPr>
          <p:cNvSpPr/>
          <p:nvPr/>
        </p:nvSpPr>
        <p:spPr bwMode="auto">
          <a:xfrm>
            <a:off x="5176251" y="3946844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8" name="流程图: 接点 17">
            <a:extLst>
              <a:ext uri="{FF2B5EF4-FFF2-40B4-BE49-F238E27FC236}">
                <a16:creationId xmlns:a16="http://schemas.microsoft.com/office/drawing/2014/main" id="{2D0BD82B-25BF-339D-E2C9-73F7A0DF2973}"/>
              </a:ext>
            </a:extLst>
          </p:cNvPr>
          <p:cNvSpPr/>
          <p:nvPr/>
        </p:nvSpPr>
        <p:spPr bwMode="auto">
          <a:xfrm>
            <a:off x="5287383" y="4010908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9" name="流程图: 接点 18">
            <a:extLst>
              <a:ext uri="{FF2B5EF4-FFF2-40B4-BE49-F238E27FC236}">
                <a16:creationId xmlns:a16="http://schemas.microsoft.com/office/drawing/2014/main" id="{B37F9344-CCD6-7151-0B01-489AFE5CA751}"/>
              </a:ext>
            </a:extLst>
          </p:cNvPr>
          <p:cNvSpPr/>
          <p:nvPr/>
        </p:nvSpPr>
        <p:spPr bwMode="auto">
          <a:xfrm>
            <a:off x="5219468" y="4403506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0" name="流程图: 接点 19">
            <a:extLst>
              <a:ext uri="{FF2B5EF4-FFF2-40B4-BE49-F238E27FC236}">
                <a16:creationId xmlns:a16="http://schemas.microsoft.com/office/drawing/2014/main" id="{4B2DC6CA-93F5-C28E-7301-C17FA6AE8FA3}"/>
              </a:ext>
            </a:extLst>
          </p:cNvPr>
          <p:cNvSpPr/>
          <p:nvPr/>
        </p:nvSpPr>
        <p:spPr bwMode="auto">
          <a:xfrm>
            <a:off x="5184069" y="4430127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" name="流程图: 接点 20">
            <a:extLst>
              <a:ext uri="{FF2B5EF4-FFF2-40B4-BE49-F238E27FC236}">
                <a16:creationId xmlns:a16="http://schemas.microsoft.com/office/drawing/2014/main" id="{C9879E8F-1852-FA6E-7929-FF5F8FDB8894}"/>
              </a:ext>
            </a:extLst>
          </p:cNvPr>
          <p:cNvSpPr/>
          <p:nvPr/>
        </p:nvSpPr>
        <p:spPr bwMode="auto">
          <a:xfrm>
            <a:off x="5184069" y="4267434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2" name="流程图: 接点 21">
            <a:extLst>
              <a:ext uri="{FF2B5EF4-FFF2-40B4-BE49-F238E27FC236}">
                <a16:creationId xmlns:a16="http://schemas.microsoft.com/office/drawing/2014/main" id="{F373CFD1-DAEF-FD93-65AB-B171819C4B3B}"/>
              </a:ext>
            </a:extLst>
          </p:cNvPr>
          <p:cNvSpPr/>
          <p:nvPr/>
        </p:nvSpPr>
        <p:spPr bwMode="auto">
          <a:xfrm>
            <a:off x="5184069" y="4127390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3" name="流程图: 接点 22">
            <a:extLst>
              <a:ext uri="{FF2B5EF4-FFF2-40B4-BE49-F238E27FC236}">
                <a16:creationId xmlns:a16="http://schemas.microsoft.com/office/drawing/2014/main" id="{069426FD-0B5D-C43B-5ED4-E2378C1278D5}"/>
              </a:ext>
            </a:extLst>
          </p:cNvPr>
          <p:cNvSpPr/>
          <p:nvPr/>
        </p:nvSpPr>
        <p:spPr bwMode="auto">
          <a:xfrm>
            <a:off x="5334494" y="4135754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4" name="流程图: 接点 23">
            <a:extLst>
              <a:ext uri="{FF2B5EF4-FFF2-40B4-BE49-F238E27FC236}">
                <a16:creationId xmlns:a16="http://schemas.microsoft.com/office/drawing/2014/main" id="{8A5E6563-6502-37E4-C5C1-5B5DC7D6ACD4}"/>
              </a:ext>
            </a:extLst>
          </p:cNvPr>
          <p:cNvSpPr/>
          <p:nvPr/>
        </p:nvSpPr>
        <p:spPr bwMode="auto">
          <a:xfrm>
            <a:off x="5292915" y="4260600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5" name="流程图: 接点 24">
            <a:extLst>
              <a:ext uri="{FF2B5EF4-FFF2-40B4-BE49-F238E27FC236}">
                <a16:creationId xmlns:a16="http://schemas.microsoft.com/office/drawing/2014/main" id="{0EDD96BB-A759-6B8A-1162-5B6C401A46EE}"/>
              </a:ext>
            </a:extLst>
          </p:cNvPr>
          <p:cNvSpPr/>
          <p:nvPr/>
        </p:nvSpPr>
        <p:spPr bwMode="auto">
          <a:xfrm>
            <a:off x="5128503" y="4066285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6" name="流程图: 接点 25">
            <a:extLst>
              <a:ext uri="{FF2B5EF4-FFF2-40B4-BE49-F238E27FC236}">
                <a16:creationId xmlns:a16="http://schemas.microsoft.com/office/drawing/2014/main" id="{EB4AA4C5-54E2-8970-9D99-4160FEE65FA5}"/>
              </a:ext>
            </a:extLst>
          </p:cNvPr>
          <p:cNvSpPr/>
          <p:nvPr/>
        </p:nvSpPr>
        <p:spPr bwMode="auto">
          <a:xfrm>
            <a:off x="5140247" y="4203370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7" name="流程图: 接点 26">
            <a:extLst>
              <a:ext uri="{FF2B5EF4-FFF2-40B4-BE49-F238E27FC236}">
                <a16:creationId xmlns:a16="http://schemas.microsoft.com/office/drawing/2014/main" id="{ECCD9F5E-CAA0-D65F-1A4F-ECF53BF5E87B}"/>
              </a:ext>
            </a:extLst>
          </p:cNvPr>
          <p:cNvSpPr/>
          <p:nvPr/>
        </p:nvSpPr>
        <p:spPr bwMode="auto">
          <a:xfrm>
            <a:off x="5148065" y="4347509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8" name="流程图: 接点 27">
            <a:extLst>
              <a:ext uri="{FF2B5EF4-FFF2-40B4-BE49-F238E27FC236}">
                <a16:creationId xmlns:a16="http://schemas.microsoft.com/office/drawing/2014/main" id="{42579F5A-7596-D41E-B58D-4F6330C99067}"/>
              </a:ext>
            </a:extLst>
          </p:cNvPr>
          <p:cNvSpPr/>
          <p:nvPr/>
        </p:nvSpPr>
        <p:spPr bwMode="auto">
          <a:xfrm>
            <a:off x="5329753" y="4371492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9" name="流程图: 接点 28">
            <a:extLst>
              <a:ext uri="{FF2B5EF4-FFF2-40B4-BE49-F238E27FC236}">
                <a16:creationId xmlns:a16="http://schemas.microsoft.com/office/drawing/2014/main" id="{3F466E07-F7DE-A560-2A9F-E289CC7B6F88}"/>
              </a:ext>
            </a:extLst>
          </p:cNvPr>
          <p:cNvSpPr/>
          <p:nvPr/>
        </p:nvSpPr>
        <p:spPr bwMode="auto">
          <a:xfrm>
            <a:off x="4635443" y="4245456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30" name="流程图: 接点 29">
            <a:extLst>
              <a:ext uri="{FF2B5EF4-FFF2-40B4-BE49-F238E27FC236}">
                <a16:creationId xmlns:a16="http://schemas.microsoft.com/office/drawing/2014/main" id="{3B641B8E-ED3C-3744-AF51-A1BF86884A0E}"/>
              </a:ext>
            </a:extLst>
          </p:cNvPr>
          <p:cNvSpPr/>
          <p:nvPr/>
        </p:nvSpPr>
        <p:spPr bwMode="auto">
          <a:xfrm>
            <a:off x="4245276" y="3908567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31" name="流程图: 接点 30">
            <a:extLst>
              <a:ext uri="{FF2B5EF4-FFF2-40B4-BE49-F238E27FC236}">
                <a16:creationId xmlns:a16="http://schemas.microsoft.com/office/drawing/2014/main" id="{62A49C75-8A01-305D-00F3-6A75CC73C344}"/>
              </a:ext>
            </a:extLst>
          </p:cNvPr>
          <p:cNvSpPr/>
          <p:nvPr/>
        </p:nvSpPr>
        <p:spPr bwMode="auto">
          <a:xfrm>
            <a:off x="4180290" y="4260600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32" name="流程图: 接点 31">
            <a:extLst>
              <a:ext uri="{FF2B5EF4-FFF2-40B4-BE49-F238E27FC236}">
                <a16:creationId xmlns:a16="http://schemas.microsoft.com/office/drawing/2014/main" id="{E5A1E84B-D262-DFC5-55FD-68DD5891A3C9}"/>
              </a:ext>
            </a:extLst>
          </p:cNvPr>
          <p:cNvSpPr/>
          <p:nvPr/>
        </p:nvSpPr>
        <p:spPr bwMode="auto">
          <a:xfrm>
            <a:off x="4197515" y="4043732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33" name="流程图: 接点 32">
            <a:extLst>
              <a:ext uri="{FF2B5EF4-FFF2-40B4-BE49-F238E27FC236}">
                <a16:creationId xmlns:a16="http://schemas.microsoft.com/office/drawing/2014/main" id="{E7FCFB3E-BAED-212D-FC11-8BD915C6D07D}"/>
              </a:ext>
            </a:extLst>
          </p:cNvPr>
          <p:cNvSpPr/>
          <p:nvPr/>
        </p:nvSpPr>
        <p:spPr bwMode="auto">
          <a:xfrm>
            <a:off x="4580659" y="4383513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34" name="流程图: 接点 33">
            <a:extLst>
              <a:ext uri="{FF2B5EF4-FFF2-40B4-BE49-F238E27FC236}">
                <a16:creationId xmlns:a16="http://schemas.microsoft.com/office/drawing/2014/main" id="{ACFA3358-68C5-0263-C074-2A7C130A4785}"/>
              </a:ext>
            </a:extLst>
          </p:cNvPr>
          <p:cNvSpPr/>
          <p:nvPr/>
        </p:nvSpPr>
        <p:spPr bwMode="auto">
          <a:xfrm>
            <a:off x="4235989" y="4385466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35" name="流程图: 接点 34">
            <a:extLst>
              <a:ext uri="{FF2B5EF4-FFF2-40B4-BE49-F238E27FC236}">
                <a16:creationId xmlns:a16="http://schemas.microsoft.com/office/drawing/2014/main" id="{CE974F2B-261E-8EAD-486C-ED00C8C81ECD}"/>
              </a:ext>
            </a:extLst>
          </p:cNvPr>
          <p:cNvSpPr/>
          <p:nvPr/>
        </p:nvSpPr>
        <p:spPr bwMode="auto">
          <a:xfrm>
            <a:off x="4406389" y="4509618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36" name="流程图: 接点 35">
            <a:extLst>
              <a:ext uri="{FF2B5EF4-FFF2-40B4-BE49-F238E27FC236}">
                <a16:creationId xmlns:a16="http://schemas.microsoft.com/office/drawing/2014/main" id="{186BC573-0202-7233-3A47-4EEBA86CD38F}"/>
              </a:ext>
            </a:extLst>
          </p:cNvPr>
          <p:cNvSpPr/>
          <p:nvPr/>
        </p:nvSpPr>
        <p:spPr bwMode="auto">
          <a:xfrm>
            <a:off x="4145869" y="4171758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37" name="流程图: 接点 36">
            <a:extLst>
              <a:ext uri="{FF2B5EF4-FFF2-40B4-BE49-F238E27FC236}">
                <a16:creationId xmlns:a16="http://schemas.microsoft.com/office/drawing/2014/main" id="{143C1E5C-C2C3-0D99-9EEF-29F044F543EE}"/>
              </a:ext>
            </a:extLst>
          </p:cNvPr>
          <p:cNvSpPr/>
          <p:nvPr/>
        </p:nvSpPr>
        <p:spPr bwMode="auto">
          <a:xfrm>
            <a:off x="5398515" y="3929900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38" name="流程图: 接点 37">
            <a:extLst>
              <a:ext uri="{FF2B5EF4-FFF2-40B4-BE49-F238E27FC236}">
                <a16:creationId xmlns:a16="http://schemas.microsoft.com/office/drawing/2014/main" id="{3CD751B8-8D1E-9E60-62C2-A025BD3D2C03}"/>
              </a:ext>
            </a:extLst>
          </p:cNvPr>
          <p:cNvSpPr/>
          <p:nvPr/>
        </p:nvSpPr>
        <p:spPr bwMode="auto">
          <a:xfrm>
            <a:off x="5447513" y="4055914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39" name="流程图: 接点 38">
            <a:extLst>
              <a:ext uri="{FF2B5EF4-FFF2-40B4-BE49-F238E27FC236}">
                <a16:creationId xmlns:a16="http://schemas.microsoft.com/office/drawing/2014/main" id="{9F2E6A3F-EC2A-A7F2-4662-371E69307564}"/>
              </a:ext>
            </a:extLst>
          </p:cNvPr>
          <p:cNvSpPr/>
          <p:nvPr/>
        </p:nvSpPr>
        <p:spPr bwMode="auto">
          <a:xfrm>
            <a:off x="5275639" y="4099750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40" name="流程图: 接点 39">
            <a:extLst>
              <a:ext uri="{FF2B5EF4-FFF2-40B4-BE49-F238E27FC236}">
                <a16:creationId xmlns:a16="http://schemas.microsoft.com/office/drawing/2014/main" id="{F343617E-7324-DFF7-4AC8-7CB319C535F5}"/>
              </a:ext>
            </a:extLst>
          </p:cNvPr>
          <p:cNvSpPr/>
          <p:nvPr/>
        </p:nvSpPr>
        <p:spPr bwMode="auto">
          <a:xfrm>
            <a:off x="5374108" y="4260600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41" name="流程图: 接点 40">
            <a:extLst>
              <a:ext uri="{FF2B5EF4-FFF2-40B4-BE49-F238E27FC236}">
                <a16:creationId xmlns:a16="http://schemas.microsoft.com/office/drawing/2014/main" id="{AFC72A2A-995C-7124-3CA1-64F2D027FE9A}"/>
              </a:ext>
            </a:extLst>
          </p:cNvPr>
          <p:cNvSpPr/>
          <p:nvPr/>
        </p:nvSpPr>
        <p:spPr bwMode="auto">
          <a:xfrm>
            <a:off x="4707451" y="4989028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42" name="流程图: 接点 41">
            <a:extLst>
              <a:ext uri="{FF2B5EF4-FFF2-40B4-BE49-F238E27FC236}">
                <a16:creationId xmlns:a16="http://schemas.microsoft.com/office/drawing/2014/main" id="{F64EF511-7D0C-391D-5511-20B791E06929}"/>
              </a:ext>
            </a:extLst>
          </p:cNvPr>
          <p:cNvSpPr/>
          <p:nvPr/>
        </p:nvSpPr>
        <p:spPr bwMode="auto">
          <a:xfrm>
            <a:off x="4749082" y="4879228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43" name="流程图: 接点 42">
            <a:extLst>
              <a:ext uri="{FF2B5EF4-FFF2-40B4-BE49-F238E27FC236}">
                <a16:creationId xmlns:a16="http://schemas.microsoft.com/office/drawing/2014/main" id="{82B44538-BAC2-7BE0-5D57-E340C3F2C1A7}"/>
              </a:ext>
            </a:extLst>
          </p:cNvPr>
          <p:cNvSpPr/>
          <p:nvPr/>
        </p:nvSpPr>
        <p:spPr bwMode="auto">
          <a:xfrm>
            <a:off x="4824029" y="4951236"/>
            <a:ext cx="72008" cy="72008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文本框 45">
                <a:extLst>
                  <a:ext uri="{FF2B5EF4-FFF2-40B4-BE49-F238E27FC236}">
                    <a16:creationId xmlns:a16="http://schemas.microsoft.com/office/drawing/2014/main" id="{845BC813-417F-A287-890D-474FDA47F78E}"/>
                  </a:ext>
                </a:extLst>
              </p:cNvPr>
              <p:cNvSpPr txBox="1"/>
              <p:nvPr/>
            </p:nvSpPr>
            <p:spPr>
              <a:xfrm>
                <a:off x="3752543" y="3921052"/>
                <a:ext cx="3417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sz="2000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46" name="文本框 45">
                <a:extLst>
                  <a:ext uri="{FF2B5EF4-FFF2-40B4-BE49-F238E27FC236}">
                    <a16:creationId xmlns:a16="http://schemas.microsoft.com/office/drawing/2014/main" id="{845BC813-417F-A287-890D-474FDA47F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2543" y="3921052"/>
                <a:ext cx="341774" cy="400110"/>
              </a:xfrm>
              <a:prstGeom prst="rect">
                <a:avLst/>
              </a:prstGeom>
              <a:blipFill>
                <a:blip r:embed="rId2"/>
                <a:stretch>
                  <a:fillRect r="-8929" b="-30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本框 48">
                <a:extLst>
                  <a:ext uri="{FF2B5EF4-FFF2-40B4-BE49-F238E27FC236}">
                    <a16:creationId xmlns:a16="http://schemas.microsoft.com/office/drawing/2014/main" id="{C7F7DBEC-148F-0E9D-62BF-7F026B0D1ABC}"/>
                  </a:ext>
                </a:extLst>
              </p:cNvPr>
              <p:cNvSpPr txBox="1"/>
              <p:nvPr/>
            </p:nvSpPr>
            <p:spPr>
              <a:xfrm>
                <a:off x="5564043" y="4171437"/>
                <a:ext cx="3417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sz="2000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49" name="文本框 48">
                <a:extLst>
                  <a:ext uri="{FF2B5EF4-FFF2-40B4-BE49-F238E27FC236}">
                    <a16:creationId xmlns:a16="http://schemas.microsoft.com/office/drawing/2014/main" id="{C7F7DBEC-148F-0E9D-62BF-7F026B0D1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043" y="4171437"/>
                <a:ext cx="341774" cy="400110"/>
              </a:xfrm>
              <a:prstGeom prst="rect">
                <a:avLst/>
              </a:prstGeom>
              <a:blipFill>
                <a:blip r:embed="rId3"/>
                <a:stretch>
                  <a:fillRect r="-8929" b="-15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文本框 49">
                <a:extLst>
                  <a:ext uri="{FF2B5EF4-FFF2-40B4-BE49-F238E27FC236}">
                    <a16:creationId xmlns:a16="http://schemas.microsoft.com/office/drawing/2014/main" id="{747F13E9-37FB-5D7A-8A07-FA3FCB6BDD7A}"/>
                  </a:ext>
                </a:extLst>
              </p:cNvPr>
              <p:cNvSpPr txBox="1"/>
              <p:nvPr/>
            </p:nvSpPr>
            <p:spPr>
              <a:xfrm>
                <a:off x="4956716" y="4865577"/>
                <a:ext cx="3417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sz="2000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50" name="文本框 49">
                <a:extLst>
                  <a:ext uri="{FF2B5EF4-FFF2-40B4-BE49-F238E27FC236}">
                    <a16:creationId xmlns:a16="http://schemas.microsoft.com/office/drawing/2014/main" id="{747F13E9-37FB-5D7A-8A07-FA3FCB6BDD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716" y="4865577"/>
                <a:ext cx="341774" cy="400110"/>
              </a:xfrm>
              <a:prstGeom prst="rect">
                <a:avLst/>
              </a:prstGeom>
              <a:blipFill>
                <a:blip r:embed="rId4"/>
                <a:stretch>
                  <a:fillRect r="-10714" b="-15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4">
                <a:extLst>
                  <a:ext uri="{FF2B5EF4-FFF2-40B4-BE49-F238E27FC236}">
                    <a16:creationId xmlns:a16="http://schemas.microsoft.com/office/drawing/2014/main" id="{62C9A1B1-CEB3-4D19-0290-F68C51969C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7162" y="5590333"/>
                <a:ext cx="7520881" cy="777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zh-CN" altLang="en-US" sz="20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为</m:t>
                    </m:r>
                    <m:r>
                      <a:rPr lang="zh-CN" alt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小簇</m:t>
                    </m:r>
                  </m:oMath>
                </a14:m>
                <a:r>
                  <a:rPr lang="zh-CN" altLang="en-US" sz="2000" b="0" dirty="0">
                    <a:solidFill>
                      <a:srgbClr val="FF0000"/>
                    </a:solidFill>
                    <a:sym typeface="Symbol" pitchFamily="18" charset="2"/>
                  </a:rPr>
                  <a:t>，其内的数据可纳入候选异常点，</a:t>
                </a:r>
                <a:r>
                  <a:rPr lang="en-US" altLang="zh-CN" sz="2000" b="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CN" altLang="en-US" sz="2000" b="0" dirty="0">
                    <a:solidFill>
                      <a:srgbClr val="FF0000"/>
                    </a:solidFill>
                    <a:sym typeface="Symbol" pitchFamily="18" charset="2"/>
                  </a:rPr>
                  <a:t>为大簇，其内的数据可作为候选正常点</a:t>
                </a:r>
                <a:endParaRPr lang="en-US" altLang="zh-CN" sz="2000" b="0" dirty="0">
                  <a:solidFill>
                    <a:srgbClr val="FF0000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1" name="Rectangle 4">
                <a:extLst>
                  <a:ext uri="{FF2B5EF4-FFF2-40B4-BE49-F238E27FC236}">
                    <a16:creationId xmlns:a16="http://schemas.microsoft.com/office/drawing/2014/main" id="{62C9A1B1-CEB3-4D19-0290-F68C51969C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67162" y="5590333"/>
                <a:ext cx="7520881" cy="777713"/>
              </a:xfrm>
              <a:prstGeom prst="rect">
                <a:avLst/>
              </a:prstGeom>
              <a:blipFill>
                <a:blip r:embed="rId5"/>
                <a:stretch>
                  <a:fillRect l="-810" t="-3125" b="-1093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9813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214563"/>
            <a:ext cx="6253163" cy="3881437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引例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003366"/>
                </a:solidFill>
                <a:ea typeface="黑体" pitchFamily="2" charset="-122"/>
              </a:rPr>
              <a:t>异常检测概述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003366"/>
                </a:solidFill>
                <a:ea typeface="黑体" pitchFamily="2" charset="-122"/>
              </a:rPr>
              <a:t>异常检测算法分类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局部异常因子算法（</a:t>
            </a:r>
            <a:r>
              <a:rPr lang="en-US" altLang="zh-CN" sz="2200" dirty="0">
                <a:solidFill>
                  <a:srgbClr val="FF0000"/>
                </a:solidFill>
                <a:ea typeface="黑体" pitchFamily="2" charset="-122"/>
              </a:rPr>
              <a:t>LOF</a:t>
            </a: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）</a:t>
            </a:r>
            <a:endParaRPr lang="en-US" altLang="zh-CN" sz="2200" dirty="0">
              <a:solidFill>
                <a:srgbClr val="FF000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基于聚类的局部异常因子算法（</a:t>
            </a:r>
            <a:r>
              <a:rPr lang="en-US" altLang="zh-CN" sz="2200" dirty="0">
                <a:ea typeface="黑体" pitchFamily="2" charset="-122"/>
              </a:rPr>
              <a:t>CBLOF</a:t>
            </a:r>
            <a:r>
              <a:rPr lang="zh-CN" altLang="en-US" sz="2200" dirty="0">
                <a:ea typeface="黑体" pitchFamily="2" charset="-122"/>
              </a:rPr>
              <a:t>）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总结</a:t>
            </a:r>
          </a:p>
          <a:p>
            <a:pPr eaLnBrk="1" hangingPunct="1"/>
            <a:endParaRPr lang="en-US" altLang="zh-CN" sz="2000" dirty="0"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868171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局部异常因子算法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1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6FB9C7DE-477A-1302-BEED-7D73494D2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24" y="2214563"/>
            <a:ext cx="7958139" cy="2366565"/>
          </a:xfrm>
        </p:spPr>
        <p:txBody>
          <a:bodyPr/>
          <a:lstStyle/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LOF</a:t>
            </a:r>
            <a:r>
              <a:rPr lang="zh-CN" altLang="en-US" sz="2200" b="1" dirty="0">
                <a:solidFill>
                  <a:srgbClr val="0000FF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zh-CN" altLang="zh-CN" sz="2200" b="1" dirty="0">
                <a:solidFill>
                  <a:srgbClr val="0000FF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基本思想</a:t>
            </a:r>
            <a:endParaRPr lang="en-US" altLang="zh-CN" sz="22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zh-CN" sz="2000" kern="1200" dirty="0">
                <a:solidFill>
                  <a:schemeClr val="hlink"/>
                </a:solidFill>
                <a:ea typeface="黑体" pitchFamily="2" charset="-122"/>
                <a:cs typeface="Times New Roman" pitchFamily="18" charset="0"/>
              </a:rPr>
              <a:t>通过比较每个样本和其邻域样本的密度来判断该样本是否为异常。样本的密度越低，越有可能是异常点</a:t>
            </a:r>
            <a:r>
              <a:rPr lang="zh-CN" altLang="zh-CN" sz="2000" b="0" dirty="0">
                <a:latin typeface="+mn-lt"/>
              </a:rPr>
              <a:t>。</a:t>
            </a:r>
            <a:endParaRPr lang="en-US" altLang="zh-CN" sz="2000" b="0" dirty="0">
              <a:latin typeface="+mn-lt"/>
            </a:endParaRPr>
          </a:p>
          <a:p>
            <a:pPr marL="0" indent="0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b="0" dirty="0">
                <a:latin typeface="+mn-lt"/>
              </a:rPr>
              <a:t>LOF</a:t>
            </a:r>
            <a:r>
              <a:rPr lang="zh-CN" altLang="zh-CN" sz="2000" b="0" dirty="0">
                <a:latin typeface="黑体" panose="02010609060101010101" pitchFamily="49" charset="-122"/>
                <a:ea typeface="黑体" panose="02010609060101010101" pitchFamily="49" charset="-122"/>
              </a:rPr>
              <a:t>算法中样本的密度通过样本的</a:t>
            </a:r>
            <a:r>
              <a:rPr lang="en-US" altLang="zh-CN" sz="2000" b="0" i="1" dirty="0">
                <a:solidFill>
                  <a:srgbClr val="FF0000"/>
                </a:solidFill>
                <a:latin typeface="+mn-lt"/>
              </a:rPr>
              <a:t>k</a:t>
            </a:r>
            <a:r>
              <a:rPr lang="zh-CN" altLang="zh-CN" sz="20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距离邻域</a:t>
            </a:r>
            <a:r>
              <a:rPr lang="zh-CN" altLang="zh-CN" sz="2000" b="0" dirty="0">
                <a:latin typeface="黑体" panose="02010609060101010101" pitchFamily="49" charset="-122"/>
                <a:ea typeface="黑体" panose="02010609060101010101" pitchFamily="49" charset="-122"/>
              </a:rPr>
              <a:t>计算得到，而不是通过全局计算得到，这里的</a:t>
            </a:r>
            <a:r>
              <a:rPr lang="en-US" altLang="zh-CN" sz="2000" b="0" dirty="0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en-US" altLang="zh-CN" sz="2000" b="0" i="1" dirty="0">
                <a:solidFill>
                  <a:srgbClr val="FF0000"/>
                </a:solidFill>
                <a:latin typeface="+mn-lt"/>
              </a:rPr>
              <a:t>k</a:t>
            </a:r>
            <a:r>
              <a:rPr lang="zh-CN" altLang="zh-CN" sz="20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距离邻域</a:t>
            </a:r>
            <a:r>
              <a:rPr lang="en-US" altLang="zh-CN" sz="2000" b="0" dirty="0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zh-CN" sz="2000" b="0" dirty="0">
                <a:latin typeface="黑体" panose="02010609060101010101" pitchFamily="49" charset="-122"/>
                <a:ea typeface="黑体" panose="02010609060101010101" pitchFamily="49" charset="-122"/>
              </a:rPr>
              <a:t>即为该算法中</a:t>
            </a:r>
            <a:r>
              <a:rPr lang="en-US" altLang="zh-CN" sz="2000" b="0" dirty="0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zh-CN" sz="20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局部</a:t>
            </a:r>
            <a:r>
              <a:rPr lang="en-US" altLang="zh-CN" sz="2000" b="0" dirty="0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zh-CN" sz="2000" b="0" dirty="0">
                <a:latin typeface="黑体" panose="02010609060101010101" pitchFamily="49" charset="-122"/>
                <a:ea typeface="黑体" panose="02010609060101010101" pitchFamily="49" charset="-122"/>
              </a:rPr>
              <a:t>的概念</a:t>
            </a:r>
            <a:r>
              <a:rPr lang="zh-CN" altLang="en-US" sz="2000" b="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2000" b="0" dirty="0">
              <a:latin typeface="+mn-lt"/>
            </a:endParaRPr>
          </a:p>
          <a:p>
            <a:pPr marL="0" indent="0">
              <a:buNone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868171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局部异常因子算法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2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内容占位符 4">
                <a:extLst>
                  <a:ext uri="{FF2B5EF4-FFF2-40B4-BE49-F238E27FC236}">
                    <a16:creationId xmlns:a16="http://schemas.microsoft.com/office/drawing/2014/main" id="{6FB9C7DE-477A-1302-BEED-7D73494D21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86805" y="1916832"/>
                <a:ext cx="7958138" cy="4022748"/>
              </a:xfrm>
            </p:spPr>
            <p:txBody>
              <a:bodyPr/>
              <a:lstStyle/>
              <a:p>
                <a:pPr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zh-CN" sz="22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LOF</a:t>
                </a:r>
                <a:r>
                  <a:rPr lang="zh-CN" altLang="en-US" sz="2200" b="1" dirty="0">
                    <a:solidFill>
                      <a:srgbClr val="0000FF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的</a:t>
                </a:r>
                <a:r>
                  <a:rPr lang="zh-CN" altLang="en-US" sz="2200" b="1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相关定义</a:t>
                </a:r>
                <a:endParaRPr lang="en-US" altLang="zh-CN" sz="2200" b="1" dirty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altLang="en-US" sz="2000" b="1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（</a:t>
                </a:r>
                <a:r>
                  <a:rPr lang="en-US" altLang="zh-CN" sz="2000" b="1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sz="2000" b="1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）</a:t>
                </a:r>
                <a:r>
                  <a:rPr lang="en-US" altLang="zh-CN" sz="2000" b="1" i="1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zh-CN" altLang="en-US" sz="2000" b="1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距离</a:t>
                </a:r>
                <a:r>
                  <a:rPr lang="zh-CN" alt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（</a:t>
                </a:r>
                <a:r>
                  <a:rPr lang="en-US" altLang="zh-CN" sz="2000" b="1" i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k-</a:t>
                </a:r>
                <a:r>
                  <a:rPr lang="en-US" altLang="zh-CN" sz="20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distance</a:t>
                </a:r>
                <a:r>
                  <a:rPr lang="zh-CN" altLang="en-US" sz="2000" b="1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）</a:t>
                </a:r>
                <a:endParaRPr lang="en-US" altLang="zh-CN" sz="2000" b="1" dirty="0">
                  <a:solidFill>
                    <a:srgbClr val="0000FF"/>
                  </a:solidFill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zh-CN" altLang="zh-CN" sz="2000" b="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样本</a:t>
                </a:r>
                <a:r>
                  <a:rPr lang="en-US" altLang="zh-CN" sz="2000" b="0" i="1" dirty="0">
                    <a:effectLst/>
                    <a:latin typeface="+mn-lt"/>
                    <a:ea typeface="黑体" panose="02010609060101010101" pitchFamily="49" charset="-122"/>
                  </a:rPr>
                  <a:t>O</a:t>
                </a:r>
                <a:r>
                  <a:rPr lang="zh-CN" altLang="zh-CN" sz="2000" b="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和距离</a:t>
                </a:r>
                <a:r>
                  <a:rPr lang="en-US" altLang="zh-CN" sz="2000" b="0" i="1" dirty="0">
                    <a:effectLst/>
                    <a:latin typeface="+mn-lt"/>
                    <a:ea typeface="黑体" panose="02010609060101010101" pitchFamily="49" charset="-122"/>
                  </a:rPr>
                  <a:t>O</a:t>
                </a:r>
                <a:r>
                  <a:rPr lang="zh-CN" altLang="zh-CN" sz="2000" b="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的</a:t>
                </a:r>
                <a:r>
                  <a:rPr lang="zh-CN" altLang="zh-CN" sz="2000" b="0" dirty="0">
                    <a:solidFill>
                      <a:srgbClr val="FF0000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第</a:t>
                </a:r>
                <a:r>
                  <a:rPr lang="en-US" altLang="zh-CN" sz="2000" b="0" i="1" dirty="0">
                    <a:solidFill>
                      <a:srgbClr val="FF0000"/>
                    </a:solidFill>
                    <a:effectLst/>
                    <a:latin typeface="+mn-lt"/>
                    <a:ea typeface="黑体" panose="02010609060101010101" pitchFamily="49" charset="-122"/>
                  </a:rPr>
                  <a:t>k</a:t>
                </a:r>
                <a:r>
                  <a:rPr lang="zh-CN" altLang="zh-CN" sz="2000" b="0" dirty="0">
                    <a:solidFill>
                      <a:srgbClr val="FF0000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近</a:t>
                </a:r>
                <a:r>
                  <a:rPr lang="zh-CN" altLang="zh-CN" sz="2000" b="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的样本之间的距离，</a:t>
                </a:r>
                <a:r>
                  <a:rPr lang="en-US" altLang="zh-CN" sz="2000" b="0" i="1" dirty="0">
                    <a:effectLst/>
                    <a:latin typeface="+mn-lt"/>
                    <a:ea typeface="黑体" panose="02010609060101010101" pitchFamily="49" charset="-122"/>
                  </a:rPr>
                  <a:t>k</a:t>
                </a:r>
                <a:r>
                  <a:rPr lang="zh-CN" altLang="zh-CN" sz="2000" b="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为事先设定的阈值</a:t>
                </a:r>
                <a:r>
                  <a:rPr lang="zh-CN" altLang="en-US" sz="2000" b="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：</a:t>
                </a:r>
                <a:endParaRPr lang="en-US" altLang="zh-CN" sz="2000" b="0" dirty="0">
                  <a:effectLst/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CN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zh-CN" altLang="zh-CN" sz="200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zh-CN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=∥</m:t>
                    </m:r>
                    <m:sSub>
                      <m:sSubPr>
                        <m:ctrlPr>
                          <a:rPr lang="zh-CN" altLang="zh-CN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zh-CN" altLang="zh-CN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altLang="zh-CN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CN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CN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∥</m:t>
                    </m:r>
                  </m:oMath>
                </a14:m>
                <a:r>
                  <a:rPr lang="en-US" altLang="zh-CN" sz="2000" dirty="0">
                    <a:solidFill>
                      <a:srgbClr val="000000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CN" altLang="zh-CN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zh-CN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p>
                            </m:sSubSup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sub>
                              <m:sup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p>
                            </m:sSubSup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zh-CN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sub>
                              <m:sup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+⋯+</m:t>
                        </m:r>
                        <m:sSup>
                          <m:sSupPr>
                            <m:ctrlPr>
                              <a:rPr lang="zh-CN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sup>
                            </m:sSubSup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sub>
                              <m:sup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sup>
                            </m:sSubSup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altLang="zh-CN" sz="280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 </a:t>
                </a:r>
                <a:endParaRPr lang="en-US" altLang="zh-CN" sz="2000" b="0" kern="100" dirty="0">
                  <a:effectLst/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zh-CN" altLang="zh-CN" sz="2000" b="0" kern="1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其中，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000" b="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zh-CN" altLang="zh-CN" sz="2000" b="0" kern="1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表示距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000" b="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zh-CN" sz="2000" b="0" kern="1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第</a:t>
                </a:r>
                <a:r>
                  <a:rPr lang="en-US" altLang="zh-CN" sz="2000" b="0" i="1" kern="100" dirty="0">
                    <a:effectLst/>
                    <a:ea typeface="等线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zh-CN" altLang="zh-CN" sz="2000" b="0" kern="1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近的样本</a:t>
                </a:r>
                <a:r>
                  <a:rPr lang="zh-CN" altLang="zh-CN" sz="2000" b="0" kern="100" dirty="0">
                    <a:effectLst/>
                    <a:ea typeface="等线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000" b="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zh-CN" sz="2000" b="0" kern="1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表示第</a:t>
                </a:r>
                <a:r>
                  <a:rPr lang="en-US" altLang="zh-CN" sz="2000" b="0" i="1" kern="100" dirty="0" err="1">
                    <a:effectLst/>
                    <a:ea typeface="等线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zh-CN" altLang="zh-CN" sz="2000" b="0" kern="1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个样本</a:t>
                </a:r>
                <a:r>
                  <a:rPr lang="zh-CN" altLang="zh-CN" sz="2000" b="0" kern="100" dirty="0">
                    <a:effectLst/>
                    <a:ea typeface="等线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en-US" altLang="zh-CN" sz="2000" b="0" kern="100" dirty="0">
                    <a:effectLst/>
                    <a:ea typeface="等线" panose="02010600030101010101" pitchFamily="2" charset="-122"/>
                    <a:cs typeface="Times New Roman" panose="02020603050405020304" pitchFamily="18" charset="0"/>
                  </a:rPr>
                  <a:t>||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000" b="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000" b="0" kern="100" dirty="0">
                    <a:effectLst/>
                    <a:ea typeface="等线" panose="02010600030101010101" pitchFamily="2" charset="-122"/>
                    <a:cs typeface="Times New Roman" panose="02020603050405020304" pitchFamily="18" charset="0"/>
                  </a:rPr>
                  <a:t>−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000" b="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CN" sz="2000" b="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zh-CN" sz="2000" b="0" kern="100" dirty="0">
                    <a:effectLst/>
                    <a:ea typeface="等线" panose="02010600030101010101" pitchFamily="2" charset="-122"/>
                    <a:cs typeface="Times New Roman" panose="02020603050405020304" pitchFamily="18" charset="0"/>
                  </a:rPr>
                  <a:t>||</a:t>
                </a:r>
                <a:r>
                  <a:rPr lang="zh-CN" altLang="zh-CN" sz="2000" b="0" kern="1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表示两样本间的距离</a:t>
                </a:r>
                <a:r>
                  <a:rPr lang="zh-CN" altLang="zh-CN" sz="2000" b="0" kern="100" dirty="0">
                    <a:effectLst/>
                    <a:ea typeface="等线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en-US" altLang="zh-CN" sz="2000" b="0" i="1" kern="100" dirty="0">
                    <a:effectLst/>
                    <a:ea typeface="等线" panose="02010600030101010101" pitchFamily="2" charset="-122"/>
                    <a:cs typeface="Times New Roman" panose="02020603050405020304" pitchFamily="18" charset="0"/>
                  </a:rPr>
                  <a:t>t</a:t>
                </a:r>
                <a:r>
                  <a:rPr lang="zh-CN" altLang="zh-CN" sz="2000" b="0" kern="1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表示样本维度。</a:t>
                </a:r>
                <a:endParaRPr lang="en-US" altLang="zh-CN" sz="2000" dirty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endParaRPr lang="zh-CN" altLang="en-US" sz="2000" b="0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5" name="内容占位符 4">
                <a:extLst>
                  <a:ext uri="{FF2B5EF4-FFF2-40B4-BE49-F238E27FC236}">
                    <a16:creationId xmlns:a16="http://schemas.microsoft.com/office/drawing/2014/main" id="{6FB9C7DE-477A-1302-BEED-7D73494D21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6805" y="1916832"/>
                <a:ext cx="7958138" cy="4022748"/>
              </a:xfrm>
              <a:blipFill>
                <a:blip r:embed="rId2"/>
                <a:stretch>
                  <a:fillRect l="-842" t="-1515" r="-7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4F30DFCB-6E62-4325-9FF8-985D028A61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441792"/>
            <a:ext cx="2430313" cy="241620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F38EC5AB-B55D-4418-BB6C-103B6E513D0D}"/>
                  </a:ext>
                </a:extLst>
              </p:cNvPr>
              <p:cNvSpPr txBox="1"/>
              <p:nvPr/>
            </p:nvSpPr>
            <p:spPr>
              <a:xfrm>
                <a:off x="4499992" y="4365104"/>
                <a:ext cx="2771054" cy="22106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ts val="28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b="0" i="1" dirty="0">
                    <a:solidFill>
                      <a:srgbClr val="000000"/>
                    </a:solidFill>
                    <a:effectLst/>
                    <a:ea typeface="等线" panose="02010600030101010101" pitchFamily="2" charset="-122"/>
                  </a:rPr>
                  <a:t>k</a:t>
                </a:r>
                <a:r>
                  <a:rPr lang="en-US" altLang="zh-CN" sz="1800" b="0" dirty="0">
                    <a:solidFill>
                      <a:srgbClr val="000000"/>
                    </a:solidFill>
                    <a:effectLst/>
                    <a:ea typeface="等线" panose="02010600030101010101" pitchFamily="2" charset="-122"/>
                  </a:rPr>
                  <a:t>=1</a:t>
                </a:r>
                <a:r>
                  <a:rPr lang="zh-CN" altLang="zh-CN" sz="1800" b="0" dirty="0">
                    <a:solidFill>
                      <a:srgbClr val="000000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时</a:t>
                </a:r>
                <a:r>
                  <a:rPr lang="zh-CN" altLang="en-US" sz="1800" b="0" dirty="0">
                    <a:solidFill>
                      <a:srgbClr val="000000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，</a:t>
                </a:r>
                <a:r>
                  <a:rPr lang="zh-CN" altLang="zh-CN" sz="18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zh-CN" altLang="zh-CN" sz="180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</m:d>
                    <m:r>
                      <a:rPr lang="en-US" altLang="zh-CN" sz="1800" b="1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18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altLang="zh-CN" sz="1800" b="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ts val="28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b="0" i="1" dirty="0">
                    <a:solidFill>
                      <a:srgbClr val="000000"/>
                    </a:solidFill>
                    <a:effectLst/>
                    <a:ea typeface="等线" panose="02010600030101010101" pitchFamily="2" charset="-122"/>
                  </a:rPr>
                  <a:t>k</a:t>
                </a:r>
                <a:r>
                  <a:rPr lang="en-US" altLang="zh-CN" sz="1800" b="0" dirty="0">
                    <a:solidFill>
                      <a:srgbClr val="000000"/>
                    </a:solidFill>
                    <a:effectLst/>
                    <a:ea typeface="等线" panose="02010600030101010101" pitchFamily="2" charset="-122"/>
                  </a:rPr>
                  <a:t>=2</a:t>
                </a:r>
                <a:r>
                  <a:rPr lang="zh-CN" altLang="zh-CN" sz="1800" b="0" dirty="0">
                    <a:solidFill>
                      <a:srgbClr val="000000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时</a:t>
                </a:r>
                <a:r>
                  <a:rPr lang="zh-CN" altLang="en-US" sz="1800" b="0" dirty="0">
                    <a:solidFill>
                      <a:srgbClr val="00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zh-CN" altLang="zh-CN" sz="180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</m:d>
                    <m:r>
                      <a:rPr lang="en-US" altLang="zh-CN" sz="1800" b="1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US" altLang="zh-CN" sz="1800" b="0" i="1" dirty="0">
                  <a:solidFill>
                    <a:srgbClr val="000000"/>
                  </a:solidFill>
                  <a:effectLst/>
                  <a:ea typeface="等线" panose="02010600030101010101" pitchFamily="2" charset="-122"/>
                </a:endParaRPr>
              </a:p>
              <a:p>
                <a:pPr>
                  <a:lnSpc>
                    <a:spcPts val="28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b="0" i="1" dirty="0">
                    <a:solidFill>
                      <a:srgbClr val="000000"/>
                    </a:solidFill>
                    <a:effectLst/>
                    <a:ea typeface="等线" panose="02010600030101010101" pitchFamily="2" charset="-122"/>
                  </a:rPr>
                  <a:t>k</a:t>
                </a:r>
                <a:r>
                  <a:rPr lang="en-US" altLang="zh-CN" sz="1800" b="0" dirty="0">
                    <a:solidFill>
                      <a:srgbClr val="000000"/>
                    </a:solidFill>
                    <a:effectLst/>
                    <a:ea typeface="等线" panose="02010600030101010101" pitchFamily="2" charset="-122"/>
                  </a:rPr>
                  <a:t>=3</a:t>
                </a:r>
                <a:r>
                  <a:rPr lang="zh-CN" altLang="zh-CN" sz="1800" b="0" dirty="0">
                    <a:solidFill>
                      <a:srgbClr val="000000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时，</a:t>
                </a:r>
                <a:r>
                  <a:rPr lang="zh-CN" altLang="zh-CN" sz="18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zh-CN" altLang="zh-CN" sz="180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</m:d>
                    <m:r>
                      <a:rPr lang="en-US" altLang="zh-CN" sz="1800" b="1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rad>
                    <m:r>
                      <a:rPr lang="en-US" altLang="zh-CN" sz="18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CN" sz="1800" b="0" i="1" dirty="0">
                  <a:solidFill>
                    <a:srgbClr val="000000"/>
                  </a:solidFill>
                  <a:effectLst/>
                  <a:ea typeface="等线" panose="02010600030101010101" pitchFamily="2" charset="-122"/>
                </a:endParaRPr>
              </a:p>
              <a:p>
                <a:pPr>
                  <a:lnSpc>
                    <a:spcPts val="28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b="0" i="1" dirty="0">
                    <a:solidFill>
                      <a:srgbClr val="000000"/>
                    </a:solidFill>
                    <a:effectLst/>
                    <a:ea typeface="等线" panose="02010600030101010101" pitchFamily="2" charset="-122"/>
                  </a:rPr>
                  <a:t>k</a:t>
                </a:r>
                <a:r>
                  <a:rPr lang="en-US" altLang="zh-CN" sz="1800" b="0" dirty="0">
                    <a:solidFill>
                      <a:srgbClr val="000000"/>
                    </a:solidFill>
                    <a:effectLst/>
                    <a:ea typeface="等线" panose="02010600030101010101" pitchFamily="2" charset="-122"/>
                  </a:rPr>
                  <a:t>=4</a:t>
                </a:r>
                <a:r>
                  <a:rPr lang="zh-CN" altLang="zh-CN" sz="1800" b="0" dirty="0">
                    <a:solidFill>
                      <a:srgbClr val="00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时</a:t>
                </a:r>
                <a:r>
                  <a:rPr lang="zh-CN" altLang="zh-CN" sz="1800" b="0" dirty="0">
                    <a:solidFill>
                      <a:srgbClr val="000000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，</a:t>
                </a:r>
                <a:r>
                  <a:rPr lang="zh-CN" altLang="zh-CN" sz="18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zh-CN" altLang="zh-CN" sz="180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</m:d>
                    <m:r>
                      <a:rPr lang="en-US" altLang="zh-CN" sz="1800" b="1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13</m:t>
                        </m:r>
                      </m:e>
                    </m:rad>
                    <m:r>
                      <a:rPr lang="en-US" altLang="zh-CN" sz="18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CN" sz="1800" b="0" dirty="0">
                  <a:solidFill>
                    <a:srgbClr val="000000"/>
                  </a:solidFill>
                  <a:effectLst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ts val="28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b="0" i="1" dirty="0">
                    <a:solidFill>
                      <a:srgbClr val="000000"/>
                    </a:solidFill>
                    <a:effectLst/>
                    <a:ea typeface="等线" panose="02010600030101010101" pitchFamily="2" charset="-122"/>
                  </a:rPr>
                  <a:t>k</a:t>
                </a:r>
                <a:r>
                  <a:rPr lang="en-US" altLang="zh-CN" sz="1800" b="0" dirty="0">
                    <a:solidFill>
                      <a:srgbClr val="000000"/>
                    </a:solidFill>
                    <a:effectLst/>
                    <a:ea typeface="等线" panose="02010600030101010101" pitchFamily="2" charset="-122"/>
                  </a:rPr>
                  <a:t>=5</a:t>
                </a:r>
                <a:r>
                  <a:rPr lang="zh-CN" altLang="zh-CN" sz="1800" b="0" dirty="0">
                    <a:solidFill>
                      <a:srgbClr val="00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时</a:t>
                </a:r>
                <a:r>
                  <a:rPr lang="zh-CN" altLang="zh-CN" sz="1800" b="0" dirty="0">
                    <a:solidFill>
                      <a:srgbClr val="000000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，</a:t>
                </a:r>
                <a:r>
                  <a:rPr lang="zh-CN" altLang="zh-CN" sz="18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zh-CN" altLang="zh-CN" sz="180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</m:d>
                    <m:r>
                      <a:rPr lang="en-US" altLang="zh-CN" sz="1800" b="1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18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en-US" altLang="zh-CN" sz="18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CN" sz="1800" b="0" dirty="0">
                  <a:solidFill>
                    <a:srgbClr val="000000"/>
                  </a:solidFill>
                  <a:effectLst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ts val="28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b="0" i="1" dirty="0">
                    <a:solidFill>
                      <a:srgbClr val="000000"/>
                    </a:solidFill>
                    <a:effectLst/>
                    <a:ea typeface="等线" panose="02010600030101010101" pitchFamily="2" charset="-122"/>
                  </a:rPr>
                  <a:t>k</a:t>
                </a:r>
                <a:r>
                  <a:rPr lang="en-US" altLang="zh-CN" sz="1800" b="0" dirty="0">
                    <a:solidFill>
                      <a:srgbClr val="000000"/>
                    </a:solidFill>
                    <a:effectLst/>
                    <a:ea typeface="等线" panose="02010600030101010101" pitchFamily="2" charset="-122"/>
                  </a:rPr>
                  <a:t>=6</a:t>
                </a:r>
                <a:r>
                  <a:rPr lang="zh-CN" altLang="zh-CN" sz="1800" b="0" dirty="0">
                    <a:solidFill>
                      <a:srgbClr val="00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时</a:t>
                </a:r>
                <a:r>
                  <a:rPr lang="zh-CN" altLang="zh-CN" sz="1800" b="0" dirty="0">
                    <a:solidFill>
                      <a:srgbClr val="000000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，</a:t>
                </a:r>
                <a:r>
                  <a:rPr lang="zh-CN" altLang="zh-CN" sz="18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zh-CN" altLang="zh-CN" sz="180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</m:d>
                    <m:r>
                      <a:rPr lang="en-US" altLang="zh-CN" sz="1800" b="1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18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4</m:t>
                    </m:r>
                    <m:rad>
                      <m:radPr>
                        <m:degHide m:val="on"/>
                        <m:ctrlP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en-US" altLang="zh-CN" sz="18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CN" sz="1800" b="0" dirty="0">
                  <a:solidFill>
                    <a:srgbClr val="000000"/>
                  </a:solidFill>
                  <a:effectLst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F38EC5AB-B55D-4418-BB6C-103B6E513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365104"/>
                <a:ext cx="2771054" cy="2210605"/>
              </a:xfrm>
              <a:prstGeom prst="rect">
                <a:avLst/>
              </a:prstGeom>
              <a:blipFill>
                <a:blip r:embed="rId4"/>
                <a:stretch>
                  <a:fillRect l="-1758" b="-33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9025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868171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局部异常因子算法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3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6FB9C7DE-477A-1302-BEED-7D73494D2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067" y="2012725"/>
            <a:ext cx="4995070" cy="3881437"/>
          </a:xfrm>
        </p:spPr>
        <p:txBody>
          <a:bodyPr lIns="0" rIns="0"/>
          <a:lstStyle/>
          <a:p>
            <a:pPr marL="0" indent="0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000" b="1" dirty="0">
                <a:solidFill>
                  <a:srgbClr val="0000FF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000" b="1" dirty="0">
                <a:solidFill>
                  <a:srgbClr val="0000FF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000" b="1" dirty="0">
                <a:solidFill>
                  <a:srgbClr val="0000FF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000" b="1" i="1" dirty="0">
                <a:solidFill>
                  <a:srgbClr val="0000FF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k</a:t>
            </a:r>
            <a:r>
              <a:rPr lang="zh-CN" altLang="en-US" sz="20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距离领域</a:t>
            </a:r>
            <a:endParaRPr lang="en-US" altLang="zh-CN" sz="20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000" b="1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k-</a:t>
            </a:r>
            <a:r>
              <a:rPr lang="en-US" altLang="zh-CN" sz="2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distance Neighborhood</a:t>
            </a:r>
            <a:r>
              <a:rPr lang="zh-CN" altLang="en-US" sz="2000" b="1" dirty="0">
                <a:solidFill>
                  <a:srgbClr val="0000FF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000" b="1" dirty="0">
              <a:solidFill>
                <a:srgbClr val="0000FF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zh-CN" sz="2000" b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到</a:t>
            </a:r>
            <a:r>
              <a:rPr lang="zh-CN" altLang="en-US" sz="2000" b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样本</a:t>
            </a:r>
            <a:r>
              <a:rPr lang="en-US" altLang="zh-CN" sz="20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O</a:t>
            </a:r>
            <a:r>
              <a:rPr lang="zh-CN" altLang="zh-CN" sz="2000" b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的距离小于</a:t>
            </a:r>
            <a:r>
              <a:rPr lang="en-US" altLang="zh-CN" sz="20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O</a:t>
            </a:r>
            <a:r>
              <a:rPr lang="zh-CN" altLang="zh-CN" sz="2000" b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en-US" altLang="zh-CN" sz="20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k</a:t>
            </a:r>
            <a:r>
              <a:rPr lang="zh-CN" altLang="zh-CN" sz="2000" b="0" dirty="0"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距离</a:t>
            </a:r>
            <a:r>
              <a:rPr lang="zh-CN" altLang="zh-CN" sz="2000" b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的所有样本构成的集合</a:t>
            </a:r>
            <a:endParaRPr lang="zh-CN" altLang="en-US" sz="2000" b="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endParaRPr lang="en-US" altLang="zh-CN" sz="2000" dirty="0">
              <a:solidFill>
                <a:srgbClr val="003366"/>
              </a:solidFill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8AF2F64-8611-0F29-3433-C109983C7F40}"/>
              </a:ext>
            </a:extLst>
          </p:cNvPr>
          <p:cNvSpPr txBox="1"/>
          <p:nvPr/>
        </p:nvSpPr>
        <p:spPr>
          <a:xfrm>
            <a:off x="801067" y="5675688"/>
            <a:ext cx="3986957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k</a:t>
            </a:r>
            <a:r>
              <a:rPr lang="en-US" altLang="zh-CN" sz="1800" b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=3</a:t>
            </a:r>
            <a:r>
              <a:rPr lang="zh-CN" altLang="zh-CN" sz="1800" b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时，</a:t>
            </a:r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O</a:t>
            </a:r>
            <a:r>
              <a:rPr lang="zh-CN" altLang="zh-CN" sz="1800" b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k</a:t>
            </a:r>
            <a:r>
              <a:rPr lang="zh-CN" altLang="zh-CN" sz="1800" b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距离邻域为</a:t>
            </a:r>
            <a:r>
              <a:rPr lang="en-US" altLang="zh-CN" sz="1800" b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{</a:t>
            </a:r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A</a:t>
            </a:r>
            <a:r>
              <a:rPr lang="en-US" altLang="zh-CN" sz="1800" b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, </a:t>
            </a:r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B</a:t>
            </a:r>
            <a:r>
              <a:rPr lang="en-US" altLang="zh-CN" sz="1800" b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, </a:t>
            </a:r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C</a:t>
            </a:r>
            <a:r>
              <a:rPr lang="en-US" altLang="zh-CN" sz="1800" b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}</a:t>
            </a:r>
            <a:endParaRPr lang="en-US" altLang="zh-CN" sz="1800" b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k</a:t>
            </a:r>
            <a:r>
              <a:rPr lang="en-US" altLang="zh-CN" sz="1800" b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=4</a:t>
            </a:r>
            <a:r>
              <a:rPr lang="zh-CN" altLang="zh-CN" sz="1800" b="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zh-CN" altLang="zh-CN" sz="1800" b="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O</a:t>
            </a:r>
            <a:r>
              <a:rPr lang="zh-CN" altLang="zh-CN" sz="1800" b="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k</a:t>
            </a:r>
            <a:r>
              <a:rPr lang="zh-CN" altLang="zh-CN" sz="1800" b="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距离邻域为</a:t>
            </a:r>
            <a:r>
              <a:rPr lang="en-US" altLang="zh-CN" sz="1800" b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{</a:t>
            </a:r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A</a:t>
            </a:r>
            <a:r>
              <a:rPr lang="en-US" altLang="zh-CN" sz="1800" b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, </a:t>
            </a:r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B</a:t>
            </a:r>
            <a:r>
              <a:rPr lang="en-US" altLang="zh-CN" sz="1800" b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, </a:t>
            </a:r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C</a:t>
            </a:r>
            <a:r>
              <a:rPr lang="en-US" altLang="zh-CN" sz="1800" b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, </a:t>
            </a:r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E</a:t>
            </a:r>
            <a:r>
              <a:rPr lang="en-US" altLang="zh-CN" sz="1800" b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, </a:t>
            </a:r>
            <a:r>
              <a:rPr lang="en-US" altLang="zh-CN" sz="1800" b="0" i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G</a:t>
            </a:r>
            <a:r>
              <a:rPr lang="en-US" altLang="zh-CN" sz="1800" b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}</a:t>
            </a:r>
            <a:endParaRPr lang="zh-CN" altLang="en-US" sz="1800" b="0" dirty="0"/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2A4B9F30-CEA7-E753-A5BC-AD2D1C51D4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430513"/>
            <a:ext cx="2233840" cy="223384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内容占位符 4">
                <a:extLst>
                  <a:ext uri="{FF2B5EF4-FFF2-40B4-BE49-F238E27FC236}">
                    <a16:creationId xmlns:a16="http://schemas.microsoft.com/office/drawing/2014/main" id="{9A8A778D-6776-4769-BF0D-5ED5F850271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796137" y="1990252"/>
                <a:ext cx="3312368" cy="38814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45720" rIns="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w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2288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6860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1432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6004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None/>
                </a:pPr>
                <a:r>
                  <a:rPr lang="zh-CN" altLang="en-US" sz="2000" b="1" kern="0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（</a:t>
                </a:r>
                <a:r>
                  <a:rPr lang="en-US" altLang="zh-CN" sz="2000" b="1" kern="0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3</a:t>
                </a:r>
                <a:r>
                  <a:rPr lang="zh-CN" altLang="en-US" sz="2000" b="1" kern="0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）</a:t>
                </a:r>
                <a:r>
                  <a:rPr lang="zh-CN" altLang="en-US" sz="2000" b="1" kern="0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可达距离           </a:t>
                </a:r>
                <a:r>
                  <a:rPr lang="zh-CN" altLang="en-US" sz="2000" b="1" kern="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（</a:t>
                </a:r>
                <a:r>
                  <a:rPr lang="en-US" altLang="zh-CN" sz="2000" b="1" kern="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Reachability Distance</a:t>
                </a:r>
                <a:r>
                  <a:rPr lang="zh-CN" altLang="en-US" sz="2000" b="1" kern="0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）</a:t>
                </a:r>
                <a:endParaRPr lang="en-US" altLang="zh-CN" sz="2000" b="1" kern="0" dirty="0">
                  <a:solidFill>
                    <a:srgbClr val="0000FF"/>
                  </a:solidFill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zh-CN" sz="20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𝑅𝐷</m:t>
                          </m:r>
                        </m:e>
                        <m:sub>
                          <m:r>
                            <a:rPr lang="en-US" altLang="zh-CN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zh-CN" altLang="zh-CN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CN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altLang="zh-CN" sz="2000" b="0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000" b="0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begChr m:val="{"/>
                          <m:endChr m:val="}"/>
                          <m:ctrlPr>
                            <a:rPr lang="zh-CN" altLang="zh-CN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zh-CN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zh-CN" altLang="zh-CN" sz="2000" b="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b="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sz="2000" b="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CN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,∥</m:t>
                          </m:r>
                          <m:sSub>
                            <m:sSubPr>
                              <m:ctrlPr>
                                <a:rPr lang="zh-CN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zh-CN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altLang="zh-CN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∥</m:t>
                          </m:r>
                        </m:e>
                      </m:d>
                    </m:oMath>
                  </m:oMathPara>
                </a14:m>
                <a:endParaRPr lang="en-US" altLang="zh-CN" sz="2000" b="0" kern="0" dirty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Font typeface="Wingdings" pitchFamily="2" charset="2"/>
                  <a:buNone/>
                </a:pP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当</a:t>
                </a:r>
                <a:r>
                  <a:rPr lang="en-US" altLang="zh-CN" sz="2000" b="0" i="1" kern="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b="0" i="1" kern="0" baseline="-2500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i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到</a:t>
                </a:r>
                <a:r>
                  <a:rPr lang="en-US" altLang="zh-CN" sz="2000" b="0" i="1" kern="0" dirty="0" err="1"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b="0" i="1" kern="0" baseline="-25000" dirty="0" err="1">
                    <a:latin typeface="Times New Roman" panose="02020603050405020304" pitchFamily="18" charset="0"/>
                    <a:ea typeface="等线" panose="02010600030101010101" pitchFamily="2" charset="-122"/>
                  </a:rPr>
                  <a:t>j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的距离比</a:t>
                </a:r>
                <a:r>
                  <a:rPr lang="en-US" altLang="zh-CN" sz="2000" b="0" i="1" kern="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b="0" i="1" kern="0" baseline="-2500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i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2000" b="0" i="1" kern="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k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距离大时</a:t>
                </a:r>
                <a:r>
                  <a:rPr lang="zh-CN" altLang="en-US" sz="2000" b="0" kern="0" dirty="0"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en-US" altLang="zh-CN" sz="2000" b="0" i="1" kern="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b="0" i="1" kern="0" baseline="-2500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i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到</a:t>
                </a:r>
                <a:r>
                  <a:rPr lang="en-US" altLang="zh-CN" sz="2000" b="0" i="1" kern="0" dirty="0" err="1"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b="0" i="1" kern="0" baseline="-25000" dirty="0" err="1">
                    <a:latin typeface="Times New Roman" panose="02020603050405020304" pitchFamily="18" charset="0"/>
                    <a:ea typeface="等线" panose="02010600030101010101" pitchFamily="2" charset="-122"/>
                  </a:rPr>
                  <a:t>j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的可达距离为</a:t>
                </a:r>
                <a:r>
                  <a:rPr lang="en-US" altLang="zh-CN" sz="2000" b="0" kern="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||</a:t>
                </a:r>
                <a:r>
                  <a:rPr lang="en-US" altLang="zh-CN" sz="2000" b="0" i="1" kern="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b="0" i="1" kern="0" baseline="-2500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i</a:t>
                </a:r>
                <a:r>
                  <a:rPr lang="en-US" altLang="zh-CN" sz="2000" b="0" kern="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−</a:t>
                </a:r>
                <a:r>
                  <a:rPr lang="en-US" altLang="zh-CN" sz="2000" b="0" i="1" kern="0" dirty="0" err="1"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b="0" i="1" kern="0" baseline="-25000" dirty="0" err="1">
                    <a:latin typeface="Times New Roman" panose="02020603050405020304" pitchFamily="18" charset="0"/>
                    <a:ea typeface="等线" panose="02010600030101010101" pitchFamily="2" charset="-122"/>
                  </a:rPr>
                  <a:t>j</a:t>
                </a:r>
                <a:r>
                  <a:rPr lang="en-US" altLang="zh-CN" sz="2000" b="0" kern="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||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，否则为</a:t>
                </a:r>
                <a:r>
                  <a:rPr lang="en-US" altLang="zh-CN" sz="2000" b="0" i="1" kern="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b="0" i="1" kern="0" baseline="-2500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i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2000" b="0" i="1" kern="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k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距离</a:t>
                </a:r>
                <a:r>
                  <a:rPr lang="zh-CN" altLang="en-US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。</a:t>
                </a:r>
                <a:endParaRPr lang="en-US" altLang="zh-CN" sz="2000" b="0" kern="0" dirty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20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𝑅𝐷</m:t>
                          </m:r>
                        </m:e>
                        <m:sub>
                          <m:r>
                            <a:rPr lang="zh-CN" altLang="en-US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zh-CN" altLang="en-US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zh-CN" altLang="en-US" sz="2000" b="0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zh-CN" altLang="en-US" sz="2000" b="0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zh-CN" altLang="en-US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𝑅𝐷</m:t>
                          </m:r>
                        </m:e>
                        <m:sub>
                          <m:r>
                            <a:rPr lang="zh-CN" altLang="en-US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zh-CN" altLang="en-US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zh-CN" altLang="en-US" sz="2000" b="0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altLang="zh-CN" sz="2000" b="0" kern="0" dirty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内容占位符 4">
                <a:extLst>
                  <a:ext uri="{FF2B5EF4-FFF2-40B4-BE49-F238E27FC236}">
                    <a16:creationId xmlns:a16="http://schemas.microsoft.com/office/drawing/2014/main" id="{9A8A778D-6776-4769-BF0D-5ED5F85027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96137" y="1990252"/>
                <a:ext cx="3312368" cy="3881437"/>
              </a:xfrm>
              <a:prstGeom prst="rect">
                <a:avLst/>
              </a:prstGeom>
              <a:blipFill>
                <a:blip r:embed="rId3"/>
                <a:stretch>
                  <a:fillRect l="-4788" t="-628" r="-368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48A04AFF-4F91-455D-8952-E98BBE3197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73" y="5073014"/>
            <a:ext cx="1740361" cy="17403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1634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868171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局部异常因子算法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4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内容占位符 4">
                <a:extLst>
                  <a:ext uri="{FF2B5EF4-FFF2-40B4-BE49-F238E27FC236}">
                    <a16:creationId xmlns:a16="http://schemas.microsoft.com/office/drawing/2014/main" id="{6FB9C7DE-477A-1302-BEED-7D73494D21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55576" y="1988840"/>
                <a:ext cx="7958138" cy="4220682"/>
              </a:xfrm>
            </p:spPr>
            <p:txBody>
              <a:bodyPr/>
              <a:lstStyle/>
              <a:p>
                <a:pPr marL="0" indent="0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zh-CN" altLang="en-US" sz="2000" b="1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（</a:t>
                </a:r>
                <a:r>
                  <a:rPr lang="en-US" altLang="zh-CN" sz="2000" b="1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4</a:t>
                </a:r>
                <a:r>
                  <a:rPr lang="zh-CN" altLang="en-US" sz="2000" b="1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）</a:t>
                </a:r>
                <a:r>
                  <a:rPr lang="zh-CN" altLang="zh-CN" sz="2000" b="1" dirty="0">
                    <a:solidFill>
                      <a:srgbClr val="0000FF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局部</a:t>
                </a:r>
                <a:r>
                  <a:rPr lang="zh-CN" altLang="en-US" sz="2000" b="1" dirty="0">
                    <a:solidFill>
                      <a:srgbClr val="0000FF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可达密度</a:t>
                </a:r>
                <a:r>
                  <a:rPr lang="zh-CN" alt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（</a:t>
                </a:r>
                <a:r>
                  <a:rPr lang="en-US" altLang="zh-CN" sz="20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Local Reachability Density</a:t>
                </a:r>
                <a:r>
                  <a:rPr lang="zh-CN" altLang="en-US" sz="2000" b="1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）</a:t>
                </a:r>
                <a:endParaRPr lang="en-US" altLang="zh-CN" sz="2000" b="1" dirty="0">
                  <a:solidFill>
                    <a:srgbClr val="0000FF"/>
                  </a:solidFill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altLang="en-US" sz="2000" b="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</a:rPr>
                  <a:t>样本</a:t>
                </a:r>
                <a:r>
                  <a:rPr lang="en-US" altLang="zh-CN" sz="2000" b="0" i="1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O</a:t>
                </a:r>
                <a:r>
                  <a:rPr lang="zh-CN" altLang="zh-CN" sz="2000" b="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2000" b="0" i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k</a:t>
                </a:r>
                <a:r>
                  <a:rPr lang="zh-CN" altLang="zh-CN" sz="2000" b="0" dirty="0">
                    <a:solidFill>
                      <a:srgbClr val="FF0000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距离邻域</a:t>
                </a:r>
                <a:r>
                  <a:rPr lang="zh-CN" altLang="zh-CN" sz="2000" b="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内的样本到</a:t>
                </a:r>
                <a:r>
                  <a:rPr lang="en-US" altLang="zh-CN" sz="2000" b="0" i="1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O</a:t>
                </a:r>
                <a:r>
                  <a:rPr lang="zh-CN" altLang="zh-CN" sz="2000" b="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的</a:t>
                </a:r>
                <a:r>
                  <a:rPr lang="zh-CN" altLang="zh-CN" sz="2000" b="0" dirty="0">
                    <a:solidFill>
                      <a:srgbClr val="FF0000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平均可达距离</a:t>
                </a:r>
                <a:r>
                  <a:rPr lang="zh-CN" altLang="zh-CN" sz="2000" b="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的</a:t>
                </a:r>
                <a:r>
                  <a:rPr lang="zh-CN" altLang="zh-CN" sz="2000" b="0" dirty="0">
                    <a:solidFill>
                      <a:srgbClr val="FF0000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倒数</a:t>
                </a:r>
                <a:r>
                  <a:rPr lang="zh-CN" altLang="en-US" sz="2000" b="0" dirty="0">
                    <a:solidFill>
                      <a:srgbClr val="003366"/>
                    </a:solidFill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：</a:t>
                </a:r>
                <a:endParaRPr lang="en-US" altLang="zh-CN" sz="2000" dirty="0">
                  <a:solidFill>
                    <a:srgbClr val="003366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endParaRPr lang="en-US" altLang="zh-CN" sz="2000" b="0" i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20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𝐿𝑅𝐷</m:t>
                          </m:r>
                        </m:e>
                        <m:sub>
                          <m:r>
                            <a:rPr lang="zh-CN" altLang="en-US" sz="20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zh-CN" altLang="en-US" sz="20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en-US" sz="20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20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zh-CN" altLang="en-US" sz="20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zh-CN" altLang="en-US" sz="2000" b="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en-US" sz="20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en-US" sz="20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en-US" sz="20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sz="2000" b="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zh-CN" altLang="en-US" sz="20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zh-CN" altLang="en-US" sz="20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zh-CN" altLang="en-US" sz="20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zh-CN" altLang="en-US" sz="2000" b="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zh-CN" altLang="en-US" sz="20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zh-CN" altLang="en-US" sz="20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sz="20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𝑅𝐷</m:t>
                                      </m:r>
                                    </m:e>
                                    <m:sub>
                                      <m:r>
                                        <a:rPr lang="zh-CN" altLang="en-US" sz="20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nary>
                              <m:d>
                                <m:dPr>
                                  <m:sepChr m:val=","/>
                                  <m:ctrlPr>
                                    <a:rPr lang="zh-CN" altLang="en-US" sz="20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zh-CN" altLang="en-US" sz="20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CN" altLang="en-US" sz="20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zh-CN" altLang="en-US" sz="20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  <m:sup>
                                      <m:r>
                                        <a:rPr lang="zh-CN" altLang="en-US" sz="20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sup>
                                  </m:sSubSup>
                                </m:e>
                                <m:e>
                                  <m:sSub>
                                    <m:sSubPr>
                                      <m:ctrlPr>
                                        <a:rPr lang="zh-CN" altLang="en-US" sz="20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sz="20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zh-CN" altLang="en-US" sz="20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zh-CN" altLang="en-US" sz="2000" b="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altLang="zh-CN" sz="2000" b="0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zh-CN" altLang="zh-CN" sz="200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用</a:t>
                </a:r>
                <a:r>
                  <a:rPr lang="en-US" altLang="zh-CN" sz="2000" i="1" dirty="0" err="1"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i="1" baseline="30000" dirty="0" err="1">
                    <a:latin typeface="Times New Roman" panose="02020603050405020304" pitchFamily="18" charset="0"/>
                    <a:ea typeface="等线" panose="02010600030101010101" pitchFamily="2" charset="-122"/>
                  </a:rPr>
                  <a:t>N</a:t>
                </a:r>
                <a:r>
                  <a:rPr lang="zh-CN" altLang="zh-CN" sz="200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表示</a:t>
                </a:r>
                <a:r>
                  <a:rPr lang="en-US" altLang="zh-CN" sz="2000" i="1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k</a:t>
                </a:r>
                <a:r>
                  <a:rPr lang="zh-CN" altLang="zh-CN" sz="20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距离邻域中有</a:t>
                </a:r>
                <a:r>
                  <a:rPr lang="en-US" altLang="zh-CN" sz="2000" i="1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N</a:t>
                </a:r>
                <a:r>
                  <a:rPr lang="zh-CN" altLang="zh-CN" sz="20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个样本，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20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𝑁</m:t>
                        </m:r>
                      </m:sup>
                    </m:sSubSup>
                  </m:oMath>
                </a14:m>
                <a:r>
                  <a:rPr lang="zh-CN" altLang="zh-CN" sz="20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表示</a:t>
                </a:r>
                <a:r>
                  <a:rPr lang="en-US" altLang="zh-CN" sz="2000" i="1" dirty="0" err="1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i="1" baseline="30000" dirty="0" err="1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N</a:t>
                </a:r>
                <a:r>
                  <a:rPr lang="zh-CN" altLang="zh-CN" sz="20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中的第</a:t>
                </a:r>
                <a:r>
                  <a:rPr lang="en-US" altLang="zh-CN" sz="2000" i="1" dirty="0">
                    <a:effectLst/>
                    <a:ea typeface="黑体" panose="02010609060101010101" pitchFamily="49" charset="-122"/>
                  </a:rPr>
                  <a:t>j</a:t>
                </a:r>
                <a:r>
                  <a:rPr lang="zh-CN" altLang="zh-CN" sz="20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个样本</a:t>
                </a:r>
                <a:r>
                  <a:rPr lang="zh-CN" altLang="en-US" sz="2000" dirty="0">
                    <a:effectLst/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。</a:t>
                </a:r>
                <a:endParaRPr lang="zh-CN" altLang="en-US" sz="2000" b="0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marL="0" indent="0">
                  <a:buNone/>
                </a:pPr>
                <a:endParaRPr lang="en-US" altLang="zh-CN" sz="2000" dirty="0">
                  <a:solidFill>
                    <a:srgbClr val="003366"/>
                  </a:solidFill>
                  <a:effectLst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5" name="内容占位符 4">
                <a:extLst>
                  <a:ext uri="{FF2B5EF4-FFF2-40B4-BE49-F238E27FC236}">
                    <a16:creationId xmlns:a16="http://schemas.microsoft.com/office/drawing/2014/main" id="{6FB9C7DE-477A-1302-BEED-7D73494D21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576" y="1988840"/>
                <a:ext cx="7958138" cy="4220682"/>
              </a:xfrm>
              <a:blipFill>
                <a:blip r:embed="rId2"/>
                <a:stretch>
                  <a:fillRect l="-843" t="-18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内容占位符 4">
                <a:extLst>
                  <a:ext uri="{FF2B5EF4-FFF2-40B4-BE49-F238E27FC236}">
                    <a16:creationId xmlns:a16="http://schemas.microsoft.com/office/drawing/2014/main" id="{1C3A35CB-9782-4FB4-BFAF-F2983DBE33C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55576" y="4221088"/>
                <a:ext cx="8424936" cy="2232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45720" rIns="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w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2288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6860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1432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6004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None/>
                </a:pPr>
                <a:r>
                  <a:rPr lang="zh-CN" altLang="en-US" sz="2000" kern="0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（</a:t>
                </a:r>
                <a:r>
                  <a:rPr lang="en-US" altLang="zh-CN" sz="2000" kern="0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5</a:t>
                </a:r>
                <a:r>
                  <a:rPr lang="zh-CN" altLang="en-US" sz="2000" kern="0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）</a:t>
                </a:r>
                <a:r>
                  <a:rPr lang="zh-CN" altLang="zh-CN" sz="2000" kern="0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局部异常因子</a:t>
                </a:r>
                <a:r>
                  <a:rPr lang="zh-CN" altLang="en-US" sz="2000" kern="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（</a:t>
                </a:r>
                <a:r>
                  <a:rPr lang="en-US" altLang="zh-CN" sz="2000" i="1" kern="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 </a:t>
                </a:r>
                <a:r>
                  <a:rPr lang="en-US" altLang="zh-CN" sz="2000" kern="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</a:rPr>
                  <a:t>Local Reachability Density</a:t>
                </a:r>
                <a:r>
                  <a:rPr lang="zh-CN" altLang="en-US" sz="2000" kern="0" dirty="0">
                    <a:solidFill>
                      <a:srgbClr val="0000FF"/>
                    </a:solidFill>
                    <a:ea typeface="宋体" panose="02010600030101010101" pitchFamily="2" charset="-122"/>
                    <a:cs typeface="Times New Roman" panose="02020603050405020304" pitchFamily="18" charset="0"/>
                  </a:rPr>
                  <a:t>）</a:t>
                </a:r>
                <a:endParaRPr lang="en-US" altLang="zh-CN" sz="2000" kern="0" dirty="0">
                  <a:solidFill>
                    <a:srgbClr val="0000FF"/>
                  </a:solidFill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6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None/>
                </a:pPr>
                <a:r>
                  <a:rPr lang="en-US" altLang="zh-CN" sz="2000" b="0" i="1" kern="0" dirty="0">
                    <a:ea typeface="黑体" panose="02010609060101010101" pitchFamily="49" charset="-122"/>
                  </a:rPr>
                  <a:t>O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2000" b="0" i="1" kern="0" dirty="0">
                    <a:solidFill>
                      <a:srgbClr val="FF0000"/>
                    </a:solidFill>
                    <a:ea typeface="黑体" panose="02010609060101010101" pitchFamily="49" charset="-122"/>
                  </a:rPr>
                  <a:t>k</a:t>
                </a:r>
                <a:r>
                  <a:rPr lang="zh-CN" altLang="zh-CN" sz="2000" b="0" kern="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距离邻域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中所有样本的</a:t>
                </a:r>
                <a:r>
                  <a:rPr lang="zh-CN" altLang="zh-CN" sz="2000" b="0" kern="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局部可达密度的均值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与</a:t>
                </a:r>
                <a:r>
                  <a:rPr lang="en-US" altLang="zh-CN" sz="2000" b="0" i="1" kern="0" dirty="0">
                    <a:ea typeface="黑体" panose="02010609060101010101" pitchFamily="49" charset="-122"/>
                  </a:rPr>
                  <a:t>O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的</a:t>
                </a:r>
                <a:r>
                  <a:rPr lang="zh-CN" altLang="zh-CN" sz="2000" b="0" kern="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局部可达密度</a:t>
                </a:r>
                <a:r>
                  <a:rPr lang="zh-CN" altLang="zh-CN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之比</a:t>
                </a:r>
                <a:r>
                  <a:rPr lang="zh-CN" altLang="en-US" sz="2000" b="0" kern="0" dirty="0"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：</a:t>
                </a:r>
                <a:endParaRPr lang="en-US" altLang="zh-CN" sz="2000" b="0" kern="0" dirty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None/>
                </a:pPr>
                <a:endParaRPr lang="en-US" altLang="zh-CN" sz="2000" b="0" i="1" kern="0" dirty="0">
                  <a:solidFill>
                    <a:srgbClr val="003366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20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𝐿𝑂𝐹</m:t>
                          </m:r>
                        </m:e>
                        <m:sub>
                          <m:r>
                            <a:rPr lang="zh-CN" altLang="en-US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zh-CN" altLang="en-US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zh-CN" altLang="en-US" sz="2000" b="0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2000" b="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z="2000" b="0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nary>
                            <m:naryPr>
                              <m:chr m:val="∑"/>
                              <m:limLoc m:val="subSup"/>
                              <m:ctrlP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zh-CN" altLang="en-US" sz="2000" b="0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zh-CN" altLang="en-US" sz="2000" b="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000" b="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𝐿𝑅𝐷</m:t>
                                  </m:r>
                                </m:e>
                                <m:sub>
                                  <m:r>
                                    <a:rPr lang="zh-CN" altLang="en-US" sz="2000" b="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zh-CN" altLang="en-US" sz="2000" b="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zh-CN" altLang="en-US" sz="2000" b="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CN" altLang="en-US" sz="2000" b="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zh-CN" altLang="en-US" sz="2000" b="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  <m:sup>
                                      <m:r>
                                        <a:rPr lang="zh-CN" altLang="en-US" sz="2000" b="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</m:nary>
                        </m:num>
                        <m:den>
                          <m:sSub>
                            <m:sSubPr>
                              <m:ctrlP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𝐿𝑅𝐷</m:t>
                              </m:r>
                            </m:e>
                            <m:sub>
                              <m: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zh-CN" altLang="en-US" sz="2000" b="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zh-CN" altLang="en-US" sz="2000" b="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000" b="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zh-CN" altLang="en-US" sz="2000" b="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altLang="zh-CN" sz="2000" b="0" kern="0" dirty="0">
                  <a:solidFill>
                    <a:srgbClr val="003366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None/>
                </a:pPr>
                <a:r>
                  <a:rPr lang="zh-CN" altLang="en-US" sz="2000" b="0" kern="0" dirty="0">
                    <a:solidFill>
                      <a:srgbClr val="003366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若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sz="2000" b="0" i="1" kern="0">
                            <a:solidFill>
                              <a:srgbClr val="00336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000" b="0" i="1" kern="0">
                            <a:solidFill>
                              <a:srgbClr val="003366"/>
                            </a:solidFill>
                            <a:latin typeface="Cambria Math" panose="02040503050406030204" pitchFamily="18" charset="0"/>
                          </a:rPr>
                          <m:t>𝐿𝑂𝐹</m:t>
                        </m:r>
                      </m:e>
                      <m:sub>
                        <m:r>
                          <a:rPr lang="zh-CN" altLang="en-US" sz="2000" b="0" i="1" kern="0">
                            <a:solidFill>
                              <a:srgbClr val="003366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zh-CN" altLang="en-US" sz="2000" b="0" i="1" kern="0">
                        <a:solidFill>
                          <a:srgbClr val="003366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zh-CN" altLang="en-US" sz="2000" b="0" i="1" kern="0">
                            <a:solidFill>
                              <a:srgbClr val="00336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en-US" sz="2000" b="0" i="1" kern="0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2000" b="0" i="1" kern="0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zh-CN" altLang="en-US" sz="2000" b="0" i="1" kern="0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2000" b="0" kern="0" dirty="0"/>
                  <a:t>&gt;</a:t>
                </a:r>
                <a:r>
                  <a:rPr lang="zh-CN" altLang="en-US" sz="2000" b="0" kern="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阈值，则数据异常，否则正常</a:t>
                </a:r>
                <a:r>
                  <a:rPr lang="zh-CN" altLang="en-US" sz="2000" b="0" kern="0" dirty="0">
                    <a:solidFill>
                      <a:srgbClr val="003366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。</a:t>
                </a:r>
                <a:endParaRPr lang="zh-CN" altLang="en-US" sz="2400" b="0" kern="0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4" name="内容占位符 4">
                <a:extLst>
                  <a:ext uri="{FF2B5EF4-FFF2-40B4-BE49-F238E27FC236}">
                    <a16:creationId xmlns:a16="http://schemas.microsoft.com/office/drawing/2014/main" id="{1C3A35CB-9782-4FB4-BFAF-F2983DBE33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576" y="4221088"/>
                <a:ext cx="8424936" cy="2232248"/>
              </a:xfrm>
              <a:prstGeom prst="rect">
                <a:avLst/>
              </a:prstGeom>
              <a:blipFill>
                <a:blip r:embed="rId3"/>
                <a:stretch>
                  <a:fillRect l="-1881" t="-1090" r="-1230" b="-299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654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52EEC4-E100-CD08-992D-9BA72B71F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6864" cy="1143000"/>
          </a:xfrm>
        </p:spPr>
        <p:txBody>
          <a:bodyPr/>
          <a:lstStyle/>
          <a:p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局部异常因子算法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5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98E9B41-006D-DB20-F86F-0D853906FA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87624" y="2060848"/>
                <a:ext cx="7866832" cy="3881437"/>
              </a:xfrm>
            </p:spPr>
            <p:txBody>
              <a:bodyPr/>
              <a:lstStyle/>
              <a:p>
                <a:pPr>
                  <a:buSzPct val="100000"/>
                  <a:buFont typeface="Wingdings" panose="05000000000000000000" pitchFamily="2" charset="2"/>
                  <a:buChar char=""/>
                </a:pPr>
                <a:r>
                  <a:rPr lang="zh-CN" altLang="en-US" sz="2200" b="1" dirty="0">
                    <a:solidFill>
                      <a:srgbClr val="0000FF"/>
                    </a:solidFill>
                    <a:ea typeface="黑体" pitchFamily="2" charset="-122"/>
                  </a:rPr>
                  <a:t>算法步骤</a:t>
                </a:r>
                <a:endParaRPr lang="en-US" altLang="zh-CN" sz="2200" b="1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marL="0" indent="0">
                  <a:lnSpc>
                    <a:spcPts val="2600"/>
                  </a:lnSpc>
                  <a:spcAft>
                    <a:spcPts val="300"/>
                  </a:spcAft>
                  <a:buNone/>
                </a:pPr>
                <a:r>
                  <a:rPr lang="zh-CN" altLang="en-US" sz="2000" dirty="0">
                    <a:solidFill>
                      <a:srgbClr val="003366"/>
                    </a:solidFill>
                    <a:ea typeface="黑体" pitchFamily="2" charset="-122"/>
                    <a:sym typeface="Symbol" pitchFamily="18" charset="2"/>
                  </a:rPr>
                  <a:t>输入：</a:t>
                </a:r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数据样本集 </a:t>
                </a:r>
                <a:r>
                  <a:rPr lang="en-US" altLang="zh-CN" sz="2000" i="1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={</a:t>
                </a:r>
                <a:r>
                  <a:rPr lang="en-US" altLang="zh-CN" sz="2000" i="1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baseline="-250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1</a:t>
                </a:r>
                <a:r>
                  <a:rPr lang="en-US" altLang="zh-CN" sz="20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, </a:t>
                </a:r>
                <a:r>
                  <a:rPr lang="en-US" altLang="zh-CN" sz="2000" i="1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baseline="-250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2</a:t>
                </a:r>
                <a:r>
                  <a:rPr lang="en-US" altLang="zh-CN" sz="20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⋯</m:t>
                    </m:r>
                  </m:oMath>
                </a14:m>
                <a:r>
                  <a:rPr lang="en-US" altLang="zh-CN" sz="20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, </a:t>
                </a:r>
                <a:r>
                  <a:rPr lang="en-US" altLang="zh-CN" sz="2000" i="1" dirty="0" err="1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x</a:t>
                </a:r>
                <a:r>
                  <a:rPr lang="en-US" altLang="zh-CN" sz="2000" i="1" baseline="-25000" dirty="0" err="1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n</a:t>
                </a:r>
                <a:r>
                  <a:rPr lang="en-US" altLang="zh-CN" sz="20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}</a:t>
                </a:r>
                <a:r>
                  <a:rPr lang="en-US" altLang="zh-CN" sz="2000" dirty="0"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en-US" altLang="zh-CN" sz="2000" i="1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 x</a:t>
                </a:r>
                <a:r>
                  <a:rPr lang="en-US" altLang="zh-CN" sz="2000" i="1" baseline="-2500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i</a:t>
                </a:r>
                <a:r>
                  <a:rPr lang="en-US" altLang="zh-CN" sz="2000" baseline="-25000" dirty="0">
                    <a:latin typeface="Times New Roman" panose="02020603050405020304" pitchFamily="18" charset="0"/>
                    <a:ea typeface="等线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={</m:t>
                    </m:r>
                    <m:sSubSup>
                      <m:sSubSupPr>
                        <m:ctrlPr>
                          <a:rPr lang="zh-CN" altLang="zh-CN" sz="20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bSup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zh-CN" altLang="zh-CN" sz="20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,⋯,</m:t>
                    </m:r>
                    <m:sSubSup>
                      <m:sSubSupPr>
                        <m:ctrlPr>
                          <a:rPr lang="zh-CN" altLang="zh-CN" sz="20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𝑡</m:t>
                        </m:r>
                      </m:sup>
                    </m:sSubSup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en-US" altLang="zh-CN" sz="20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(1</a:t>
                </a:r>
                <a14:m>
                  <m:oMath xmlns:m="http://schemas.openxmlformats.org/officeDocument/2006/math"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altLang="zh-CN" sz="2000" i="1" dirty="0" err="1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i</a:t>
                </a:r>
                <a14:m>
                  <m:oMath xmlns:m="http://schemas.openxmlformats.org/officeDocument/2006/math"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≤</m:t>
                    </m:r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altLang="zh-CN" sz="20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)</a:t>
                </a:r>
              </a:p>
              <a:p>
                <a:pPr marL="0" indent="0">
                  <a:lnSpc>
                    <a:spcPts val="2600"/>
                  </a:lnSpc>
                  <a:spcAft>
                    <a:spcPts val="300"/>
                  </a:spcAft>
                  <a:buNone/>
                </a:pPr>
                <a:r>
                  <a:rPr lang="zh-CN" altLang="en-US" sz="2000" dirty="0">
                    <a:ea typeface="黑体" pitchFamily="2" charset="-122"/>
                  </a:rPr>
                  <a:t>（</a:t>
                </a:r>
                <a:r>
                  <a:rPr lang="en-US" altLang="zh-CN" sz="2000" dirty="0">
                    <a:ea typeface="黑体" pitchFamily="2" charset="-122"/>
                  </a:rPr>
                  <a:t>1</a:t>
                </a:r>
                <a:r>
                  <a:rPr lang="zh-CN" altLang="en-US" sz="2000" dirty="0">
                    <a:ea typeface="黑体" pitchFamily="2" charset="-122"/>
                  </a:rPr>
                  <a:t>）</a:t>
                </a:r>
                <a:r>
                  <a:rPr lang="zh-CN" altLang="zh-CN" sz="2000" dirty="0">
                    <a:ea typeface="黑体" pitchFamily="2" charset="-122"/>
                  </a:rPr>
                  <a:t>设定邻域值</a:t>
                </a:r>
                <a:r>
                  <a:rPr lang="en-US" altLang="zh-CN" sz="2000" i="1" dirty="0">
                    <a:ea typeface="黑体" pitchFamily="2" charset="-122"/>
                  </a:rPr>
                  <a:t>k</a:t>
                </a:r>
                <a:r>
                  <a:rPr lang="zh-CN" altLang="zh-CN" sz="2000" dirty="0">
                    <a:ea typeface="黑体" pitchFamily="2" charset="-122"/>
                  </a:rPr>
                  <a:t>和阈值</a:t>
                </a:r>
                <a:r>
                  <a:rPr lang="en-US" altLang="zh-CN" sz="2000" i="1" dirty="0">
                    <a:ea typeface="黑体" pitchFamily="2" charset="-122"/>
                    <a:sym typeface="Symbol" panose="05050102010706020507" pitchFamily="18" charset="2"/>
                  </a:rPr>
                  <a:t></a:t>
                </a:r>
              </a:p>
              <a:p>
                <a:pPr marL="0" indent="0">
                  <a:lnSpc>
                    <a:spcPts val="2600"/>
                  </a:lnSpc>
                  <a:spcAft>
                    <a:spcPts val="300"/>
                  </a:spcAft>
                  <a:buNone/>
                </a:pPr>
                <a:r>
                  <a:rPr lang="zh-CN" altLang="en-US" sz="2000" dirty="0">
                    <a:ea typeface="黑体" pitchFamily="2" charset="-122"/>
                  </a:rPr>
                  <a:t>（</a:t>
                </a:r>
                <a:r>
                  <a:rPr lang="en-US" altLang="zh-CN" sz="2000" dirty="0">
                    <a:ea typeface="黑体" pitchFamily="2" charset="-122"/>
                  </a:rPr>
                  <a:t>2</a:t>
                </a:r>
                <a:r>
                  <a:rPr lang="zh-CN" altLang="en-US" sz="2000" dirty="0">
                    <a:ea typeface="黑体" pitchFamily="2" charset="-122"/>
                  </a:rPr>
                  <a:t>）</a:t>
                </a:r>
                <a:r>
                  <a:rPr lang="zh-CN" altLang="zh-CN" sz="2000" dirty="0">
                    <a:ea typeface="黑体" pitchFamily="2" charset="-122"/>
                  </a:rPr>
                  <a:t>计算</a:t>
                </a:r>
                <a:r>
                  <a:rPr lang="en-US" altLang="zh-CN" sz="2000" i="1" dirty="0">
                    <a:ea typeface="黑体" pitchFamily="2" charset="-122"/>
                  </a:rPr>
                  <a:t>k</a:t>
                </a:r>
                <a:r>
                  <a:rPr lang="zh-CN" altLang="zh-CN" sz="2000" dirty="0">
                    <a:ea typeface="黑体" pitchFamily="2" charset="-122"/>
                  </a:rPr>
                  <a:t>距离和</a:t>
                </a:r>
                <a:r>
                  <a:rPr lang="en-US" altLang="zh-CN" sz="2000" i="1" dirty="0">
                    <a:ea typeface="黑体" pitchFamily="2" charset="-122"/>
                  </a:rPr>
                  <a:t>k</a:t>
                </a:r>
                <a:r>
                  <a:rPr lang="zh-CN" altLang="zh-CN" sz="2000" dirty="0">
                    <a:ea typeface="黑体" pitchFamily="2" charset="-122"/>
                  </a:rPr>
                  <a:t>距离邻域</a:t>
                </a:r>
                <a:endParaRPr lang="en-US" altLang="zh-CN" sz="2000" dirty="0">
                  <a:ea typeface="黑体" pitchFamily="2" charset="-122"/>
                </a:endParaRPr>
              </a:p>
              <a:p>
                <a:pPr marL="0" indent="0">
                  <a:lnSpc>
                    <a:spcPts val="2600"/>
                  </a:lnSpc>
                  <a:spcAft>
                    <a:spcPts val="300"/>
                  </a:spcAft>
                  <a:buNone/>
                </a:pPr>
                <a:r>
                  <a:rPr lang="zh-CN" altLang="en-US" sz="2000" dirty="0">
                    <a:ea typeface="黑体" pitchFamily="2" charset="-122"/>
                  </a:rPr>
                  <a:t>（</a:t>
                </a:r>
                <a:r>
                  <a:rPr lang="en-US" altLang="zh-CN" sz="2000" dirty="0">
                    <a:ea typeface="黑体" pitchFamily="2" charset="-122"/>
                  </a:rPr>
                  <a:t>3</a:t>
                </a:r>
                <a:r>
                  <a:rPr lang="zh-CN" altLang="en-US" sz="2000" dirty="0">
                    <a:ea typeface="黑体" pitchFamily="2" charset="-122"/>
                  </a:rPr>
                  <a:t>）</a:t>
                </a:r>
                <a:r>
                  <a:rPr lang="zh-CN" altLang="zh-CN" sz="2000" dirty="0">
                    <a:ea typeface="黑体" pitchFamily="2" charset="-122"/>
                  </a:rPr>
                  <a:t>计算局部可达密度</a:t>
                </a:r>
                <a:endParaRPr lang="en-US" altLang="zh-CN" sz="2000" dirty="0">
                  <a:ea typeface="黑体" pitchFamily="2" charset="-122"/>
                </a:endParaRPr>
              </a:p>
              <a:p>
                <a:pPr marL="0" indent="0">
                  <a:lnSpc>
                    <a:spcPts val="2600"/>
                  </a:lnSpc>
                  <a:spcAft>
                    <a:spcPts val="300"/>
                  </a:spcAft>
                  <a:buNone/>
                </a:pPr>
                <a:r>
                  <a:rPr lang="zh-CN" altLang="en-US" sz="2000" dirty="0">
                    <a:ea typeface="黑体" pitchFamily="2" charset="-122"/>
                  </a:rPr>
                  <a:t>（</a:t>
                </a:r>
                <a:r>
                  <a:rPr lang="en-US" altLang="zh-CN" sz="2000" dirty="0">
                    <a:ea typeface="黑体" pitchFamily="2" charset="-122"/>
                  </a:rPr>
                  <a:t>4</a:t>
                </a:r>
                <a:r>
                  <a:rPr lang="zh-CN" altLang="en-US" sz="2000" dirty="0">
                    <a:ea typeface="黑体" pitchFamily="2" charset="-122"/>
                  </a:rPr>
                  <a:t>）计算</a:t>
                </a:r>
                <a:r>
                  <a:rPr lang="zh-CN" altLang="zh-CN" sz="2000" dirty="0">
                    <a:ea typeface="黑体" pitchFamily="2" charset="-122"/>
                  </a:rPr>
                  <a:t>局部异常因子</a:t>
                </a:r>
                <a:endParaRPr lang="en-US" altLang="zh-CN" sz="2000" dirty="0">
                  <a:ea typeface="黑体" pitchFamily="2" charset="-122"/>
                </a:endParaRPr>
              </a:p>
              <a:p>
                <a:pPr marL="0" indent="0">
                  <a:lnSpc>
                    <a:spcPts val="2600"/>
                  </a:lnSpc>
                  <a:spcAft>
                    <a:spcPts val="300"/>
                  </a:spcAft>
                  <a:buNone/>
                </a:pPr>
                <a:r>
                  <a:rPr lang="zh-CN" altLang="en-US" sz="2000" dirty="0">
                    <a:ea typeface="黑体" pitchFamily="2" charset="-122"/>
                  </a:rPr>
                  <a:t>（</a:t>
                </a:r>
                <a:r>
                  <a:rPr lang="en-US" altLang="zh-CN" sz="2000" dirty="0">
                    <a:ea typeface="黑体" pitchFamily="2" charset="-122"/>
                  </a:rPr>
                  <a:t>5</a:t>
                </a:r>
                <a:r>
                  <a:rPr lang="zh-CN" altLang="en-US" sz="2000" dirty="0">
                    <a:ea typeface="黑体" pitchFamily="2" charset="-122"/>
                  </a:rPr>
                  <a:t>）比较</a:t>
                </a:r>
                <a:r>
                  <a:rPr lang="zh-CN" altLang="zh-CN" sz="2000" dirty="0">
                    <a:ea typeface="黑体" pitchFamily="2" charset="-122"/>
                  </a:rPr>
                  <a:t>局部异常因子</a:t>
                </a:r>
                <a:r>
                  <a:rPr lang="zh-CN" altLang="en-US" sz="2000" dirty="0">
                    <a:ea typeface="黑体" pitchFamily="2" charset="-122"/>
                  </a:rPr>
                  <a:t>与</a:t>
                </a:r>
                <a:r>
                  <a:rPr lang="en-US" altLang="zh-CN" sz="2000" i="1" dirty="0">
                    <a:ea typeface="黑体" pitchFamily="2" charset="-122"/>
                    <a:sym typeface="Symbol" panose="05050102010706020507" pitchFamily="18" charset="2"/>
                  </a:rPr>
                  <a:t></a:t>
                </a:r>
                <a:r>
                  <a:rPr lang="zh-CN" altLang="en-US" sz="2000" dirty="0">
                    <a:ea typeface="黑体" pitchFamily="2" charset="-122"/>
                    <a:sym typeface="Symbol" panose="05050102010706020507" pitchFamily="18" charset="2"/>
                  </a:rPr>
                  <a:t>的大小</a:t>
                </a:r>
                <a:endParaRPr lang="en-US" altLang="zh-CN" sz="2000" dirty="0">
                  <a:ea typeface="黑体" pitchFamily="2" charset="-122"/>
                </a:endParaRPr>
              </a:p>
              <a:p>
                <a:pPr>
                  <a:buFont typeface="Wingdings" panose="05000000000000000000" pitchFamily="2" charset="2"/>
                  <a:buChar char=""/>
                </a:pPr>
                <a:endParaRPr lang="en-US" altLang="zh-CN" sz="1800" b="1" dirty="0">
                  <a:solidFill>
                    <a:srgbClr val="0000CC"/>
                  </a:solidFill>
                  <a:effectLst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>
                  <a:buFont typeface="Wingdings" panose="05000000000000000000" pitchFamily="2" charset="2"/>
                  <a:buChar char=""/>
                </a:pPr>
                <a:endParaRPr lang="zh-CN" altLang="en-US" sz="1800" dirty="0">
                  <a:solidFill>
                    <a:srgbClr val="003366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98E9B41-006D-DB20-F86F-0D853906FA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624" y="2060848"/>
                <a:ext cx="7866832" cy="3881437"/>
              </a:xfrm>
              <a:blipFill>
                <a:blip r:embed="rId2"/>
                <a:stretch>
                  <a:fillRect l="-853" t="-15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4561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848872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局部异常因子算法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6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C802472-B8C9-5429-735A-0D6312AEA5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259" y="2094518"/>
            <a:ext cx="2630626" cy="2630626"/>
          </a:xfrm>
          <a:prstGeom prst="rect">
            <a:avLst/>
          </a:prstGeom>
          <a:noFill/>
        </p:spPr>
      </p:pic>
      <p:sp>
        <p:nvSpPr>
          <p:cNvPr id="38" name="文本框 37">
            <a:extLst>
              <a:ext uri="{FF2B5EF4-FFF2-40B4-BE49-F238E27FC236}">
                <a16:creationId xmlns:a16="http://schemas.microsoft.com/office/drawing/2014/main" id="{D1C59415-3687-C600-D017-FC0A35B64808}"/>
              </a:ext>
            </a:extLst>
          </p:cNvPr>
          <p:cNvSpPr txBox="1"/>
          <p:nvPr/>
        </p:nvSpPr>
        <p:spPr>
          <a:xfrm>
            <a:off x="6300192" y="2203480"/>
            <a:ext cx="20408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0" dirty="0"/>
              <a:t>计算样本点间距离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6ECA15A0-836D-DCE4-0512-EFA1425000AB}"/>
              </a:ext>
            </a:extLst>
          </p:cNvPr>
          <p:cNvSpPr txBox="1"/>
          <p:nvPr/>
        </p:nvSpPr>
        <p:spPr>
          <a:xfrm>
            <a:off x="1263421" y="4859710"/>
            <a:ext cx="20124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0" dirty="0"/>
              <a:t>计算</a:t>
            </a:r>
            <a:r>
              <a:rPr lang="en-US" altLang="zh-CN" sz="1800" b="0" i="1" dirty="0">
                <a:ea typeface="宋体" panose="02010600030101010101" pitchFamily="2" charset="-122"/>
                <a:cs typeface="Times New Roman" panose="02020603050405020304" pitchFamily="18" charset="0"/>
              </a:rPr>
              <a:t>k</a:t>
            </a:r>
            <a:r>
              <a:rPr lang="zh-CN" altLang="en-US" sz="1800" b="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距离</a:t>
            </a:r>
            <a:endParaRPr lang="zh-CN" altLang="en-US" sz="18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8" name="表格 68">
                <a:extLst>
                  <a:ext uri="{FF2B5EF4-FFF2-40B4-BE49-F238E27FC236}">
                    <a16:creationId xmlns:a16="http://schemas.microsoft.com/office/drawing/2014/main" id="{284DD24E-1409-3EC5-CB5C-B20AB72CE3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7224591"/>
                  </p:ext>
                </p:extLst>
              </p:nvPr>
            </p:nvGraphicFramePr>
            <p:xfrm>
              <a:off x="5632534" y="2564002"/>
              <a:ext cx="3024335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4867">
                      <a:extLst>
                        <a:ext uri="{9D8B030D-6E8A-4147-A177-3AD203B41FA5}">
                          <a16:colId xmlns:a16="http://schemas.microsoft.com/office/drawing/2014/main" val="776858212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1197284927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1092030278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3142221294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36354829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44361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4.24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5.66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39032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4.24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19267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5.66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504495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06089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8" name="表格 68">
                <a:extLst>
                  <a:ext uri="{FF2B5EF4-FFF2-40B4-BE49-F238E27FC236}">
                    <a16:creationId xmlns:a16="http://schemas.microsoft.com/office/drawing/2014/main" id="{284DD24E-1409-3EC5-CB5C-B20AB72CE3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7224591"/>
                  </p:ext>
                </p:extLst>
              </p:nvPr>
            </p:nvGraphicFramePr>
            <p:xfrm>
              <a:off x="5632534" y="2564002"/>
              <a:ext cx="3024335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4867">
                      <a:extLst>
                        <a:ext uri="{9D8B030D-6E8A-4147-A177-3AD203B41FA5}">
                          <a16:colId xmlns:a16="http://schemas.microsoft.com/office/drawing/2014/main" val="776858212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1197284927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1092030278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3142221294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36354829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1010" r="-303030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9000" r="-200000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2020" r="-102020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8000" r="-1000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44361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00000" r="-399000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4.24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5.66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39032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200000" r="-399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4.24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19267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300000" r="-399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5.66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504495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400000" r="-399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060897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9" name="表格 68">
                <a:extLst>
                  <a:ext uri="{FF2B5EF4-FFF2-40B4-BE49-F238E27FC236}">
                    <a16:creationId xmlns:a16="http://schemas.microsoft.com/office/drawing/2014/main" id="{AC3D26C1-B3E3-8C9D-3887-D3B3EC10310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83963434"/>
                  </p:ext>
                </p:extLst>
              </p:nvPr>
            </p:nvGraphicFramePr>
            <p:xfrm>
              <a:off x="899592" y="5320372"/>
              <a:ext cx="3600401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041">
                      <a:extLst>
                        <a:ext uri="{9D8B030D-6E8A-4147-A177-3AD203B41FA5}">
                          <a16:colId xmlns:a16="http://schemas.microsoft.com/office/drawing/2014/main" val="776858212"/>
                        </a:ext>
                      </a:extLst>
                    </a:gridCol>
                    <a:gridCol w="896781">
                      <a:extLst>
                        <a:ext uri="{9D8B030D-6E8A-4147-A177-3AD203B41FA5}">
                          <a16:colId xmlns:a16="http://schemas.microsoft.com/office/drawing/2014/main" val="1197284927"/>
                        </a:ext>
                      </a:extLst>
                    </a:gridCol>
                    <a:gridCol w="840093">
                      <a:extLst>
                        <a:ext uri="{9D8B030D-6E8A-4147-A177-3AD203B41FA5}">
                          <a16:colId xmlns:a16="http://schemas.microsoft.com/office/drawing/2014/main" val="1092030278"/>
                        </a:ext>
                      </a:extLst>
                    </a:gridCol>
                    <a:gridCol w="783406">
                      <a:extLst>
                        <a:ext uri="{9D8B030D-6E8A-4147-A177-3AD203B41FA5}">
                          <a16:colId xmlns:a16="http://schemas.microsoft.com/office/drawing/2014/main" val="3142221294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36354829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zh-CN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altLang="zh-CN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zh-CN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altLang="zh-CN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zh-CN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altLang="zh-CN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zh-CN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altLang="zh-CN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44361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39032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9" name="表格 68">
                <a:extLst>
                  <a:ext uri="{FF2B5EF4-FFF2-40B4-BE49-F238E27FC236}">
                    <a16:creationId xmlns:a16="http://schemas.microsoft.com/office/drawing/2014/main" id="{AC3D26C1-B3E3-8C9D-3887-D3B3EC10310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83963434"/>
                  </p:ext>
                </p:extLst>
              </p:nvPr>
            </p:nvGraphicFramePr>
            <p:xfrm>
              <a:off x="899592" y="5320372"/>
              <a:ext cx="3600401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041">
                      <a:extLst>
                        <a:ext uri="{9D8B030D-6E8A-4147-A177-3AD203B41FA5}">
                          <a16:colId xmlns:a16="http://schemas.microsoft.com/office/drawing/2014/main" val="776858212"/>
                        </a:ext>
                      </a:extLst>
                    </a:gridCol>
                    <a:gridCol w="896781">
                      <a:extLst>
                        <a:ext uri="{9D8B030D-6E8A-4147-A177-3AD203B41FA5}">
                          <a16:colId xmlns:a16="http://schemas.microsoft.com/office/drawing/2014/main" val="1197284927"/>
                        </a:ext>
                      </a:extLst>
                    </a:gridCol>
                    <a:gridCol w="840093">
                      <a:extLst>
                        <a:ext uri="{9D8B030D-6E8A-4147-A177-3AD203B41FA5}">
                          <a16:colId xmlns:a16="http://schemas.microsoft.com/office/drawing/2014/main" val="1092030278"/>
                        </a:ext>
                      </a:extLst>
                    </a:gridCol>
                    <a:gridCol w="783406">
                      <a:extLst>
                        <a:ext uri="{9D8B030D-6E8A-4147-A177-3AD203B41FA5}">
                          <a16:colId xmlns:a16="http://schemas.microsoft.com/office/drawing/2014/main" val="3142221294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36354829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9865" r="-260811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50000" r="-17971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67442" r="-92248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01695" r="-847" b="-122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44361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39032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0" name="表格 68">
                <a:extLst>
                  <a:ext uri="{FF2B5EF4-FFF2-40B4-BE49-F238E27FC236}">
                    <a16:creationId xmlns:a16="http://schemas.microsoft.com/office/drawing/2014/main" id="{EE9F280D-D735-0E00-E8DE-5A63942B86D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8508462"/>
                  </p:ext>
                </p:extLst>
              </p:nvPr>
            </p:nvGraphicFramePr>
            <p:xfrm>
              <a:off x="5632535" y="4823409"/>
              <a:ext cx="3024335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4867">
                      <a:extLst>
                        <a:ext uri="{9D8B030D-6E8A-4147-A177-3AD203B41FA5}">
                          <a16:colId xmlns:a16="http://schemas.microsoft.com/office/drawing/2014/main" val="776858212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1197284927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1092030278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3142221294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36354829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44361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5.66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39032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4.24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19267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5.66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504495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06089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0" name="表格 68">
                <a:extLst>
                  <a:ext uri="{FF2B5EF4-FFF2-40B4-BE49-F238E27FC236}">
                    <a16:creationId xmlns:a16="http://schemas.microsoft.com/office/drawing/2014/main" id="{EE9F280D-D735-0E00-E8DE-5A63942B86D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8508462"/>
                  </p:ext>
                </p:extLst>
              </p:nvPr>
            </p:nvGraphicFramePr>
            <p:xfrm>
              <a:off x="5632535" y="4823409"/>
              <a:ext cx="3024335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4867">
                      <a:extLst>
                        <a:ext uri="{9D8B030D-6E8A-4147-A177-3AD203B41FA5}">
                          <a16:colId xmlns:a16="http://schemas.microsoft.com/office/drawing/2014/main" val="776858212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1197284927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1092030278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3142221294"/>
                        </a:ext>
                      </a:extLst>
                    </a:gridCol>
                    <a:gridCol w="604867">
                      <a:extLst>
                        <a:ext uri="{9D8B030D-6E8A-4147-A177-3AD203B41FA5}">
                          <a16:colId xmlns:a16="http://schemas.microsoft.com/office/drawing/2014/main" val="36354829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1010" r="-303030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99000" r="-200000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02020" r="-102020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98000" r="-1000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44361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100000" r="-399000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5.66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39032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200000" r="-399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4.24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19267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300000" r="-399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5.66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1.41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504495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400000" r="-399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5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06089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2" name="文本框 71">
            <a:extLst>
              <a:ext uri="{FF2B5EF4-FFF2-40B4-BE49-F238E27FC236}">
                <a16:creationId xmlns:a16="http://schemas.microsoft.com/office/drawing/2014/main" id="{A5B5FCD6-ED84-C15B-FBCC-43A28D5299A8}"/>
              </a:ext>
            </a:extLst>
          </p:cNvPr>
          <p:cNvSpPr txBox="1"/>
          <p:nvPr/>
        </p:nvSpPr>
        <p:spPr>
          <a:xfrm>
            <a:off x="6244095" y="4455851"/>
            <a:ext cx="28999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0" dirty="0"/>
              <a:t>计算样本点间可达距离</a:t>
            </a:r>
          </a:p>
        </p:txBody>
      </p:sp>
      <p:sp>
        <p:nvSpPr>
          <p:cNvPr id="73" name="AutoShape 58">
            <a:extLst>
              <a:ext uri="{FF2B5EF4-FFF2-40B4-BE49-F238E27FC236}">
                <a16:creationId xmlns:a16="http://schemas.microsoft.com/office/drawing/2014/main" id="{F1759C8A-928E-D5FD-3256-4A9359432974}"/>
              </a:ext>
            </a:extLst>
          </p:cNvPr>
          <p:cNvSpPr>
            <a:spLocks noChangeArrowheads="1"/>
          </p:cNvSpPr>
          <p:nvPr/>
        </p:nvSpPr>
        <p:spPr bwMode="auto">
          <a:xfrm rot="8495889">
            <a:off x="4695449" y="4369917"/>
            <a:ext cx="766560" cy="373815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4" name="AutoShape 58">
            <a:extLst>
              <a:ext uri="{FF2B5EF4-FFF2-40B4-BE49-F238E27FC236}">
                <a16:creationId xmlns:a16="http://schemas.microsoft.com/office/drawing/2014/main" id="{E2519AB1-12BD-F5B8-2E6C-2089B84F2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1310" y="5504304"/>
            <a:ext cx="807988" cy="373815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207AE72D-181A-5F37-0D97-BB2D3BD9BE0E}"/>
              </a:ext>
            </a:extLst>
          </p:cNvPr>
          <p:cNvSpPr txBox="1"/>
          <p:nvPr/>
        </p:nvSpPr>
        <p:spPr>
          <a:xfrm>
            <a:off x="3694618" y="2877524"/>
            <a:ext cx="13529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0" dirty="0"/>
              <a:t>设置</a:t>
            </a:r>
            <a:r>
              <a:rPr lang="en-US" altLang="zh-CN" sz="1800" b="0" i="1" dirty="0"/>
              <a:t>k</a:t>
            </a:r>
            <a:r>
              <a:rPr lang="en-US" altLang="zh-CN" sz="1800" b="0" dirty="0"/>
              <a:t>=2</a:t>
            </a:r>
            <a:r>
              <a:rPr lang="zh-CN" altLang="en-US" sz="1800" b="0" dirty="0"/>
              <a:t>，阈值</a:t>
            </a:r>
            <a:r>
              <a:rPr lang="en-US" altLang="zh-CN" sz="1800" b="1" i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zh-CN" sz="1800" b="0" dirty="0"/>
              <a:t>=1.5</a:t>
            </a:r>
            <a:endParaRPr lang="zh-CN" altLang="en-US" sz="1800" dirty="0"/>
          </a:p>
        </p:txBody>
      </p:sp>
      <p:sp>
        <p:nvSpPr>
          <p:cNvPr id="77" name="AutoShape 58">
            <a:extLst>
              <a:ext uri="{FF2B5EF4-FFF2-40B4-BE49-F238E27FC236}">
                <a16:creationId xmlns:a16="http://schemas.microsoft.com/office/drawing/2014/main" id="{D7E12AED-F5CD-97FD-3C38-0F2CC30B9766}"/>
              </a:ext>
            </a:extLst>
          </p:cNvPr>
          <p:cNvSpPr>
            <a:spLocks noChangeArrowheads="1"/>
          </p:cNvSpPr>
          <p:nvPr/>
        </p:nvSpPr>
        <p:spPr bwMode="auto">
          <a:xfrm rot="1898651">
            <a:off x="4717884" y="3528111"/>
            <a:ext cx="807988" cy="373815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540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6FB9C7DE-477A-1302-BEED-7D73494D2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066" y="2445345"/>
            <a:ext cx="7958138" cy="3881437"/>
          </a:xfrm>
        </p:spPr>
        <p:txBody>
          <a:bodyPr/>
          <a:lstStyle/>
          <a:p>
            <a:pPr marL="0" indent="0">
              <a:buNone/>
            </a:pPr>
            <a:endParaRPr lang="en-US" altLang="zh-CN" sz="20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848872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局部异常因子算法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7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表格 10">
                <a:extLst>
                  <a:ext uri="{FF2B5EF4-FFF2-40B4-BE49-F238E27FC236}">
                    <a16:creationId xmlns:a16="http://schemas.microsoft.com/office/drawing/2014/main" id="{9D30B684-8D72-FE9E-C68E-0E3E22C877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7808793"/>
                  </p:ext>
                </p:extLst>
              </p:nvPr>
            </p:nvGraphicFramePr>
            <p:xfrm>
              <a:off x="1709027" y="2609330"/>
              <a:ext cx="4896544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89656">
                      <a:extLst>
                        <a:ext uri="{9D8B030D-6E8A-4147-A177-3AD203B41FA5}">
                          <a16:colId xmlns:a16="http://schemas.microsoft.com/office/drawing/2014/main" val="776858212"/>
                        </a:ext>
                      </a:extLst>
                    </a:gridCol>
                    <a:gridCol w="1094520">
                      <a:extLst>
                        <a:ext uri="{9D8B030D-6E8A-4147-A177-3AD203B41FA5}">
                          <a16:colId xmlns:a16="http://schemas.microsoft.com/office/drawing/2014/main" val="1197284927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1092030278"/>
                        </a:ext>
                      </a:extLst>
                    </a:gridCol>
                    <a:gridCol w="1180931">
                      <a:extLst>
                        <a:ext uri="{9D8B030D-6E8A-4147-A177-3AD203B41FA5}">
                          <a16:colId xmlns:a16="http://schemas.microsoft.com/office/drawing/2014/main" val="3142221294"/>
                        </a:ext>
                      </a:extLst>
                    </a:gridCol>
                    <a:gridCol w="979309">
                      <a:extLst>
                        <a:ext uri="{9D8B030D-6E8A-4147-A177-3AD203B41FA5}">
                          <a16:colId xmlns:a16="http://schemas.microsoft.com/office/drawing/2014/main" val="36354829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altLang="en-US" sz="18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𝐿𝑅𝐷</m:t>
                                    </m:r>
                                  </m:e>
                                  <m:sub>
                                    <m:r>
                                      <a:rPr lang="en-US" altLang="zh-CN" sz="1800" b="1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altLang="en-US" sz="18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𝐿𝑅𝐷</m:t>
                                    </m:r>
                                  </m:e>
                                  <m:sub>
                                    <m:r>
                                      <a:rPr lang="en-US" altLang="zh-CN" sz="1800" b="1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altLang="en-US" sz="18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𝐿𝑅𝐷</m:t>
                                    </m:r>
                                  </m:e>
                                  <m:sub>
                                    <m:r>
                                      <a:rPr lang="en-US" altLang="zh-CN" sz="1800" b="1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altLang="en-US" sz="18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𝐿𝑅𝐷</m:t>
                                    </m:r>
                                  </m:e>
                                  <m:sub>
                                    <m:r>
                                      <a:rPr lang="en-US" altLang="zh-CN" sz="1800" b="1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44361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0.216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0.828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0.828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0.707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39032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表格 10">
                <a:extLst>
                  <a:ext uri="{FF2B5EF4-FFF2-40B4-BE49-F238E27FC236}">
                    <a16:creationId xmlns:a16="http://schemas.microsoft.com/office/drawing/2014/main" id="{9D30B684-8D72-FE9E-C68E-0E3E22C877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7808793"/>
                  </p:ext>
                </p:extLst>
              </p:nvPr>
            </p:nvGraphicFramePr>
            <p:xfrm>
              <a:off x="1709027" y="2609330"/>
              <a:ext cx="4896544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89656">
                      <a:extLst>
                        <a:ext uri="{9D8B030D-6E8A-4147-A177-3AD203B41FA5}">
                          <a16:colId xmlns:a16="http://schemas.microsoft.com/office/drawing/2014/main" val="776858212"/>
                        </a:ext>
                      </a:extLst>
                    </a:gridCol>
                    <a:gridCol w="1094520">
                      <a:extLst>
                        <a:ext uri="{9D8B030D-6E8A-4147-A177-3AD203B41FA5}">
                          <a16:colId xmlns:a16="http://schemas.microsoft.com/office/drawing/2014/main" val="1197284927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1092030278"/>
                        </a:ext>
                      </a:extLst>
                    </a:gridCol>
                    <a:gridCol w="1180931">
                      <a:extLst>
                        <a:ext uri="{9D8B030D-6E8A-4147-A177-3AD203B41FA5}">
                          <a16:colId xmlns:a16="http://schemas.microsoft.com/office/drawing/2014/main" val="3142221294"/>
                        </a:ext>
                      </a:extLst>
                    </a:gridCol>
                    <a:gridCol w="979309">
                      <a:extLst>
                        <a:ext uri="{9D8B030D-6E8A-4147-A177-3AD203B41FA5}">
                          <a16:colId xmlns:a16="http://schemas.microsoft.com/office/drawing/2014/main" val="36354829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444" r="-30333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7566" r="-188889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31443" r="-84021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9379" r="-1242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44361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0.216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0.828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0.828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0.707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390322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0EF93387-9F71-D475-36D9-E260495FC1D0}"/>
              </a:ext>
            </a:extLst>
          </p:cNvPr>
          <p:cNvSpPr txBox="1"/>
          <p:nvPr/>
        </p:nvSpPr>
        <p:spPr>
          <a:xfrm>
            <a:off x="2101529" y="2067440"/>
            <a:ext cx="3168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0" dirty="0"/>
              <a:t>计算局部可达密度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表格 12">
                <a:extLst>
                  <a:ext uri="{FF2B5EF4-FFF2-40B4-BE49-F238E27FC236}">
                    <a16:creationId xmlns:a16="http://schemas.microsoft.com/office/drawing/2014/main" id="{C6D89BBB-B188-E4BC-471E-46F13BB595A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2221695"/>
                  </p:ext>
                </p:extLst>
              </p:nvPr>
            </p:nvGraphicFramePr>
            <p:xfrm>
              <a:off x="1691680" y="4149080"/>
              <a:ext cx="4896544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89656">
                      <a:extLst>
                        <a:ext uri="{9D8B030D-6E8A-4147-A177-3AD203B41FA5}">
                          <a16:colId xmlns:a16="http://schemas.microsoft.com/office/drawing/2014/main" val="776858212"/>
                        </a:ext>
                      </a:extLst>
                    </a:gridCol>
                    <a:gridCol w="1094520">
                      <a:extLst>
                        <a:ext uri="{9D8B030D-6E8A-4147-A177-3AD203B41FA5}">
                          <a16:colId xmlns:a16="http://schemas.microsoft.com/office/drawing/2014/main" val="1197284927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1092030278"/>
                        </a:ext>
                      </a:extLst>
                    </a:gridCol>
                    <a:gridCol w="1180931">
                      <a:extLst>
                        <a:ext uri="{9D8B030D-6E8A-4147-A177-3AD203B41FA5}">
                          <a16:colId xmlns:a16="http://schemas.microsoft.com/office/drawing/2014/main" val="3142221294"/>
                        </a:ext>
                      </a:extLst>
                    </a:gridCol>
                    <a:gridCol w="979309">
                      <a:extLst>
                        <a:ext uri="{9D8B030D-6E8A-4147-A177-3AD203B41FA5}">
                          <a16:colId xmlns:a16="http://schemas.microsoft.com/office/drawing/2014/main" val="36354829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altLang="en-US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𝑂𝐹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altLang="en-US" sz="18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𝑂𝐹</m:t>
                                    </m:r>
                                  </m:e>
                                  <m:sub>
                                    <m:r>
                                      <a:rPr lang="en-US" altLang="zh-CN" sz="1800" b="1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altLang="en-US" sz="18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𝑂𝐹</m:t>
                                    </m:r>
                                  </m:e>
                                  <m:sub>
                                    <m:r>
                                      <a:rPr lang="en-US" altLang="zh-CN" sz="1800" b="1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altLang="en-US" sz="18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𝑂𝐹</m:t>
                                    </m:r>
                                  </m:e>
                                  <m:sub>
                                    <m:r>
                                      <a:rPr lang="en-US" altLang="zh-CN" sz="1800" b="1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zh-CN" altLang="zh-CN" sz="1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宋体" pitchFamily="2" charset="-122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44361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3.549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0.926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0.926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1.172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39032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表格 12">
                <a:extLst>
                  <a:ext uri="{FF2B5EF4-FFF2-40B4-BE49-F238E27FC236}">
                    <a16:creationId xmlns:a16="http://schemas.microsoft.com/office/drawing/2014/main" id="{C6D89BBB-B188-E4BC-471E-46F13BB595A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2221695"/>
                  </p:ext>
                </p:extLst>
              </p:nvPr>
            </p:nvGraphicFramePr>
            <p:xfrm>
              <a:off x="1691680" y="4149080"/>
              <a:ext cx="4896544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89656">
                      <a:extLst>
                        <a:ext uri="{9D8B030D-6E8A-4147-A177-3AD203B41FA5}">
                          <a16:colId xmlns:a16="http://schemas.microsoft.com/office/drawing/2014/main" val="776858212"/>
                        </a:ext>
                      </a:extLst>
                    </a:gridCol>
                    <a:gridCol w="1094520">
                      <a:extLst>
                        <a:ext uri="{9D8B030D-6E8A-4147-A177-3AD203B41FA5}">
                          <a16:colId xmlns:a16="http://schemas.microsoft.com/office/drawing/2014/main" val="1197284927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1092030278"/>
                        </a:ext>
                      </a:extLst>
                    </a:gridCol>
                    <a:gridCol w="1180931">
                      <a:extLst>
                        <a:ext uri="{9D8B030D-6E8A-4147-A177-3AD203B41FA5}">
                          <a16:colId xmlns:a16="http://schemas.microsoft.com/office/drawing/2014/main" val="3142221294"/>
                        </a:ext>
                      </a:extLst>
                    </a:gridCol>
                    <a:gridCol w="979309">
                      <a:extLst>
                        <a:ext uri="{9D8B030D-6E8A-4147-A177-3AD203B41FA5}">
                          <a16:colId xmlns:a16="http://schemas.microsoft.com/office/drawing/2014/main" val="36354829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4444" r="-303333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7566" r="-188889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1443" r="-84021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9379" r="-1242" b="-122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44361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3.549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0.926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0.926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rgbClr val="003366"/>
                              </a:solidFill>
                            </a:rPr>
                            <a:t>1.172</a:t>
                          </a:r>
                          <a:endParaRPr lang="zh-CN" altLang="en-US" dirty="0">
                            <a:solidFill>
                              <a:srgbClr val="003366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390322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文本框 13">
            <a:extLst>
              <a:ext uri="{FF2B5EF4-FFF2-40B4-BE49-F238E27FC236}">
                <a16:creationId xmlns:a16="http://schemas.microsoft.com/office/drawing/2014/main" id="{7680EA84-75BB-6AAB-DCDB-50D42692F03C}"/>
              </a:ext>
            </a:extLst>
          </p:cNvPr>
          <p:cNvSpPr txBox="1"/>
          <p:nvPr/>
        </p:nvSpPr>
        <p:spPr>
          <a:xfrm>
            <a:off x="2104646" y="3623586"/>
            <a:ext cx="3168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0" dirty="0"/>
              <a:t>计算局部异常因子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E901C3E1-7AC7-79D5-3E66-33ED4B9CD215}"/>
              </a:ext>
            </a:extLst>
          </p:cNvPr>
          <p:cNvSpPr txBox="1"/>
          <p:nvPr/>
        </p:nvSpPr>
        <p:spPr>
          <a:xfrm>
            <a:off x="2101529" y="5223593"/>
            <a:ext cx="3168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0" dirty="0"/>
              <a:t>与阈值（</a:t>
            </a:r>
            <a:r>
              <a:rPr lang="en-US" altLang="zh-CN" sz="1800" b="0" dirty="0"/>
              <a:t>1.5</a:t>
            </a:r>
            <a:r>
              <a:rPr lang="zh-CN" altLang="en-US" sz="1800" b="0" dirty="0"/>
              <a:t>）进行比较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表格 16">
                <a:extLst>
                  <a:ext uri="{FF2B5EF4-FFF2-40B4-BE49-F238E27FC236}">
                    <a16:creationId xmlns:a16="http://schemas.microsoft.com/office/drawing/2014/main" id="{43F0920D-8DDC-E152-AF7F-5477B1D672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0924523"/>
                  </p:ext>
                </p:extLst>
              </p:nvPr>
            </p:nvGraphicFramePr>
            <p:xfrm>
              <a:off x="1885504" y="5622647"/>
              <a:ext cx="3600401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041">
                      <a:extLst>
                        <a:ext uri="{9D8B030D-6E8A-4147-A177-3AD203B41FA5}">
                          <a16:colId xmlns:a16="http://schemas.microsoft.com/office/drawing/2014/main" val="776858212"/>
                        </a:ext>
                      </a:extLst>
                    </a:gridCol>
                    <a:gridCol w="896781">
                      <a:extLst>
                        <a:ext uri="{9D8B030D-6E8A-4147-A177-3AD203B41FA5}">
                          <a16:colId xmlns:a16="http://schemas.microsoft.com/office/drawing/2014/main" val="1197284927"/>
                        </a:ext>
                      </a:extLst>
                    </a:gridCol>
                    <a:gridCol w="840093">
                      <a:extLst>
                        <a:ext uri="{9D8B030D-6E8A-4147-A177-3AD203B41FA5}">
                          <a16:colId xmlns:a16="http://schemas.microsoft.com/office/drawing/2014/main" val="1092030278"/>
                        </a:ext>
                      </a:extLst>
                    </a:gridCol>
                    <a:gridCol w="783406">
                      <a:extLst>
                        <a:ext uri="{9D8B030D-6E8A-4147-A177-3AD203B41FA5}">
                          <a16:colId xmlns:a16="http://schemas.microsoft.com/office/drawing/2014/main" val="3142221294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36354829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宋体" pitchFamily="2" charset="-122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44361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solidFill>
                                <a:srgbClr val="003366"/>
                              </a:solidFill>
                              <a:latin typeface="黑体" panose="02010609060101010101" pitchFamily="49" charset="-122"/>
                              <a:ea typeface="黑体" panose="02010609060101010101" pitchFamily="49" charset="-122"/>
                            </a:rPr>
                            <a:t>异常</a:t>
                          </a: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solidFill>
                                <a:srgbClr val="003366"/>
                              </a:solidFill>
                              <a:latin typeface="黑体" panose="02010609060101010101" pitchFamily="49" charset="-122"/>
                              <a:ea typeface="黑体" panose="02010609060101010101" pitchFamily="49" charset="-122"/>
                            </a:rPr>
                            <a:t>正常</a:t>
                          </a: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solidFill>
                                <a:srgbClr val="003366"/>
                              </a:solidFill>
                              <a:latin typeface="黑体" panose="02010609060101010101" pitchFamily="49" charset="-122"/>
                              <a:ea typeface="黑体" panose="02010609060101010101" pitchFamily="49" charset="-122"/>
                            </a:rPr>
                            <a:t>正常</a:t>
                          </a: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solidFill>
                                <a:srgbClr val="003366"/>
                              </a:solidFill>
                              <a:latin typeface="黑体" panose="02010609060101010101" pitchFamily="49" charset="-122"/>
                              <a:ea typeface="黑体" panose="02010609060101010101" pitchFamily="49" charset="-122"/>
                            </a:rPr>
                            <a:t>正常</a:t>
                          </a: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39032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表格 16">
                <a:extLst>
                  <a:ext uri="{FF2B5EF4-FFF2-40B4-BE49-F238E27FC236}">
                    <a16:creationId xmlns:a16="http://schemas.microsoft.com/office/drawing/2014/main" id="{43F0920D-8DDC-E152-AF7F-5477B1D672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0924523"/>
                  </p:ext>
                </p:extLst>
              </p:nvPr>
            </p:nvGraphicFramePr>
            <p:xfrm>
              <a:off x="1885504" y="5622647"/>
              <a:ext cx="3600401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041">
                      <a:extLst>
                        <a:ext uri="{9D8B030D-6E8A-4147-A177-3AD203B41FA5}">
                          <a16:colId xmlns:a16="http://schemas.microsoft.com/office/drawing/2014/main" val="776858212"/>
                        </a:ext>
                      </a:extLst>
                    </a:gridCol>
                    <a:gridCol w="896781">
                      <a:extLst>
                        <a:ext uri="{9D8B030D-6E8A-4147-A177-3AD203B41FA5}">
                          <a16:colId xmlns:a16="http://schemas.microsoft.com/office/drawing/2014/main" val="1197284927"/>
                        </a:ext>
                      </a:extLst>
                    </a:gridCol>
                    <a:gridCol w="840093">
                      <a:extLst>
                        <a:ext uri="{9D8B030D-6E8A-4147-A177-3AD203B41FA5}">
                          <a16:colId xmlns:a16="http://schemas.microsoft.com/office/drawing/2014/main" val="1092030278"/>
                        </a:ext>
                      </a:extLst>
                    </a:gridCol>
                    <a:gridCol w="783406">
                      <a:extLst>
                        <a:ext uri="{9D8B030D-6E8A-4147-A177-3AD203B41FA5}">
                          <a16:colId xmlns:a16="http://schemas.microsoft.com/office/drawing/2014/main" val="3142221294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36354829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0136" r="-263265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49275" r="-180435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66667" r="-93023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00847" r="-1695" b="-122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44361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solidFill>
                                <a:srgbClr val="003366"/>
                              </a:solidFill>
                              <a:latin typeface="黑体" panose="02010609060101010101" pitchFamily="49" charset="-122"/>
                              <a:ea typeface="黑体" panose="02010609060101010101" pitchFamily="49" charset="-122"/>
                            </a:rPr>
                            <a:t>异常</a:t>
                          </a: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solidFill>
                                <a:srgbClr val="003366"/>
                              </a:solidFill>
                              <a:latin typeface="黑体" panose="02010609060101010101" pitchFamily="49" charset="-122"/>
                              <a:ea typeface="黑体" panose="02010609060101010101" pitchFamily="49" charset="-122"/>
                            </a:rPr>
                            <a:t>正常</a:t>
                          </a: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solidFill>
                                <a:srgbClr val="003366"/>
                              </a:solidFill>
                              <a:latin typeface="黑体" panose="02010609060101010101" pitchFamily="49" charset="-122"/>
                              <a:ea typeface="黑体" panose="02010609060101010101" pitchFamily="49" charset="-122"/>
                            </a:rPr>
                            <a:t>正常</a:t>
                          </a: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solidFill>
                                <a:srgbClr val="003366"/>
                              </a:solidFill>
                              <a:latin typeface="黑体" panose="02010609060101010101" pitchFamily="49" charset="-122"/>
                              <a:ea typeface="黑体" panose="02010609060101010101" pitchFamily="49" charset="-122"/>
                            </a:rPr>
                            <a:t>正常</a:t>
                          </a:r>
                        </a:p>
                      </a:txBody>
                      <a:tcPr anchor="ctr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390322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AutoShape 58">
            <a:extLst>
              <a:ext uri="{FF2B5EF4-FFF2-40B4-BE49-F238E27FC236}">
                <a16:creationId xmlns:a16="http://schemas.microsoft.com/office/drawing/2014/main" id="{027A7968-EC0C-5EB6-FE0D-C1F79923F12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682633" y="3425813"/>
            <a:ext cx="545152" cy="373815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" name="AutoShape 58">
            <a:extLst>
              <a:ext uri="{FF2B5EF4-FFF2-40B4-BE49-F238E27FC236}">
                <a16:creationId xmlns:a16="http://schemas.microsoft.com/office/drawing/2014/main" id="{0E0B97E9-F664-7102-425C-36EADEF19A7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682633" y="5060011"/>
            <a:ext cx="545152" cy="373815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9748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>
            <a:extLst>
              <a:ext uri="{FF2B5EF4-FFF2-40B4-BE49-F238E27FC236}">
                <a16:creationId xmlns:a16="http://schemas.microsoft.com/office/drawing/2014/main" id="{9CF3D8C7-D2AE-F576-411D-482F9C8D0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" y="2117725"/>
            <a:ext cx="795813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zh-CN" altLang="en-US" sz="2200" kern="0" dirty="0">
                <a:solidFill>
                  <a:srgbClr val="0000FF"/>
                </a:solidFill>
                <a:ea typeface="黑体" pitchFamily="2" charset="-122"/>
              </a:rPr>
              <a:t>算法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000" b="0" kern="0" dirty="0">
                <a:ea typeface="黑体" pitchFamily="2" charset="-122"/>
              </a:rPr>
              <a:t>  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868171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局部异常因子算法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8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625851F7-9446-D2F5-8ECA-0ED50BAFC070}"/>
                  </a:ext>
                </a:extLst>
              </p:cNvPr>
              <p:cNvSpPr txBox="1"/>
              <p:nvPr/>
            </p:nvSpPr>
            <p:spPr>
              <a:xfrm>
                <a:off x="1115616" y="2657433"/>
                <a:ext cx="6609171" cy="39456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构建</a:t>
                </a:r>
                <a:r>
                  <a:rPr lang="en-US" altLang="zh-CN" sz="1800" b="0" i="1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n</a:t>
                </a:r>
                <a:r>
                  <a:rPr lang="en-US" altLang="zh-CN" sz="1800" b="0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  <a:sym typeface="Symbol" panose="05050102010706020507" pitchFamily="18" charset="2"/>
                  </a:rPr>
                  <a:t></a:t>
                </a:r>
                <a:r>
                  <a:rPr lang="en-US" altLang="zh-CN" sz="1800" b="0" i="1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n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的样本间矩阵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D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//D</a:t>
                </a:r>
                <a:r>
                  <a:rPr lang="en-US" altLang="zh-CN" sz="1800" b="0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800" b="0" i="1" kern="10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i,j</a:t>
                </a:r>
                <a:r>
                  <a:rPr lang="en-US" altLang="zh-CN" sz="1800" b="0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)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表示第</a:t>
                </a:r>
                <a:r>
                  <a:rPr lang="en-US" altLang="zh-CN" sz="1800" b="0" i="1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行第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j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列，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D</a:t>
                </a:r>
                <a:r>
                  <a:rPr lang="en-US" altLang="zh-CN" sz="1800" b="0" i="1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表示第</a:t>
                </a:r>
                <a:r>
                  <a:rPr lang="en-US" altLang="zh-CN" sz="1800" b="0" i="1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行</a:t>
                </a: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For </a:t>
                </a:r>
                <a:r>
                  <a:rPr lang="en-US" altLang="zh-CN" sz="1800" b="0" i="1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=1 To 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n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Do</a:t>
                </a:r>
                <a:endParaRPr lang="zh-CN" altLang="zh-CN" sz="1800" b="0" kern="10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   For 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j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=1 To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n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Do</a:t>
                </a:r>
                <a:endParaRPr lang="zh-CN" altLang="zh-CN" sz="1800" b="0" kern="10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        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D</a:t>
                </a:r>
                <a:r>
                  <a:rPr lang="en-US" altLang="zh-CN" sz="1800" b="0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800" b="0" i="1" kern="10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i,j</a:t>
                </a:r>
                <a:r>
                  <a:rPr lang="en-US" altLang="zh-CN" sz="1800" b="0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)</a:t>
                </a:r>
                <a:r>
                  <a:rPr lang="pt-BR" altLang="zh-CN" sz="1800" b="0" dirty="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  <a:cs typeface="Times New Roman" pitchFamily="18" charset="0"/>
                  </a:rPr>
                  <a:t> ←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计算样本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x</a:t>
                </a:r>
                <a:r>
                  <a:rPr lang="en-US" altLang="zh-CN" sz="1800" b="0" i="1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与</a:t>
                </a:r>
                <a:r>
                  <a:rPr lang="en-US" altLang="zh-CN" sz="1800" b="0" i="1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x</a:t>
                </a:r>
                <a:r>
                  <a:rPr lang="en-US" altLang="zh-CN" sz="1800" b="0" i="1" kern="10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j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之间的距离</a:t>
                </a: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   End For</a:t>
                </a:r>
                <a:endParaRPr lang="zh-CN" altLang="zh-CN" sz="1800" b="0" kern="10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   </a:t>
                </a:r>
                <a:r>
                  <a:rPr lang="en-US" altLang="zh-CN" sz="1800" b="0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Kd</a:t>
                </a:r>
                <a:r>
                  <a:rPr lang="en-US" altLang="zh-CN" sz="1800" b="0" i="1" kern="10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pt-BR" altLang="zh-CN" sz="1800" b="0" dirty="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  <a:cs typeface="Times New Roman" pitchFamily="18" charset="0"/>
                  </a:rPr>
                  <a:t>←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根据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D</a:t>
                </a:r>
                <a:r>
                  <a:rPr lang="en-US" altLang="zh-CN" sz="1800" b="0" i="1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计算样本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x</a:t>
                </a:r>
                <a:r>
                  <a:rPr lang="en-US" altLang="zh-CN" sz="1800" b="0" i="1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k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距离</a:t>
                </a: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   </a:t>
                </a:r>
                <a:r>
                  <a:rPr lang="en-US" altLang="zh-CN" sz="1800" b="0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KN</a:t>
                </a:r>
                <a:r>
                  <a:rPr lang="en-US" altLang="zh-CN" sz="1800" b="0" i="1" kern="10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pt-BR" altLang="zh-CN" sz="1800" b="0" dirty="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  <a:cs typeface="Times New Roman" pitchFamily="18" charset="0"/>
                  </a:rPr>
                  <a:t>←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根据</a:t>
                </a:r>
                <a:r>
                  <a:rPr lang="en-US" altLang="zh-CN" sz="1800" b="0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KD</a:t>
                </a:r>
                <a:r>
                  <a:rPr lang="en-US" altLang="zh-CN" sz="1800" b="0" i="1" kern="10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与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D</a:t>
                </a:r>
                <a:r>
                  <a:rPr lang="en-US" altLang="zh-CN" sz="1800" b="0" i="1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生成样本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x</a:t>
                </a:r>
                <a:r>
                  <a:rPr lang="en-US" altLang="zh-CN" sz="1800" b="0" i="1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k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距离邻域样本的索引</a:t>
                </a: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End For</a:t>
                </a: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For </a:t>
                </a:r>
                <a:r>
                  <a:rPr lang="en-US" altLang="zh-CN" sz="1800" b="0" i="1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=1 To 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n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Do</a:t>
                </a:r>
                <a:endParaRPr lang="zh-CN" altLang="zh-CN" sz="1800" b="0" kern="10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   For each 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j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in </a:t>
                </a:r>
                <a:r>
                  <a:rPr lang="en-US" altLang="zh-CN" sz="1800" b="0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KN</a:t>
                </a:r>
                <a:r>
                  <a:rPr lang="en-US" altLang="zh-CN" sz="1800" b="0" i="1" kern="10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800" b="0" i="1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Do</a:t>
                </a:r>
                <a:endParaRPr lang="en-US" altLang="zh-CN" sz="1800" b="0" kern="100" dirty="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        D</a:t>
                </a:r>
                <a:r>
                  <a:rPr lang="en-US" altLang="zh-CN" sz="1800" b="0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800" b="0" i="1" kern="10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i,j</a:t>
                </a:r>
                <a:r>
                  <a:rPr lang="en-US" altLang="zh-CN" sz="1800" b="0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←</m:t>
                    </m:r>
                  </m:oMath>
                </a14:m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max{</a:t>
                </a:r>
                <a:r>
                  <a:rPr lang="en-US" altLang="zh-CN" sz="1800" b="0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KD</a:t>
                </a:r>
                <a:r>
                  <a:rPr lang="en-US" altLang="zh-CN" sz="1800" b="0" i="1" kern="10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, D</a:t>
                </a:r>
                <a:r>
                  <a:rPr lang="en-US" altLang="zh-CN" sz="1800" b="0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800" b="0" i="1" kern="10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i,j</a:t>
                </a:r>
                <a:r>
                  <a:rPr lang="en-US" altLang="zh-CN" sz="1800" b="0" kern="100" baseline="-250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)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} </a:t>
                </a: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   End For</a:t>
                </a:r>
                <a:endParaRPr lang="zh-CN" altLang="zh-CN" sz="1800" b="0" kern="10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End For</a:t>
                </a:r>
                <a:endParaRPr lang="zh-CN" altLang="zh-CN" sz="1800" b="0" kern="10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625851F7-9446-D2F5-8ECA-0ED50BAFC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657433"/>
                <a:ext cx="6609171" cy="3945696"/>
              </a:xfrm>
              <a:prstGeom prst="rect">
                <a:avLst/>
              </a:prstGeom>
              <a:blipFill>
                <a:blip r:embed="rId2"/>
                <a:stretch>
                  <a:fillRect l="-738" t="-2628" b="-15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5A79F89-6346-15FF-AAA2-912FDB8BB67D}"/>
                  </a:ext>
                </a:extLst>
              </p:cNvPr>
              <p:cNvSpPr txBox="1"/>
              <p:nvPr/>
            </p:nvSpPr>
            <p:spPr>
              <a:xfrm>
                <a:off x="1763688" y="2152003"/>
                <a:ext cx="424847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1800" dirty="0">
                    <a:solidFill>
                      <a:srgbClr val="000000"/>
                    </a:solidFill>
                    <a:cs typeface="Times New Roman" pitchFamily="18" charset="0"/>
                  </a:rPr>
                  <a:t>LOF</a:t>
                </a:r>
                <a:r>
                  <a:rPr lang="en-US" altLang="zh-CN" sz="1800" b="1" dirty="0">
                    <a:solidFill>
                      <a:srgbClr val="000000"/>
                    </a:solidFill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𝑋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8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altLang="zh-CN" sz="18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18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8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altLang="zh-CN" sz="18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18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,</m:t>
                        </m:r>
                        <m:r>
                          <a:rPr lang="en-US" altLang="zh-CN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⋯,</m:t>
                        </m:r>
                        <m:sSub>
                          <m:sSubPr>
                            <m:ctrlPr>
                              <a:rPr lang="en-US" altLang="zh-CN" sz="18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altLang="zh-CN" sz="18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18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1800" b="0" dirty="0">
                    <a:solidFill>
                      <a:srgbClr val="000000"/>
                    </a:solidFill>
                    <a:cs typeface="Times New Roman" pitchFamily="18" charset="0"/>
                  </a:rPr>
                  <a:t>, </a:t>
                </a:r>
                <a:r>
                  <a:rPr lang="en-US" altLang="zh-CN" sz="1800" b="0" i="1" dirty="0">
                    <a:solidFill>
                      <a:srgbClr val="000000"/>
                    </a:solidFill>
                    <a:cs typeface="Times New Roman" pitchFamily="18" charset="0"/>
                  </a:rPr>
                  <a:t>k</a:t>
                </a:r>
                <a:r>
                  <a:rPr lang="en-US" altLang="zh-CN" sz="1800" b="0" dirty="0">
                    <a:solidFill>
                      <a:srgbClr val="000000"/>
                    </a:solidFill>
                    <a:cs typeface="Times New Roman" pitchFamily="18" charset="0"/>
                  </a:rPr>
                  <a:t>, </a:t>
                </a:r>
                <a:r>
                  <a:rPr lang="en-US" altLang="zh-CN" sz="1800" b="0" i="1" dirty="0">
                    <a:solidFill>
                      <a:srgbClr val="000000"/>
                    </a:solidFill>
                    <a:sym typeface="Symbol" panose="05050102010706020507" pitchFamily="18" charset="2"/>
                  </a:rPr>
                  <a:t></a:t>
                </a:r>
                <a:r>
                  <a:rPr lang="en-US" altLang="zh-CN" sz="1800" b="1" dirty="0">
                    <a:solidFill>
                      <a:srgbClr val="000000"/>
                    </a:solidFill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5A79F89-6346-15FF-AAA2-912FDB8BB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152003"/>
                <a:ext cx="4248472" cy="369332"/>
              </a:xfrm>
              <a:prstGeom prst="rect">
                <a:avLst/>
              </a:prstGeom>
              <a:blipFill>
                <a:blip r:embed="rId3"/>
                <a:stretch>
                  <a:fillRect l="-1148" t="-9836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37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214563"/>
            <a:ext cx="6253163" cy="3881437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引例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异常检测概述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异常检测算法分类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局部异常因子算法（</a:t>
            </a:r>
            <a:r>
              <a:rPr lang="en-US" altLang="zh-CN" sz="2200" dirty="0">
                <a:ea typeface="黑体" pitchFamily="2" charset="-122"/>
              </a:rPr>
              <a:t>LOF</a:t>
            </a:r>
            <a:r>
              <a:rPr lang="zh-CN" altLang="en-US" sz="2200" dirty="0">
                <a:ea typeface="黑体" pitchFamily="2" charset="-122"/>
              </a:rPr>
              <a:t>）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基于聚类的局部异常因子算法（</a:t>
            </a:r>
            <a:r>
              <a:rPr lang="en-US" altLang="zh-CN" sz="2200" dirty="0">
                <a:ea typeface="黑体" pitchFamily="2" charset="-122"/>
              </a:rPr>
              <a:t>CBLOF</a:t>
            </a:r>
            <a:r>
              <a:rPr lang="zh-CN" altLang="en-US" sz="2200" dirty="0">
                <a:ea typeface="黑体" pitchFamily="2" charset="-122"/>
              </a:rPr>
              <a:t>）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总结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770309" y="1552694"/>
            <a:ext cx="914400" cy="430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zh-CN" altLang="en-US" sz="22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92088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局部异常因子算法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9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4C31DBB0-4628-9E97-F7D1-CD10D8ED1BE6}"/>
                  </a:ext>
                </a:extLst>
              </p:cNvPr>
              <p:cNvSpPr txBox="1"/>
              <p:nvPr/>
            </p:nvSpPr>
            <p:spPr>
              <a:xfrm>
                <a:off x="1044650" y="1988840"/>
                <a:ext cx="8064896" cy="47442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For </a:t>
                </a:r>
                <a:r>
                  <a:rPr lang="en-US" altLang="zh-CN" sz="1800" b="0" i="1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=1 To 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n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Do</a:t>
                </a:r>
                <a:endParaRPr lang="zh-CN" altLang="zh-CN" sz="1800" b="0" kern="10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   </a:t>
                </a:r>
                <a:r>
                  <a:rPr lang="en-US" altLang="zh-CN" sz="1800" b="0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LRD</a:t>
                </a:r>
                <a:r>
                  <a:rPr lang="en-US" altLang="zh-CN" sz="1800" b="0" i="1" kern="10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k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800" b="0" i="1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←</m:t>
                    </m:r>
                    <m:sSup>
                      <m:sSupPr>
                        <m:ctrlPr>
                          <a:rPr lang="zh-CN" altLang="zh-CN" sz="1800" b="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type m:val="lin"/>
                            <m:ctrlPr>
                              <a:rPr lang="zh-CN" altLang="zh-CN" sz="1800" b="0" i="1" kern="1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800" b="0" i="1" kern="1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(</m:t>
                            </m:r>
                            <m:nary>
                              <m:naryPr>
                                <m:chr m:val="∑"/>
                                <m:limLoc m:val="subSup"/>
                                <m:supHide m:val="on"/>
                                <m:ctrlPr>
                                  <a:rPr lang="zh-CN" altLang="zh-CN" sz="1800" b="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altLang="zh-CN" sz="1800" b="0" i="1" kern="10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  <m:r>
                                  <a:rPr lang="en-US" altLang="zh-CN" sz="1800" b="0" i="1" kern="10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zh-CN" altLang="zh-CN" sz="1800" b="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𝐾𝑁</m:t>
                                    </m:r>
                                  </m:e>
                                  <m:sub>
                                    <m:r>
                                      <a:rPr lang="en-US" altLang="zh-CN" sz="1800" b="0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zh-CN" altLang="zh-CN" sz="1800" b="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b="0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zh-CN" sz="1800" b="0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𝑗</m:t>
                                    </m:r>
                                    <m:r>
                                      <a:rPr lang="en-US" altLang="zh-CN" sz="1800" b="0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CN" sz="1800" b="0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en-US" altLang="zh-CN" sz="1800" b="0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e>
                            </m:nary>
                          </m:num>
                          <m:den>
                            <m:r>
                              <a:rPr lang="en-US" altLang="zh-CN" sz="1800" b="0" i="1" kern="1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zh-CN" altLang="zh-CN" sz="1800" b="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b="0" i="1" kern="10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𝐾𝑁</m:t>
                                </m:r>
                              </m:e>
                              <m:sub>
                                <m:r>
                                  <a:rPr lang="en-US" altLang="zh-CN" sz="1800" b="0" i="1" kern="10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1800" b="0" i="1" kern="1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|</m:t>
                            </m:r>
                          </m:den>
                        </m:f>
                        <m:r>
                          <a:rPr lang="en-US" altLang="zh-CN" sz="1800" b="0" i="1" kern="10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CN" sz="1800" b="0" i="1" kern="10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//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计算局部可达密度</a:t>
                </a: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End For</a:t>
                </a:r>
                <a:endParaRPr lang="zh-CN" altLang="zh-CN" sz="1800" b="0" kern="10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For </a:t>
                </a:r>
                <a:r>
                  <a:rPr lang="en-US" altLang="zh-CN" sz="1800" b="0" i="1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=1 To 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n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Do</a:t>
                </a: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</a:t>
                </a:r>
                <a:r>
                  <a:rPr lang="en-US" altLang="zh-CN" sz="1800" b="0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LOF</a:t>
                </a:r>
                <a:r>
                  <a:rPr lang="en-US" altLang="zh-CN" sz="1800" b="0" i="1" kern="10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k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800" b="0" i="1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←</m:t>
                    </m:r>
                    <m:f>
                      <m:fPr>
                        <m:type m:val="lin"/>
                        <m:ctrlPr>
                          <a:rPr lang="zh-CN" altLang="zh-CN" sz="1800" b="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zh-CN" altLang="zh-CN" sz="1800" b="0" i="1" kern="1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800" b="0" i="1" kern="1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1800" b="0" i="1" kern="1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zh-CN" altLang="zh-CN" sz="1800" b="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b="0" i="1" kern="10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𝐾𝑁</m:t>
                                </m:r>
                              </m:e>
                              <m:sub>
                                <m:r>
                                  <a:rPr lang="en-US" altLang="zh-CN" sz="1800" b="0" i="1" kern="10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1800" b="0" i="1" kern="1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|</m:t>
                            </m:r>
                          </m:den>
                        </m:f>
                        <m:r>
                          <a:rPr lang="en-US" altLang="zh-CN" sz="1800" b="0" i="1" kern="10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zh-CN" altLang="zh-CN" sz="1800" b="0" i="1" kern="1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en-US" altLang="zh-CN" sz="1800" b="0" i="1" kern="1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altLang="zh-CN" sz="1800" b="0" i="1" kern="1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zh-CN" altLang="zh-CN" sz="1800" b="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b="0" i="1" kern="10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𝐾𝑁</m:t>
                                </m:r>
                              </m:e>
                              <m:sub>
                                <m:r>
                                  <a:rPr lang="en-US" altLang="zh-CN" sz="1800" b="0" i="1" kern="10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sSub>
                              <m:sSubPr>
                                <m:ctrlPr>
                                  <a:rPr lang="zh-CN" altLang="zh-CN" sz="1800" b="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b="0" i="1" kern="10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𝐿𝑅𝐷</m:t>
                                </m:r>
                              </m:e>
                              <m:sub>
                                <m:r>
                                  <a:rPr lang="en-US" altLang="zh-CN" sz="1800" b="0" i="1" kern="10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altLang="zh-CN" sz="1800" b="0" i="1" kern="1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altLang="zh-CN" sz="1800" b="0" i="1" kern="1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altLang="zh-CN" sz="1800" b="0" i="1" kern="1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nary>
                        <m:r>
                          <a:rPr lang="en-US" altLang="zh-CN" sz="1800" b="0" i="1" kern="10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zh-CN" altLang="zh-CN" sz="1800" b="0" i="1" kern="1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b="0" i="1" kern="1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𝐿𝑅𝐷</m:t>
                            </m:r>
                          </m:e>
                          <m:sub>
                            <m:r>
                              <a:rPr lang="en-US" altLang="zh-CN" sz="1800" b="0" i="1" kern="1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CN" sz="1800" b="0" i="1" kern="10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zh-CN" sz="1800" b="0" i="1" kern="10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altLang="zh-CN" sz="1800" b="0" i="1" kern="10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//</a:t>
                </a:r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计算局部异常因子</a:t>
                </a:r>
                <a:endParaRPr lang="en-US" altLang="zh-CN" sz="1800" b="0" kern="100" dirty="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End For</a:t>
                </a: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For </a:t>
                </a:r>
                <a:r>
                  <a:rPr lang="en-US" altLang="zh-CN" sz="1800" b="0" i="1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=1 To 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n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Do</a:t>
                </a:r>
                <a:endParaRPr lang="zh-CN" altLang="zh-CN" sz="1800" b="0" kern="10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If </a:t>
                </a:r>
                <a:r>
                  <a:rPr lang="en-US" altLang="zh-CN" sz="1800" b="0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LOF</a:t>
                </a:r>
                <a:r>
                  <a:rPr lang="en-US" altLang="zh-CN" sz="1800" b="0" i="1" kern="10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k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800" b="0" i="1" kern="1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) &gt;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  <a:sym typeface="Symbol" panose="05050102010706020507" pitchFamily="18" charset="2"/>
                  </a:rPr>
                  <a:t>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Then</a:t>
                </a:r>
                <a:endParaRPr lang="zh-CN" altLang="zh-CN" sz="1800" b="0" kern="10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𝑁</m:t>
                    </m:r>
                    <m:r>
                      <a:rPr lang="zh-CN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←</m:t>
                    </m:r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∪{</m:t>
                    </m:r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//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𝑥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是异常样本</a:t>
                </a: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Else</a:t>
                </a:r>
                <a:endParaRPr lang="zh-CN" altLang="zh-CN" sz="1800" b="0" kern="10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𝑀</m:t>
                    </m:r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←</m:t>
                    </m:r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𝑀</m:t>
                    </m:r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∪{</m:t>
                    </m:r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altLang="zh-CN" sz="18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//</a:t>
                </a:r>
                <a:r>
                  <a:rPr lang="en-US" altLang="zh-CN" sz="1800" b="0" i="1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𝑥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是正常样本</a:t>
                </a: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</a:t>
                </a: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    End If</a:t>
                </a:r>
                <a:endParaRPr lang="zh-CN" altLang="zh-CN" sz="1800" b="0" kern="10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80000"/>
                  </a:lnSpc>
                  <a:spcAft>
                    <a:spcPts val="200"/>
                  </a:spcAft>
                  <a:tabLst>
                    <a:tab pos="114300" algn="l"/>
                    <a:tab pos="228600" algn="l"/>
                    <a:tab pos="342900" algn="l"/>
                  </a:tabLst>
                </a:pPr>
                <a:r>
                  <a:rPr lang="en-US" altLang="zh-CN" sz="1800" b="0" kern="10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End For</a:t>
                </a:r>
                <a:endParaRPr lang="zh-CN" altLang="zh-CN" sz="1800" b="0" kern="100" dirty="0">
                  <a:solidFill>
                    <a:srgbClr val="000000"/>
                  </a:solidFill>
                  <a:effectLst/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  <a:spcAft>
                    <a:spcPts val="200"/>
                  </a:spcAft>
                </a:pPr>
                <a:r>
                  <a:rPr lang="en-US" altLang="zh-CN" sz="1800" b="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</a:rPr>
                  <a:t>Return </a:t>
                </a:r>
                <a:r>
                  <a:rPr lang="en-US" altLang="zh-CN" sz="1800" b="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</a:rPr>
                  <a:t>LOF</a:t>
                </a:r>
                <a:r>
                  <a:rPr lang="en-US" altLang="zh-CN" sz="1800" b="0" i="1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</a:rPr>
                  <a:t>k</a:t>
                </a:r>
                <a:r>
                  <a:rPr lang="en-US" altLang="zh-CN" sz="1800" b="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</a:rPr>
                  <a:t>, M, N   </a:t>
                </a:r>
              </a:p>
              <a:p>
                <a:pPr>
                  <a:lnSpc>
                    <a:spcPct val="80000"/>
                  </a:lnSpc>
                  <a:spcAft>
                    <a:spcPts val="200"/>
                  </a:spcAft>
                </a:pPr>
                <a:r>
                  <a:rPr lang="en-US" altLang="zh-CN" sz="1800" b="0" dirty="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</a:rPr>
                  <a:t>//</a:t>
                </a:r>
                <a:r>
                  <a:rPr lang="zh-CN" altLang="en-US" sz="1800" b="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</a:rPr>
                  <a:t>输出：</a:t>
                </a:r>
                <a:r>
                  <a:rPr lang="en-US" altLang="zh-CN" sz="1800" b="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</a:rPr>
                  <a:t>LOF</a:t>
                </a:r>
                <a:r>
                  <a:rPr lang="en-US" altLang="zh-CN" sz="1800" b="0" baseline="-25000" dirty="0" err="1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</a:rPr>
                  <a:t>k</a:t>
                </a:r>
                <a:r>
                  <a:rPr lang="zh-CN" altLang="zh-CN" sz="1800" b="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：局部异常因子矩阵</a:t>
                </a:r>
                <a:r>
                  <a:rPr lang="zh-CN" altLang="en-US" sz="1800" b="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；</a:t>
                </a:r>
                <a:r>
                  <a:rPr lang="en-US" altLang="zh-CN" sz="1800" b="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</a:rPr>
                  <a:t>M</a:t>
                </a:r>
                <a:r>
                  <a:rPr lang="zh-CN" altLang="zh-CN" sz="1800" b="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：正常点索引矩阵</a:t>
                </a:r>
                <a:r>
                  <a:rPr lang="zh-CN" altLang="en-US" sz="1800" b="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；</a:t>
                </a:r>
                <a:r>
                  <a:rPr lang="en-US" altLang="zh-CN" sz="1800" b="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</a:rPr>
                  <a:t>N</a:t>
                </a:r>
                <a:r>
                  <a:rPr lang="zh-CN" altLang="zh-CN" sz="1800" b="0" dirty="0">
                    <a:solidFill>
                      <a:srgbClr val="000000"/>
                    </a:solidFill>
                    <a:effectLst/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：异常点索引矩阵</a:t>
                </a:r>
                <a:endParaRPr lang="zh-CN" altLang="en-US" sz="1800" b="0" dirty="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4C31DBB0-4628-9E97-F7D1-CD10D8ED1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650" y="1988840"/>
                <a:ext cx="8064896" cy="4744247"/>
              </a:xfrm>
              <a:prstGeom prst="rect">
                <a:avLst/>
              </a:prstGeom>
              <a:blipFill>
                <a:blip r:embed="rId2"/>
                <a:stretch>
                  <a:fillRect l="-605" t="-3594" r="-680" b="-102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utoShape 4">
            <a:extLst>
              <a:ext uri="{FF2B5EF4-FFF2-40B4-BE49-F238E27FC236}">
                <a16:creationId xmlns:a16="http://schemas.microsoft.com/office/drawing/2014/main" id="{8FA27B7A-E77D-706E-BB63-EE842BDFA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104" y="3933056"/>
            <a:ext cx="3331840" cy="1080120"/>
          </a:xfrm>
          <a:prstGeom prst="cloudCallout">
            <a:avLst>
              <a:gd name="adj1" fmla="val -69231"/>
              <a:gd name="adj2" fmla="val 13559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000" b="0" dirty="0">
                <a:latin typeface="+mn-lt"/>
                <a:ea typeface="黑体" panose="02010609060101010101" pitchFamily="49" charset="-122"/>
              </a:rPr>
              <a:t>时间复杂度</a:t>
            </a:r>
            <a:r>
              <a:rPr lang="en-US" altLang="zh-CN" sz="2000" b="0" dirty="0">
                <a:latin typeface="+mn-lt"/>
                <a:ea typeface="黑体" panose="02010609060101010101" pitchFamily="49" charset="-122"/>
              </a:rPr>
              <a:t>: </a:t>
            </a:r>
            <a:r>
              <a:rPr lang="en-US" altLang="zh-CN" sz="2000" b="0" i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O</a:t>
            </a:r>
            <a:r>
              <a:rPr lang="en-US" altLang="zh-CN" sz="2000" b="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(</a:t>
            </a:r>
            <a:r>
              <a:rPr lang="en-US" altLang="zh-CN" sz="2000" b="0" i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n</a:t>
            </a:r>
            <a:r>
              <a:rPr lang="en-US" altLang="zh-CN" sz="2000" b="0" baseline="3000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2</a:t>
            </a:r>
            <a:r>
              <a:rPr lang="en-US" altLang="zh-CN" sz="2000" b="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000" b="0" dirty="0">
                <a:latin typeface="+mn-lt"/>
                <a:ea typeface="黑体" panose="02010609060101010101" pitchFamily="49" charset="-122"/>
              </a:rPr>
              <a:t>空间复杂度</a:t>
            </a:r>
            <a:r>
              <a:rPr lang="en-US" altLang="zh-CN" sz="2000" b="0" dirty="0">
                <a:latin typeface="+mn-lt"/>
                <a:ea typeface="黑体" panose="02010609060101010101" pitchFamily="49" charset="-122"/>
              </a:rPr>
              <a:t>:</a:t>
            </a:r>
            <a:r>
              <a:rPr lang="en-US" altLang="zh-CN" sz="2400" b="0" dirty="0">
                <a:latin typeface="+mn-lt"/>
                <a:ea typeface="黑体" panose="02010609060101010101" pitchFamily="49" charset="-122"/>
              </a:rPr>
              <a:t> </a:t>
            </a:r>
            <a:r>
              <a:rPr lang="en-US" altLang="zh-CN" sz="2000" b="0" i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O</a:t>
            </a:r>
            <a:r>
              <a:rPr lang="en-US" altLang="zh-CN" sz="2000" b="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(</a:t>
            </a:r>
            <a:r>
              <a:rPr lang="en-US" altLang="zh-CN" sz="2000" b="0" i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n</a:t>
            </a:r>
            <a:r>
              <a:rPr lang="en-US" altLang="zh-CN" sz="2000" b="0" baseline="3000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2</a:t>
            </a:r>
            <a:r>
              <a:rPr lang="en-US" altLang="zh-CN" sz="2000" b="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184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92088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局部异常因子算法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10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19111F6B-0E61-7859-9DD1-2DEB7989E8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71600" y="2122512"/>
                <a:ext cx="8102154" cy="411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w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2288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6860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1432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6004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zh-CN" altLang="en-US" sz="2200" kern="0" dirty="0">
                    <a:solidFill>
                      <a:srgbClr val="0000FF"/>
                    </a:solidFill>
                    <a:ea typeface="黑体" pitchFamily="2" charset="-122"/>
                  </a:rPr>
                  <a:t>优点</a:t>
                </a:r>
                <a:r>
                  <a:rPr lang="zh-CN" altLang="en-US" sz="2200" b="0" kern="0" dirty="0">
                    <a:ea typeface="黑体" pitchFamily="2" charset="-122"/>
                  </a:rPr>
                  <a:t> </a:t>
                </a:r>
              </a:p>
              <a:p>
                <a:pPr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zh-CN" altLang="en-US" sz="2000" b="0" kern="0" dirty="0">
                    <a:ea typeface="黑体" pitchFamily="2" charset="-122"/>
                    <a:sym typeface="Symbol" pitchFamily="18" charset="2"/>
                  </a:rPr>
                  <a:t> 算法简单直观，不需知道数据集分布，并能量化每个样本的异常程度。</a:t>
                </a:r>
                <a:endParaRPr lang="en-US" altLang="zh-CN" sz="2000" b="0" kern="0" dirty="0">
                  <a:ea typeface="黑体" pitchFamily="2" charset="-122"/>
                  <a:sym typeface="Symbol" pitchFamily="18" charset="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zh-CN" altLang="en-US" sz="2200" kern="0" dirty="0">
                    <a:solidFill>
                      <a:srgbClr val="0000FF"/>
                    </a:solidFill>
                    <a:ea typeface="黑体" pitchFamily="2" charset="-122"/>
                  </a:rPr>
                  <a:t>缺点</a:t>
                </a:r>
                <a:endParaRPr lang="en-US" altLang="zh-CN" sz="2200" kern="0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zh-CN" altLang="en-US" sz="2000" b="0" kern="0" dirty="0">
                    <a:ea typeface="黑体" pitchFamily="2" charset="-122"/>
                    <a:sym typeface="Symbol" pitchFamily="18" charset="2"/>
                  </a:rPr>
                  <a:t>算法时间复杂度为</a:t>
                </a:r>
                <a:r>
                  <a:rPr lang="en-US" altLang="zh-CN" sz="2000" b="0" i="1" kern="0" dirty="0">
                    <a:ea typeface="黑体" pitchFamily="2" charset="-122"/>
                    <a:sym typeface="Symbol" pitchFamily="18" charset="2"/>
                  </a:rPr>
                  <a:t>O</a:t>
                </a:r>
                <a:r>
                  <a:rPr lang="en-US" altLang="zh-CN" sz="2000" b="0" kern="0" dirty="0">
                    <a:ea typeface="黑体" pitchFamily="2" charset="-122"/>
                    <a:sym typeface="Symbol" pitchFamily="18" charset="2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b="0" i="1" kern="0" smtClean="0">
                            <a:latin typeface="Cambria Math" panose="02040503050406030204" pitchFamily="18" charset="0"/>
                            <a:ea typeface="黑体" pitchFamily="2" charset="-122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altLang="zh-CN" sz="2000" b="0" i="1" kern="0" smtClean="0">
                            <a:latin typeface="Cambria Math" panose="02040503050406030204" pitchFamily="18" charset="0"/>
                            <a:ea typeface="黑体" pitchFamily="2" charset="-122"/>
                            <a:sym typeface="Symbol" pitchFamily="18" charset="2"/>
                          </a:rPr>
                          <m:t>𝑛</m:t>
                        </m:r>
                      </m:e>
                      <m:sup>
                        <m:r>
                          <a:rPr lang="en-US" altLang="zh-CN" sz="2000" b="0" i="1" kern="0" smtClean="0">
                            <a:latin typeface="Cambria Math" panose="02040503050406030204" pitchFamily="18" charset="0"/>
                            <a:ea typeface="黑体" pitchFamily="2" charset="-122"/>
                            <a:sym typeface="Symbol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sz="2000" b="0" kern="0" dirty="0">
                    <a:ea typeface="黑体" pitchFamily="2" charset="-122"/>
                    <a:sym typeface="Symbol" pitchFamily="18" charset="2"/>
                  </a:rPr>
                  <a:t>)</a:t>
                </a:r>
                <a:r>
                  <a:rPr lang="zh-CN" altLang="en-US" sz="2000" b="0" kern="0" dirty="0">
                    <a:ea typeface="黑体" pitchFamily="2" charset="-122"/>
                    <a:sym typeface="Symbol" pitchFamily="18" charset="2"/>
                  </a:rPr>
                  <a:t>，当数据数量和维度很大时，计算量也会变得很大；将样本不同维度属性之间的差别等同看待，有时并不符合实际需求，会带来量纲和计算量的问题；且算法的表现很依赖于</a:t>
                </a:r>
                <a:r>
                  <a:rPr lang="en-US" altLang="zh-CN" sz="2000" b="0" kern="0" dirty="0">
                    <a:ea typeface="黑体" pitchFamily="2" charset="-122"/>
                    <a:sym typeface="Symbol" pitchFamily="18" charset="2"/>
                  </a:rPr>
                  <a:t>k</a:t>
                </a:r>
                <a:r>
                  <a:rPr lang="zh-CN" altLang="en-US" sz="2000" b="0" kern="0" dirty="0">
                    <a:ea typeface="黑体" pitchFamily="2" charset="-122"/>
                    <a:sym typeface="Symbol" pitchFamily="18" charset="2"/>
                  </a:rPr>
                  <a:t>值和阈值的选择。</a:t>
                </a:r>
                <a:endParaRPr lang="en-US" altLang="zh-CN" sz="2000" b="0" kern="0" dirty="0">
                  <a:ea typeface="黑体" pitchFamily="2" charset="-122"/>
                  <a:sym typeface="Symbol" pitchFamily="18" charset="2"/>
                </a:endParaRPr>
              </a:p>
              <a:p>
                <a:pPr eaLnBrk="1" hangingPunct="1">
                  <a:buNone/>
                </a:pPr>
                <a:endParaRPr lang="zh-CN" altLang="en-US" sz="2000" b="0" kern="0" dirty="0">
                  <a:ea typeface="黑体" pitchFamily="2" charset="-122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19111F6B-0E61-7859-9DD1-2DEB7989E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1600" y="2122512"/>
                <a:ext cx="8102154" cy="4114800"/>
              </a:xfrm>
              <a:prstGeom prst="rect">
                <a:avLst/>
              </a:prstGeom>
              <a:blipFill>
                <a:blip r:embed="rId2"/>
                <a:stretch>
                  <a:fillRect l="-828" t="-1630" r="-105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0048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提纲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9168" y="2366963"/>
            <a:ext cx="5643563" cy="3881437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引例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003366"/>
                </a:solidFill>
                <a:ea typeface="黑体" pitchFamily="2" charset="-122"/>
              </a:rPr>
              <a:t>异常检测概述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003366"/>
                </a:solidFill>
                <a:ea typeface="黑体" pitchFamily="2" charset="-122"/>
              </a:rPr>
              <a:t>异常检测算法分类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003366"/>
                </a:solidFill>
                <a:ea typeface="黑体" pitchFamily="2" charset="-122"/>
              </a:rPr>
              <a:t>局部异常因子算法（</a:t>
            </a:r>
            <a:r>
              <a:rPr lang="en-US" altLang="zh-CN" sz="2200" dirty="0">
                <a:solidFill>
                  <a:srgbClr val="003366"/>
                </a:solidFill>
                <a:ea typeface="黑体" pitchFamily="2" charset="-122"/>
              </a:rPr>
              <a:t>LOF</a:t>
            </a:r>
            <a:r>
              <a:rPr lang="zh-CN" altLang="en-US" sz="2200" dirty="0">
                <a:solidFill>
                  <a:srgbClr val="003366"/>
                </a:solidFill>
                <a:ea typeface="黑体" pitchFamily="2" charset="-122"/>
              </a:rPr>
              <a:t>）</a:t>
            </a:r>
            <a:endParaRPr lang="en-US" altLang="zh-CN" sz="2200" dirty="0">
              <a:solidFill>
                <a:srgbClr val="003366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基于聚类的局部异常因子算法（</a:t>
            </a:r>
            <a:r>
              <a:rPr lang="en-US" altLang="zh-CN" sz="2200" dirty="0">
                <a:solidFill>
                  <a:srgbClr val="FF0000"/>
                </a:solidFill>
                <a:ea typeface="黑体" pitchFamily="2" charset="-122"/>
              </a:rPr>
              <a:t>CBLOF</a:t>
            </a: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）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总结</a:t>
            </a:r>
          </a:p>
          <a:p>
            <a:pPr marL="0" indent="0" eaLnBrk="1" hangingPunct="1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609600"/>
            <a:ext cx="7956376" cy="1143000"/>
          </a:xfrm>
        </p:spPr>
        <p:txBody>
          <a:bodyPr lIns="0" rIns="0"/>
          <a:lstStyle/>
          <a:p>
            <a:pPr eaLnBrk="1" hangingPunct="1">
              <a:defRPr/>
            </a:pP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基于聚类的局部异常因子算法 (</a:t>
            </a:r>
            <a:r>
              <a:rPr lang="en-US" altLang="zh-CN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1</a:t>
            </a: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167873"/>
            <a:ext cx="7992888" cy="4501488"/>
          </a:xfrm>
        </p:spPr>
        <p:txBody>
          <a:bodyPr/>
          <a:lstStyle/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 基本概念    </a:t>
            </a:r>
          </a:p>
          <a:p>
            <a:pPr marL="0" indent="0"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   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聚类：</a:t>
            </a:r>
            <a:r>
              <a:rPr lang="zh-CN" altLang="en-US" sz="2000" dirty="0">
                <a:ea typeface="黑体" pitchFamily="2" charset="-122"/>
              </a:rPr>
              <a:t>将数据分为多个簇，尽可能使簇内相似度大、簇间相似度小</a:t>
            </a:r>
            <a:endParaRPr lang="zh-CN" altLang="en-US" sz="2000" dirty="0">
              <a:ea typeface="黑体" pitchFamily="2" charset="-122"/>
              <a:sym typeface="Symbol" pitchFamily="18" charset="2"/>
            </a:endParaRPr>
          </a:p>
          <a:p>
            <a:pPr marL="0" indent="0"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  <a:sym typeface="Symbol" pitchFamily="18" charset="2"/>
              </a:rPr>
              <a:t>     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  <a:sym typeface="Symbol" pitchFamily="18" charset="2"/>
              </a:rPr>
              <a:t>异常检测：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检测数据中不符合预期行为的异常数据</a:t>
            </a:r>
            <a:endParaRPr lang="en-US" altLang="zh-CN" sz="2000" dirty="0">
              <a:ea typeface="黑体" pitchFamily="2" charset="-122"/>
              <a:sym typeface="Symbol" pitchFamily="18" charset="2"/>
            </a:endParaRPr>
          </a:p>
          <a:p>
            <a:pPr marL="0" indent="0"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  <a:sym typeface="Symbol" pitchFamily="18" charset="2"/>
              </a:rPr>
              <a:t>     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  <a:sym typeface="Symbol" pitchFamily="18" charset="2"/>
              </a:rPr>
              <a:t>联系：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常见的聚类算法扩展后都能应用于异常检测</a:t>
            </a:r>
            <a:endParaRPr lang="en-US" altLang="zh-CN" sz="2000" dirty="0">
              <a:ea typeface="黑体" pitchFamily="2" charset="-122"/>
              <a:sym typeface="Symbol" pitchFamily="18" charset="2"/>
            </a:endParaRP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 基本思想    </a:t>
            </a: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   (1) 对数据样本进行聚类得到簇集合</a:t>
            </a:r>
            <a:endParaRPr lang="zh-CN" altLang="en-US" sz="2000" dirty="0">
              <a:ea typeface="黑体" pitchFamily="2" charset="-122"/>
              <a:sym typeface="Symbol" pitchFamily="18" charset="2"/>
            </a:endParaRP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  <a:sym typeface="Symbol" pitchFamily="18" charset="2"/>
              </a:rPr>
              <a:t>     (2) 由每个簇中样本的数量将簇分为大簇和小簇</a:t>
            </a:r>
            <a:endParaRPr lang="en-US" altLang="zh-CN" sz="2000" dirty="0">
              <a:ea typeface="黑体" pitchFamily="2" charset="-122"/>
              <a:sym typeface="Symbol" pitchFamily="18" charset="2"/>
            </a:endParaRP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000" dirty="0">
                <a:ea typeface="黑体" pitchFamily="2" charset="-122"/>
                <a:sym typeface="Symbol" pitchFamily="18" charset="2"/>
              </a:rPr>
              <a:t>     (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3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) 计算异常得分，也就是一个样本到最近的大簇中心的距离</a:t>
            </a:r>
            <a:endParaRPr lang="en-US" altLang="zh-CN" sz="2000" dirty="0">
              <a:ea typeface="黑体" pitchFamily="2" charset="-122"/>
              <a:sym typeface="Symbol" pitchFamily="18" charset="2"/>
            </a:endParaRP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000" dirty="0">
                <a:ea typeface="黑体" pitchFamily="2" charset="-122"/>
              </a:rPr>
              <a:t>     (</a:t>
            </a:r>
            <a:r>
              <a:rPr lang="en-US" altLang="zh-CN" sz="2000" dirty="0">
                <a:ea typeface="黑体" pitchFamily="2" charset="-122"/>
              </a:rPr>
              <a:t>4</a:t>
            </a:r>
            <a:r>
              <a:rPr lang="zh-CN" altLang="en-US" sz="2000" dirty="0">
                <a:ea typeface="黑体" pitchFamily="2" charset="-122"/>
              </a:rPr>
              <a:t>) 按各样本的异常得分判断该样本是否属于异常点</a:t>
            </a:r>
            <a:endParaRPr lang="en-US" altLang="zh-CN" sz="2000" dirty="0">
              <a:ea typeface="黑体" pitchFamily="2" charset="-122"/>
              <a:sym typeface="Symbol" pitchFamily="18" charset="2"/>
            </a:endParaRPr>
          </a:p>
          <a:p>
            <a:pPr eaLnBrk="1" hangingPunct="1">
              <a:buNone/>
            </a:pPr>
            <a:endParaRPr lang="en-US" altLang="zh-CN" sz="2000" dirty="0">
              <a:ea typeface="黑体" pitchFamily="2" charset="-122"/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000" dirty="0">
              <a:ea typeface="黑体" pitchFamily="2" charset="-122"/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zh-CN" altLang="en-US" sz="2000" dirty="0">
              <a:ea typeface="黑体" pitchFamily="2" charset="-122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20688"/>
            <a:ext cx="7736904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基于聚类的局部异常因子算法 (</a:t>
            </a:r>
            <a:r>
              <a:rPr lang="en-US" altLang="zh-CN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2</a:t>
            </a: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6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812478" y="2060848"/>
                <a:ext cx="8224018" cy="4690389"/>
              </a:xfrm>
            </p:spPr>
            <p:txBody>
              <a:bodyPr/>
              <a:lstStyle/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zh-CN" altLang="en-US" sz="2200" b="1" dirty="0">
                    <a:solidFill>
                      <a:srgbClr val="0000FF"/>
                    </a:solidFill>
                    <a:ea typeface="黑体" pitchFamily="2" charset="-122"/>
                  </a:rPr>
                  <a:t>算法步骤</a:t>
                </a:r>
                <a:endParaRPr lang="en-US" altLang="zh-CN" sz="2200" b="1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数据样本集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𝑋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黑体" pitchFamily="2" charset="-122"/>
                            <a:sym typeface="Symbol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黑体" pitchFamily="2" charset="-122"/>
                            <a:sym typeface="Symbol" pitchFamily="18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黑体" pitchFamily="2" charset="-122"/>
                            <a:sym typeface="Symbol" pitchFamily="18" charset="2"/>
                          </a:rPr>
                          <m:t>,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⋯,</m:t>
                        </m:r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黑体" pitchFamily="2" charset="-122"/>
                            <a:sym typeface="Symbol" pitchFamily="18" charset="2"/>
                          </a:rPr>
                          <m:t>,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⋯,</m:t>
                        </m:r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,</m:t>
                    </m:r>
                    <m:sSub>
                      <m:sSubPr>
                        <m:ctrlPr>
                          <a:rPr lang="en-US" altLang="zh-CN" sz="2000" b="0" i="1" dirty="0" smtClean="0">
                            <a:latin typeface="Cambria Math" panose="02040503050406030204" pitchFamily="18" charset="0"/>
                            <a:ea typeface="黑体" pitchFamily="2" charset="-122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altLang="zh-CN" sz="2000" b="0" i="1" dirty="0" smtClean="0">
                            <a:latin typeface="Cambria Math" panose="02040503050406030204" pitchFamily="18" charset="0"/>
                            <a:ea typeface="黑体" pitchFamily="2" charset="-122"/>
                            <a:sym typeface="Symbol" pitchFamily="18" charset="2"/>
                          </a:rPr>
                          <m:t>𝑥</m:t>
                        </m:r>
                      </m:e>
                      <m:sub>
                        <m:r>
                          <a:rPr lang="en-US" altLang="zh-CN" sz="2000" b="0" i="1" dirty="0" smtClean="0">
                            <a:latin typeface="Cambria Math" panose="02040503050406030204" pitchFamily="18" charset="0"/>
                            <a:ea typeface="黑体" pitchFamily="2" charset="-122"/>
                            <a:sym typeface="Symbol" pitchFamily="18" charset="2"/>
                          </a:rPr>
                          <m:t>𝑖</m:t>
                        </m:r>
                      </m:sub>
                    </m:sSub>
                    <m:r>
                      <a:rPr lang="en-US" altLang="zh-CN" sz="2000" b="0" i="1" dirty="0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2000" b="0" i="1" dirty="0" smtClean="0">
                            <a:latin typeface="Cambria Math" panose="02040503050406030204" pitchFamily="18" charset="0"/>
                            <a:ea typeface="黑体" pitchFamily="2" charset="-122"/>
                            <a:sym typeface="Symbol" pitchFamily="18" charset="2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sz="2000" b="0" i="1" dirty="0" smtClean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</m:ctrlPr>
                          </m:sSubSupPr>
                          <m:e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1</m:t>
                            </m:r>
                          </m:sup>
                        </m:sSubSup>
                        <m:r>
                          <a:rPr lang="en-US" altLang="zh-CN" sz="2000" b="0" i="1" dirty="0" smtClean="0">
                            <a:latin typeface="Cambria Math" panose="02040503050406030204" pitchFamily="18" charset="0"/>
                            <a:ea typeface="黑体" pitchFamily="2" charset="-122"/>
                            <a:sym typeface="Symbol" pitchFamily="18" charset="2"/>
                          </a:rPr>
                          <m:t>,</m:t>
                        </m:r>
                        <m:sSubSup>
                          <m:sSubSupPr>
                            <m:ctrlPr>
                              <a:rPr lang="en-US" altLang="zh-CN" sz="2000" i="1" dirty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</m:ctrlPr>
                          </m:sSubSupPr>
                          <m:e>
                            <m:r>
                              <a:rPr lang="en-US" altLang="zh-CN" sz="2000" i="1" dirty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000" i="1" dirty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2</m:t>
                            </m:r>
                          </m:sup>
                        </m:sSubSup>
                        <m:r>
                          <a:rPr lang="en-US" altLang="zh-CN" sz="2000" b="0" i="1" dirty="0" smtClean="0">
                            <a:latin typeface="Cambria Math" panose="02040503050406030204" pitchFamily="18" charset="0"/>
                            <a:ea typeface="黑体" pitchFamily="2" charset="-122"/>
                            <a:sym typeface="Symbol" pitchFamily="18" charset="2"/>
                          </a:rPr>
                          <m:t>,</m:t>
                        </m:r>
                        <m:r>
                          <a:rPr lang="en-US" altLang="zh-CN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⋯,</m:t>
                        </m:r>
                        <m:sSubSup>
                          <m:sSubSupPr>
                            <m:ctrlPr>
                              <a:rPr lang="en-US" altLang="zh-CN" sz="2000" i="1" dirty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</m:ctrlPr>
                          </m:sSubSupPr>
                          <m:e>
                            <m:r>
                              <a:rPr lang="en-US" altLang="zh-CN" sz="2000" i="1" dirty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000" i="1" dirty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ea typeface="黑体" pitchFamily="2" charset="-122"/>
                                <a:sym typeface="Symbol" pitchFamily="18" charset="2"/>
                              </a:rPr>
                              <m:t>𝑡</m:t>
                            </m:r>
                          </m:sup>
                        </m:sSubSup>
                      </m:e>
                    </m:d>
                  </m:oMath>
                </a14:m>
                <a:r>
                  <a:rPr lang="zh-CN" altLang="en-US" sz="2000" dirty="0">
                    <a:ea typeface="黑体" pitchFamily="2" charset="-122"/>
                  </a:rPr>
                  <a:t>     </a:t>
                </a:r>
                <a:endParaRPr lang="en-US" altLang="zh-CN" sz="2000" dirty="0">
                  <a:ea typeface="黑体" pitchFamily="2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altLang="zh-CN" sz="2000" dirty="0">
                    <a:solidFill>
                      <a:srgbClr val="0000FF"/>
                    </a:solidFill>
                    <a:ea typeface="黑体" pitchFamily="2" charset="-122"/>
                  </a:rPr>
                  <a:t>Step1.</a:t>
                </a:r>
                <a:r>
                  <a:rPr lang="zh-CN" altLang="en-US" sz="2000" dirty="0">
                    <a:solidFill>
                      <a:srgbClr val="0000FF"/>
                    </a:solidFill>
                    <a:ea typeface="黑体" pitchFamily="2" charset="-122"/>
                  </a:rPr>
                  <a:t> </a:t>
                </a:r>
                <a:r>
                  <a:rPr lang="en-US" altLang="zh-CN" sz="2000" dirty="0">
                    <a:solidFill>
                      <a:srgbClr val="0000FF"/>
                    </a:solidFill>
                    <a:ea typeface="黑体" pitchFamily="2" charset="-122"/>
                  </a:rPr>
                  <a:t> </a:t>
                </a:r>
                <a:r>
                  <a:rPr lang="zh-CN" altLang="en-US" sz="2000" dirty="0">
                    <a:solidFill>
                      <a:srgbClr val="0000FF"/>
                    </a:solidFill>
                    <a:ea typeface="黑体" pitchFamily="2" charset="-122"/>
                  </a:rPr>
                  <a:t>聚类</a:t>
                </a:r>
                <a:endParaRPr lang="zh-CN" altLang="en-US" sz="1800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altLang="zh-CN" sz="2000" dirty="0">
                    <a:ea typeface="黑体" pitchFamily="2" charset="-122"/>
                    <a:sym typeface="Symbol" pitchFamily="18" charset="2"/>
                  </a:rPr>
                  <a:t>	</a:t>
                </a:r>
                <a:r>
                  <a:rPr lang="en-US" altLang="zh-CN" sz="2000" b="0" dirty="0">
                    <a:ea typeface="黑体" pitchFamily="2" charset="-122"/>
                    <a:sym typeface="Symbol" pitchFamily="18" charset="2"/>
                  </a:rPr>
                  <a:t> </a:t>
                </a:r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将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𝑋</m:t>
                    </m:r>
                  </m:oMath>
                </a14:m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聚类为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𝑚</m:t>
                    </m:r>
                    <m:r>
                      <a:rPr lang="zh-CN" altLang="en-US" sz="2000" i="1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个</m:t>
                    </m:r>
                  </m:oMath>
                </a14:m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簇，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zh-CN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00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CN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000">
                            <a:latin typeface="Cambria Math" panose="02040503050406030204" pitchFamily="18" charset="0"/>
                          </a:rPr>
                          <m:t>,⋯,</m:t>
                        </m:r>
                        <m:sSub>
                          <m:sSubPr>
                            <m:ctrlPr>
                              <a:rPr lang="zh-CN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</m:oMath>
                </a14:m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为第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𝑚</m:t>
                    </m:r>
                  </m:oMath>
                </a14:m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个簇中的样本数量</a:t>
                </a:r>
                <a:endParaRPr lang="en-US" altLang="zh-CN" sz="2000" dirty="0">
                  <a:ea typeface="黑体" pitchFamily="2" charset="-122"/>
                  <a:sym typeface="Symbol" pitchFamily="18" charset="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altLang="zh-CN" sz="2000" dirty="0">
                    <a:solidFill>
                      <a:srgbClr val="0000FF"/>
                    </a:solidFill>
                    <a:ea typeface="黑体" pitchFamily="2" charset="-122"/>
                  </a:rPr>
                  <a:t>Step2. </a:t>
                </a:r>
                <a:r>
                  <a:rPr lang="zh-CN" altLang="en-US" sz="2000" dirty="0">
                    <a:solidFill>
                      <a:srgbClr val="0000FF"/>
                    </a:solidFill>
                    <a:ea typeface="黑体" pitchFamily="2" charset="-122"/>
                  </a:rPr>
                  <a:t>划分簇</a:t>
                </a:r>
                <a:endParaRPr lang="en-US" altLang="zh-CN" sz="2000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altLang="zh-CN" sz="2000" dirty="0">
                    <a:ea typeface="黑体" pitchFamily="2" charset="-122"/>
                    <a:sym typeface="Symbol" pitchFamily="18" charset="2"/>
                  </a:rPr>
                  <a:t>	</a:t>
                </a:r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将</a:t>
                </a:r>
                <a14:m>
                  <m:oMath xmlns:m="http://schemas.openxmlformats.org/officeDocument/2006/math">
                    <m:r>
                      <a:rPr lang="en-US" altLang="zh-CN" sz="2000" i="1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𝑚</m:t>
                    </m:r>
                    <m:r>
                      <a:rPr lang="zh-CN" altLang="en-US" sz="2000" i="1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个</m:t>
                    </m:r>
                  </m:oMath>
                </a14:m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簇按样本数量进行排序，假设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sz="2000" i="1"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≥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CN" sz="2000" i="1"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≥⋯≥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sz="2000" dirty="0"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indent="104775"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ü"/>
                </a:pPr>
                <a:r>
                  <a:rPr lang="en-US" altLang="zh-CN" sz="2000" dirty="0">
                    <a:solidFill>
                      <a:srgbClr val="00B050"/>
                    </a:solidFill>
                    <a:ea typeface="黑体" pitchFamily="2" charset="-122"/>
                    <a:sym typeface="Symbol" pitchFamily="18" charset="2"/>
                  </a:rPr>
                  <a:t> </a:t>
                </a:r>
                <a:r>
                  <a:rPr lang="zh-CN" altLang="en-US" sz="2000" dirty="0">
                    <a:solidFill>
                      <a:srgbClr val="00B050"/>
                    </a:solidFill>
                    <a:ea typeface="黑体" pitchFamily="2" charset="-122"/>
                    <a:sym typeface="Symbol" pitchFamily="18" charset="2"/>
                  </a:rPr>
                  <a:t>绝对多数：</a:t>
                </a:r>
                <a:r>
                  <a:rPr lang="zh-CN" altLang="zh-CN" sz="2000" dirty="0">
                    <a:solidFill>
                      <a:srgbClr val="00B050"/>
                    </a:solidFill>
                    <a:effectLst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zh-CN" altLang="zh-CN" sz="20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zh-CN" altLang="zh-CN" sz="20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000" i="1"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|+|</m:t>
                        </m:r>
                        <m:sSub>
                          <m:sSubPr>
                            <m:ctrlPr>
                              <a:rPr lang="zh-CN" altLang="zh-CN" sz="20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000" i="1"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|+⋯+|</m:t>
                        </m:r>
                        <m:sSub>
                          <m:sSubPr>
                            <m:ctrlPr>
                              <a:rPr lang="zh-CN" altLang="zh-CN" sz="20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000" i="1"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|</m:t>
                        </m:r>
                      </m:e>
                    </m:d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≥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altLang="zh-CN" sz="2000" b="0" i="1" smtClean="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altLang="zh-CN" sz="2000" i="1"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altLang="zh-CN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0.5~1</m:t>
                        </m:r>
                      </m:e>
                    </m:d>
                    <m:r>
                      <a:rPr lang="en-US" altLang="zh-CN" sz="2000" i="1"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a:rPr lang="zh-CN" altLang="en-US" sz="2000" i="1"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默认</m:t>
                    </m:r>
                  </m:oMath>
                </a14:m>
                <a:r>
                  <a:rPr lang="zh-CN" altLang="en-US" sz="2000" dirty="0">
                    <a:effectLst/>
                    <a:ea typeface="黑体" panose="02010609060101010101" pitchFamily="49" charset="-122"/>
                  </a:rPr>
                  <a:t>为</a:t>
                </a:r>
                <a:r>
                  <a:rPr lang="en-US" altLang="zh-CN" sz="2000" dirty="0">
                    <a:effectLst/>
                    <a:ea typeface="黑体" panose="02010609060101010101" pitchFamily="49" charset="-122"/>
                  </a:rPr>
                  <a:t>0.9</a:t>
                </a:r>
                <a:r>
                  <a:rPr lang="zh-CN" altLang="en-US" sz="2000" dirty="0">
                    <a:effectLst/>
                    <a:ea typeface="黑体" panose="02010609060101010101" pitchFamily="49" charset="-122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𝐿𝐶</m:t>
                    </m:r>
                    <m:r>
                      <a:rPr lang="en-US" altLang="zh-CN" sz="2000" i="1"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zh-CN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sz="2000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zh-CN" altLang="en-US" sz="2000" dirty="0">
                    <a:effectLst/>
                    <a:ea typeface="黑体" panose="02010609060101010101" pitchFamily="49" charset="-122"/>
                  </a:rPr>
                  <a:t>为大簇集合</a:t>
                </a:r>
                <a:endParaRPr lang="en-US" altLang="zh-CN" sz="2000" dirty="0">
                  <a:ea typeface="黑体" panose="02010609060101010101" pitchFamily="49" charset="-122"/>
                </a:endParaRPr>
              </a:p>
              <a:p>
                <a:pPr indent="14288"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ü"/>
                </a:pPr>
                <a:r>
                  <a:rPr lang="en-US" altLang="zh-CN" sz="2000" dirty="0">
                    <a:solidFill>
                      <a:srgbClr val="00B050"/>
                    </a:solidFill>
                    <a:ea typeface="黑体" panose="02010609060101010101" pitchFamily="49" charset="-122"/>
                    <a:sym typeface="Symbol" pitchFamily="18" charset="2"/>
                  </a:rPr>
                  <a:t> </a:t>
                </a:r>
                <a:r>
                  <a:rPr lang="zh-CN" altLang="en-US" sz="2000" dirty="0">
                    <a:solidFill>
                      <a:srgbClr val="00B050"/>
                    </a:solidFill>
                    <a:ea typeface="黑体" pitchFamily="2" charset="-122"/>
                    <a:sym typeface="Symbol" pitchFamily="18" charset="2"/>
                  </a:rPr>
                  <a:t>突降：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zh-CN" altLang="zh-CN" sz="200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20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000" i="1"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sub>
                        </m:sSub>
                      </m:e>
                    </m:d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/|</m:t>
                    </m:r>
                    <m:sSub>
                      <m:sSubPr>
                        <m:ctrlPr>
                          <a:rPr lang="zh-CN" altLang="zh-CN" sz="20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altLang="zh-CN" sz="2000" i="1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|≥</m:t>
                    </m:r>
                    <m:r>
                      <a:rPr lang="en-US" altLang="zh-CN" sz="2000" i="1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（默认为</a:t>
                </a:r>
                <a:r>
                  <a:rPr lang="en-US" altLang="zh-CN" sz="2000" dirty="0">
                    <a:ea typeface="黑体" pitchFamily="2" charset="-122"/>
                    <a:sym typeface="Symbol" pitchFamily="18" charset="2"/>
                  </a:rPr>
                  <a:t>5</a:t>
                </a:r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，突降</a:t>
                </a:r>
                <a:r>
                  <a:rPr lang="en-US" altLang="zh-CN" sz="2000" dirty="0">
                    <a:ea typeface="黑体" pitchFamily="2" charset="-122"/>
                    <a:sym typeface="Symbol" pitchFamily="18" charset="2"/>
                  </a:rPr>
                  <a:t>5</a:t>
                </a:r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倍），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𝑆𝐶</m:t>
                    </m:r>
                    <m:r>
                      <a:rPr lang="en-US" altLang="zh-CN" sz="2000" i="1"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zh-CN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2000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&gt;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为小簇集合</a:t>
                </a:r>
                <a:endParaRPr lang="en-US" altLang="zh-CN" sz="2000" dirty="0">
                  <a:ea typeface="黑体" pitchFamily="2" charset="-122"/>
                  <a:sym typeface="Symbol" pitchFamily="18" charset="2"/>
                </a:endParaRPr>
              </a:p>
              <a:p>
                <a:pPr eaLnBrk="1" hangingPunct="1">
                  <a:buFont typeface="Wingdings" pitchFamily="2" charset="2"/>
                  <a:buNone/>
                </a:pPr>
                <a:endParaRPr lang="zh-CN" altLang="en-US" sz="2000" dirty="0">
                  <a:ea typeface="黑体" pitchFamily="2" charset="-122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296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12478" y="2060848"/>
                <a:ext cx="8224018" cy="4690389"/>
              </a:xfrm>
              <a:blipFill>
                <a:blip r:embed="rId2"/>
                <a:stretch>
                  <a:fillRect l="-964" t="-1430" r="-3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1185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609600"/>
            <a:ext cx="7848872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基于聚类的局部异常因子算法 (</a:t>
            </a:r>
            <a:r>
              <a:rPr lang="en-US" altLang="zh-CN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3</a:t>
            </a: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6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827584" y="2204864"/>
                <a:ext cx="7958138" cy="4114800"/>
              </a:xfrm>
            </p:spPr>
            <p:txBody>
              <a:bodyPr/>
              <a:lstStyle/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zh-CN" sz="2000" dirty="0">
                    <a:solidFill>
                      <a:srgbClr val="0000FF"/>
                    </a:solidFill>
                    <a:ea typeface="黑体" pitchFamily="2" charset="-122"/>
                  </a:rPr>
                  <a:t>Step3. </a:t>
                </a:r>
                <a:r>
                  <a:rPr lang="zh-CN" altLang="en-US" sz="2000" dirty="0">
                    <a:solidFill>
                      <a:srgbClr val="0000FF"/>
                    </a:solidFill>
                    <a:ea typeface="黑体" pitchFamily="2" charset="-122"/>
                  </a:rPr>
                  <a:t>计算数据样本的异常得分（</a:t>
                </a:r>
                <a:r>
                  <a:rPr lang="zh-CN" altLang="zh-CN" sz="2000" dirty="0">
                    <a:solidFill>
                      <a:srgbClr val="0000FF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0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zh-CN" altLang="en-US" sz="2000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样本为例</a:t>
                </a:r>
                <a:r>
                  <a:rPr lang="zh-CN" altLang="en-US" sz="2000" dirty="0">
                    <a:solidFill>
                      <a:srgbClr val="0000FF"/>
                    </a:solidFill>
                    <a:ea typeface="黑体" pitchFamily="2" charset="-122"/>
                  </a:rPr>
                  <a:t>）：</a:t>
                </a:r>
                <a:endParaRPr lang="en-US" altLang="zh-CN" sz="2000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indent="104775"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ü"/>
                </a:pPr>
                <a:r>
                  <a:rPr lang="zh-CN" altLang="en-US" sz="20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若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zh-CN" altLang="en-US" sz="20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是大簇里面的样本，直接计算它到簇中心的距离即可</a:t>
                </a:r>
                <a:endParaRPr lang="en-US" altLang="zh-CN" sz="2000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indent="104775"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1800"/>
                  </a:spcAft>
                  <a:buFont typeface="Wingdings" panose="05000000000000000000" pitchFamily="2" charset="2"/>
                  <a:buChar char="ü"/>
                </a:pPr>
                <a:r>
                  <a:rPr lang="zh-CN" altLang="en-US" sz="20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若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zh-CN" altLang="en-US" sz="20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是小簇里面的样本，分别计算其到所有大簇的距离，并选取最小的值</a:t>
                </a:r>
              </a:p>
              <a:p>
                <a:pPr algn="ctr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2000" dirty="0">
                    <a:ea typeface="黑体" pitchFamily="2" charset="-122"/>
                    <a:sym typeface="Symbol" pitchFamily="18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zh-CN" sz="20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𝐶𝐵𝐿𝑂𝐹</m:t>
                    </m:r>
                    <m:d>
                      <m:dPr>
                        <m:begChr m:val="（"/>
                        <m:endChr m:val="）"/>
                        <m:ctrlPr>
                          <a:rPr lang="zh-CN" altLang="zh-CN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sub>
                        </m:sSub>
                      </m:e>
                    </m:d>
                    <m:r>
                      <a:rPr lang="en-US" altLang="zh-CN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zh-CN" altLang="zh-CN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zh-CN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zh-CN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×</m:t>
                            </m:r>
                            <m:func>
                              <m:func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altLang="zh-CN" sz="20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mi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20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zh-CN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𝑑𝑖𝑠𝑡𝑎𝑛𝑐𝑒</m:t>
                                    </m:r>
                                    <m:d>
                                      <m:dPr>
                                        <m:ctrlPr>
                                          <a:rPr lang="zh-CN" altLang="zh-CN" sz="20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zh-CN" altLang="zh-CN" sz="2000" i="1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CN" sz="2000" i="1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  <a:ea typeface="等线" panose="02010600030101010101" pitchFamily="2" charset="-122"/>
                                                <a:cs typeface="Times New Roman" panose="020206030504050203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sz="2000" i="1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  <a:ea typeface="等线" panose="02010600030101010101" pitchFamily="2" charset="-122"/>
                                                <a:cs typeface="Times New Roman" panose="02020603050405020304" pitchFamily="18" charset="0"/>
                                              </a:rPr>
                                              <m:t>𝑙</m:t>
                                            </m:r>
                                          </m:sub>
                                        </m:sSub>
                                        <m:r>
                                          <a:rPr lang="en-US" altLang="zh-CN" sz="200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  <m:t>,</m:t>
                                        </m:r>
                                        <m:sSub>
                                          <m:sSubPr>
                                            <m:ctrlPr>
                                              <a:rPr lang="zh-CN" altLang="zh-CN" sz="2000" i="1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CN" sz="2000" i="1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  <a:ea typeface="等线" panose="02010600030101010101" pitchFamily="2" charset="-122"/>
                                                <a:cs typeface="Times New Roman" panose="020206030504050203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sz="2000" i="1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  <a:ea typeface="等线" panose="02010600030101010101" pitchFamily="2" charset="-122"/>
                                                <a:cs typeface="Times New Roman" panose="02020603050405020304" pitchFamily="18" charset="0"/>
                                              </a:rPr>
                                              <m:t>𝑗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d>
                              </m:e>
                            </m:func>
                            <m:sSub>
                              <m:sSub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sub>
                            </m:sSub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2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𝑆𝐶</m:t>
                            </m:r>
                            <m:r>
                              <a:rPr lang="en-US" altLang="zh-CN" sz="2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𝐿𝐶</m:t>
                            </m:r>
                          </m: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zh-CN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×</m:t>
                            </m:r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𝑑𝑖𝑠𝑡𝑎𝑛𝑐𝑒</m:t>
                            </m:r>
                            <m:d>
                              <m:d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zh-CN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𝑙</m:t>
                                    </m:r>
                                  </m:sub>
                                </m:sSub>
                                <m:r>
                                  <a:rPr lang="en-US" altLang="zh-CN" sz="20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zh-CN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CN" sz="2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                     </m:t>
                            </m:r>
                            <m:sSub>
                              <m:sSub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sub>
                            </m:sSub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2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zh-CN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altLang="zh-CN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𝐿𝐶</m:t>
                            </m:r>
                          </m:e>
                        </m:eqArr>
                      </m:e>
                    </m:d>
                  </m:oMath>
                </a14:m>
                <a:endParaRPr lang="en-US" altLang="zh-CN" sz="2000" dirty="0">
                  <a:ea typeface="黑体" pitchFamily="2" charset="-122"/>
                  <a:sym typeface="Symbol" pitchFamily="18" charset="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zh-CN" sz="2000" dirty="0">
                    <a:solidFill>
                      <a:srgbClr val="0000FF"/>
                    </a:solidFill>
                    <a:ea typeface="黑体" pitchFamily="2" charset="-122"/>
                  </a:rPr>
                  <a:t>Step4.</a:t>
                </a:r>
                <a:r>
                  <a:rPr lang="zh-CN" altLang="en-US" sz="2000" dirty="0">
                    <a:solidFill>
                      <a:srgbClr val="0000FF"/>
                    </a:solidFill>
                    <a:ea typeface="黑体" pitchFamily="2" charset="-122"/>
                  </a:rPr>
                  <a:t> 选取异常样本：</a:t>
                </a:r>
                <a:endParaRPr lang="en-US" altLang="zh-CN" sz="2000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2000" dirty="0">
                    <a:ea typeface="黑体" pitchFamily="2" charset="-122"/>
                    <a:sym typeface="Symbol" pitchFamily="18" charset="2"/>
                  </a:rPr>
                  <a:t>	</a:t>
                </a:r>
                <a:r>
                  <a:rPr lang="zh-CN" altLang="en-US" sz="2000" dirty="0">
                    <a:ea typeface="黑体" pitchFamily="2" charset="-122"/>
                    <a:sym typeface="Symbol" pitchFamily="18" charset="2"/>
                  </a:rPr>
                  <a:t>异常得分较大的样本即判定为异常数据</a:t>
                </a:r>
                <a:endParaRPr lang="en-US" altLang="zh-CN" sz="2000" dirty="0"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eaLnBrk="1" hangingPunct="1">
                  <a:buNone/>
                </a:pPr>
                <a:r>
                  <a:rPr lang="en-US" altLang="zh-CN" sz="2000" dirty="0">
                    <a:ea typeface="黑体" pitchFamily="2" charset="-122"/>
                    <a:sym typeface="Symbol" pitchFamily="18" charset="2"/>
                  </a:rPr>
                  <a:t>	</a:t>
                </a:r>
                <a:endParaRPr lang="zh-CN" altLang="en-US" sz="2000" dirty="0">
                  <a:ea typeface="黑体" pitchFamily="2" charset="-122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296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27584" y="2204864"/>
                <a:ext cx="7958138" cy="4114800"/>
              </a:xfrm>
              <a:blipFill>
                <a:blip r:embed="rId2"/>
                <a:stretch>
                  <a:fillRect l="-690" t="-7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0995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609600"/>
            <a:ext cx="792088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基于聚类的局部异常因子算法 (</a:t>
            </a:r>
            <a:r>
              <a:rPr lang="en-US" altLang="zh-CN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4</a:t>
            </a: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</a:p>
        </p:txBody>
      </p:sp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DD7CFE2D-8D54-DCB9-50BC-5D11345F41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173416"/>
              </p:ext>
            </p:extLst>
          </p:nvPr>
        </p:nvGraphicFramePr>
        <p:xfrm>
          <a:off x="1328288" y="2286764"/>
          <a:ext cx="763955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831">
                  <a:extLst>
                    <a:ext uri="{9D8B030D-6E8A-4147-A177-3AD203B41FA5}">
                      <a16:colId xmlns:a16="http://schemas.microsoft.com/office/drawing/2014/main" val="239799482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63242824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446856353"/>
                    </a:ext>
                  </a:extLst>
                </a:gridCol>
                <a:gridCol w="582921">
                  <a:extLst>
                    <a:ext uri="{9D8B030D-6E8A-4147-A177-3AD203B41FA5}">
                      <a16:colId xmlns:a16="http://schemas.microsoft.com/office/drawing/2014/main" val="12089852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4338922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92491052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173999889"/>
                    </a:ext>
                  </a:extLst>
                </a:gridCol>
                <a:gridCol w="425303">
                  <a:extLst>
                    <a:ext uri="{9D8B030D-6E8A-4147-A177-3AD203B41FA5}">
                      <a16:colId xmlns:a16="http://schemas.microsoft.com/office/drawing/2014/main" val="3218062435"/>
                    </a:ext>
                  </a:extLst>
                </a:gridCol>
                <a:gridCol w="348441">
                  <a:extLst>
                    <a:ext uri="{9D8B030D-6E8A-4147-A177-3AD203B41FA5}">
                      <a16:colId xmlns:a16="http://schemas.microsoft.com/office/drawing/2014/main" val="226105420"/>
                    </a:ext>
                  </a:extLst>
                </a:gridCol>
                <a:gridCol w="443647">
                  <a:extLst>
                    <a:ext uri="{9D8B030D-6E8A-4147-A177-3AD203B41FA5}">
                      <a16:colId xmlns:a16="http://schemas.microsoft.com/office/drawing/2014/main" val="366086826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31314368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7036839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81954912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1585437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51065682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415931943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96880517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6020864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ID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2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3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4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5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6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7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8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9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10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11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12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13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14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15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16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17</a:t>
                      </a:r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92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sales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61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36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3083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12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84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7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544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30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146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277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409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30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8159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2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55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14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1188</a:t>
                      </a:r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12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profit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11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6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-1665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2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14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2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91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6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34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45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68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5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-1359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-3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10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2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-950</a:t>
                      </a:r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82767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78E8F8B-673F-E256-21E7-5F2F02D5B55E}"/>
                  </a:ext>
                </a:extLst>
              </p:cNvPr>
              <p:cNvSpPr txBox="1"/>
              <p:nvPr/>
            </p:nvSpPr>
            <p:spPr>
              <a:xfrm>
                <a:off x="667406" y="2708920"/>
                <a:ext cx="67507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  <a:sym typeface="Symbol" pitchFamily="18" charset="2"/>
                        </a:rPr>
                        <m:t>𝑋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sym typeface="Symbol" pitchFamily="18" charset="2"/>
                        </a:rPr>
                        <m:t>=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78E8F8B-673F-E256-21E7-5F2F02D5B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406" y="2708920"/>
                <a:ext cx="675077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3">
                <a:extLst>
                  <a:ext uri="{FF2B5EF4-FFF2-40B4-BE49-F238E27FC236}">
                    <a16:creationId xmlns:a16="http://schemas.microsoft.com/office/drawing/2014/main" id="{6251C505-28A7-E62B-0C76-2B31EC9D2E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61920" y="3614961"/>
                <a:ext cx="7920880" cy="28826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w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2288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6860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1432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6004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zh-CN" altLang="en-US" sz="2000" b="0" kern="0" dirty="0">
                    <a:ea typeface="黑体" pitchFamily="2" charset="-122"/>
                  </a:rPr>
                  <a:t>示例</a:t>
                </a:r>
                <a:r>
                  <a:rPr lang="en-US" altLang="zh-CN" sz="2000" b="0" kern="0" dirty="0">
                    <a:ea typeface="黑体" pitchFamily="2" charset="-122"/>
                  </a:rPr>
                  <a:t>:</a:t>
                </a:r>
                <a:r>
                  <a:rPr lang="en-US" altLang="zh-CN" sz="2000" b="0" dirty="0"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𝑋</m:t>
                    </m:r>
                  </m:oMath>
                </a14:m>
                <a:r>
                  <a:rPr lang="zh-CN" altLang="en-US" sz="2000" b="0" kern="0" dirty="0">
                    <a:ea typeface="黑体" pitchFamily="2" charset="-122"/>
                    <a:sym typeface="Symbol" pitchFamily="18" charset="2"/>
                  </a:rPr>
                  <a:t>共包含</a:t>
                </a:r>
                <a:r>
                  <a:rPr lang="en-US" altLang="zh-CN" sz="2000" b="0" kern="0" dirty="0">
                    <a:ea typeface="黑体" pitchFamily="2" charset="-122"/>
                    <a:sym typeface="Symbol" pitchFamily="18" charset="2"/>
                  </a:rPr>
                  <a:t>17</a:t>
                </a:r>
                <a:r>
                  <a:rPr lang="zh-CN" altLang="en-US" sz="2000" b="0" kern="0" dirty="0">
                    <a:ea typeface="黑体" pitchFamily="2" charset="-122"/>
                    <a:sym typeface="Symbol" pitchFamily="18" charset="2"/>
                  </a:rPr>
                  <a:t>个样本，每个样本有</a:t>
                </a:r>
                <a:r>
                  <a:rPr lang="en-US" altLang="zh-CN" sz="2000" b="0" kern="0" dirty="0">
                    <a:ea typeface="黑体" pitchFamily="2" charset="-122"/>
                    <a:sym typeface="Symbol" pitchFamily="18" charset="2"/>
                  </a:rPr>
                  <a:t>2</a:t>
                </a:r>
                <a:r>
                  <a:rPr lang="zh-CN" altLang="en-US" sz="2000" b="0" kern="0" dirty="0">
                    <a:ea typeface="黑体" pitchFamily="2" charset="-122"/>
                    <a:sym typeface="Symbol" pitchFamily="18" charset="2"/>
                  </a:rPr>
                  <a:t>个属性，以</a:t>
                </a:r>
                <a:r>
                  <a:rPr lang="en-US" altLang="zh-CN" sz="2000" b="0" kern="0" dirty="0">
                    <a:ea typeface="黑体" pitchFamily="2" charset="-122"/>
                    <a:sym typeface="Symbol" pitchFamily="18" charset="2"/>
                  </a:rPr>
                  <a:t>k-mean</a:t>
                </a:r>
                <a:r>
                  <a:rPr lang="zh-CN" altLang="en-US" sz="2000" b="0" kern="0" dirty="0">
                    <a:ea typeface="黑体" pitchFamily="2" charset="-122"/>
                    <a:sym typeface="Symbol" pitchFamily="18" charset="2"/>
                  </a:rPr>
                  <a:t>聚类算法为基础演示</a:t>
                </a:r>
                <a:r>
                  <a:rPr lang="en-US" altLang="zh-CN" sz="2000" b="0" kern="0" dirty="0">
                    <a:ea typeface="黑体" pitchFamily="2" charset="-122"/>
                    <a:sym typeface="Symbol" pitchFamily="18" charset="2"/>
                  </a:rPr>
                  <a:t>CBLOF</a:t>
                </a:r>
                <a:r>
                  <a:rPr lang="zh-CN" altLang="en-US" sz="2000" b="0" kern="0" dirty="0">
                    <a:ea typeface="黑体" pitchFamily="2" charset="-122"/>
                    <a:sym typeface="Symbol" pitchFamily="18" charset="2"/>
                  </a:rPr>
                  <a:t>算法（簇个数</a:t>
                </a:r>
                <a14:m>
                  <m:oMath xmlns:m="http://schemas.openxmlformats.org/officeDocument/2006/math">
                    <m:r>
                      <a:rPr lang="en-US" altLang="zh-CN" sz="2000" b="0" i="1" kern="0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𝑘</m:t>
                    </m:r>
                    <m:r>
                      <a:rPr lang="en-US" altLang="zh-CN" sz="2000" b="0" i="1" kern="0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=3,</m:t>
                    </m:r>
                    <m:r>
                      <a:rPr lang="zh-CN" altLang="en-US" sz="2000" b="0" i="1" kern="0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𝛼</m:t>
                    </m:r>
                    <m:r>
                      <a:rPr lang="en-US" altLang="zh-CN" sz="2000" b="0" i="1" kern="0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=0.8,</m:t>
                    </m:r>
                    <m:r>
                      <a:rPr lang="zh-CN" altLang="en-US" sz="2000" b="0" i="1" kern="0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𝛽</m:t>
                    </m:r>
                    <m:r>
                      <a:rPr lang="en-US" altLang="zh-CN" sz="2000" b="0" i="1" kern="0" smtClean="0">
                        <a:latin typeface="Cambria Math" panose="02040503050406030204" pitchFamily="18" charset="0"/>
                        <a:ea typeface="黑体" pitchFamily="2" charset="-122"/>
                        <a:sym typeface="Symbol" pitchFamily="18" charset="2"/>
                      </a:rPr>
                      <m:t>=5</m:t>
                    </m:r>
                  </m:oMath>
                </a14:m>
                <a:r>
                  <a:rPr lang="zh-CN" altLang="en-US" sz="2000" b="0" kern="0" dirty="0">
                    <a:ea typeface="黑体" pitchFamily="2" charset="-122"/>
                    <a:sym typeface="Symbol" pitchFamily="18" charset="2"/>
                  </a:rPr>
                  <a:t>）</a:t>
                </a:r>
                <a:endParaRPr lang="en-US" altLang="zh-CN" sz="2000" b="0" kern="0" dirty="0">
                  <a:ea typeface="黑体" pitchFamily="2" charset="-122"/>
                  <a:sym typeface="Symbol" pitchFamily="18" charset="2"/>
                </a:endParaRPr>
              </a:p>
              <a:p>
                <a:pPr marL="0" indent="0" eaLnBrk="1" hangingPunct="1">
                  <a:buNone/>
                </a:pPr>
                <a:endParaRPr lang="zh-CN" altLang="en-US" sz="2000" b="0" kern="0" dirty="0">
                  <a:ea typeface="黑体" pitchFamily="2" charset="-122"/>
                </a:endParaRPr>
              </a:p>
            </p:txBody>
          </p:sp>
        </mc:Choice>
        <mc:Fallback xmlns="">
          <p:sp>
            <p:nvSpPr>
              <p:cNvPr id="13" name="Rectangle 3">
                <a:extLst>
                  <a:ext uri="{FF2B5EF4-FFF2-40B4-BE49-F238E27FC236}">
                    <a16:creationId xmlns:a16="http://schemas.microsoft.com/office/drawing/2014/main" id="{6251C505-28A7-E62B-0C76-2B31EC9D2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1920" y="3614961"/>
                <a:ext cx="7920880" cy="2882631"/>
              </a:xfrm>
              <a:prstGeom prst="rect">
                <a:avLst/>
              </a:prstGeom>
              <a:blipFill>
                <a:blip r:embed="rId3"/>
                <a:stretch>
                  <a:fillRect l="-769" t="-84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6935AA73-3A3A-B201-DCE3-1AB51B65E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602311"/>
              </p:ext>
            </p:extLst>
          </p:nvPr>
        </p:nvGraphicFramePr>
        <p:xfrm>
          <a:off x="1547664" y="4556238"/>
          <a:ext cx="2701967" cy="160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43">
                  <a:extLst>
                    <a:ext uri="{9D8B030D-6E8A-4147-A177-3AD203B41FA5}">
                      <a16:colId xmlns:a16="http://schemas.microsoft.com/office/drawing/2014/main" val="91727646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04069086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+mn-lt"/>
                          <a:ea typeface="黑体" panose="02010609060101010101" pitchFamily="49" charset="-122"/>
                        </a:rPr>
                        <a:t>簇号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+mn-lt"/>
                          <a:ea typeface="黑体" panose="02010609060101010101" pitchFamily="49" charset="-122"/>
                        </a:rPr>
                        <a:t>ID</a:t>
                      </a:r>
                      <a:endParaRPr lang="zh-CN" altLang="en-US" sz="16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143082"/>
                  </a:ext>
                </a:extLst>
              </a:tr>
              <a:tr h="2880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+mn-lt"/>
                          <a:ea typeface="黑体" panose="02010609060101010101" pitchFamily="49" charset="-122"/>
                        </a:rPr>
                        <a:t>0</a:t>
                      </a:r>
                      <a:endParaRPr lang="zh-CN" altLang="en-US" sz="16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+mn-lt"/>
                          <a:ea typeface="黑体" panose="02010609060101010101" pitchFamily="49" charset="-122"/>
                        </a:rPr>
                        <a:t>1, 2, 4, 5, 6, 7, 8, 9, 10, 11, 12, 14, 15, 16</a:t>
                      </a:r>
                      <a:endParaRPr lang="zh-CN" altLang="en-US" sz="16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0285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+mn-lt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6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+mn-lt"/>
                          <a:ea typeface="黑体" panose="02010609060101010101" pitchFamily="49" charset="-122"/>
                        </a:rPr>
                        <a:t>3, 13</a:t>
                      </a:r>
                      <a:endParaRPr lang="zh-CN" altLang="en-US" sz="16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94186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+mn-lt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sz="16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+mn-lt"/>
                          <a:ea typeface="黑体" panose="02010609060101010101" pitchFamily="49" charset="-122"/>
                        </a:rPr>
                        <a:t>17</a:t>
                      </a:r>
                      <a:endParaRPr lang="zh-CN" altLang="en-US" sz="16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859972"/>
                  </a:ext>
                </a:extLst>
              </a:tr>
            </a:tbl>
          </a:graphicData>
        </a:graphic>
      </p:graphicFrame>
      <p:sp>
        <p:nvSpPr>
          <p:cNvPr id="15" name="AutoShape 58">
            <a:extLst>
              <a:ext uri="{FF2B5EF4-FFF2-40B4-BE49-F238E27FC236}">
                <a16:creationId xmlns:a16="http://schemas.microsoft.com/office/drawing/2014/main" id="{EE041909-1416-3AD6-8C03-B0182A910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2089" y="5072076"/>
            <a:ext cx="774635" cy="289002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18BD01C-7812-5C80-10F5-5C61FFA6C252}"/>
              </a:ext>
            </a:extLst>
          </p:cNvPr>
          <p:cNvSpPr txBox="1"/>
          <p:nvPr/>
        </p:nvSpPr>
        <p:spPr>
          <a:xfrm>
            <a:off x="4446217" y="4656167"/>
            <a:ext cx="1229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0" dirty="0">
                <a:solidFill>
                  <a:srgbClr val="FF0000"/>
                </a:solidFill>
              </a:rPr>
              <a:t>绝对多数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04733CF-DC11-B056-F9FF-A62E6ED2C7CB}"/>
              </a:ext>
            </a:extLst>
          </p:cNvPr>
          <p:cNvSpPr txBox="1"/>
          <p:nvPr/>
        </p:nvSpPr>
        <p:spPr>
          <a:xfrm>
            <a:off x="4725152" y="5411388"/>
            <a:ext cx="741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0" dirty="0">
                <a:solidFill>
                  <a:srgbClr val="FF0000"/>
                </a:solidFill>
              </a:rPr>
              <a:t>突降</a:t>
            </a:r>
          </a:p>
        </p:txBody>
      </p:sp>
      <p:graphicFrame>
        <p:nvGraphicFramePr>
          <p:cNvPr id="18" name="表格 6">
            <a:extLst>
              <a:ext uri="{FF2B5EF4-FFF2-40B4-BE49-F238E27FC236}">
                <a16:creationId xmlns:a16="http://schemas.microsoft.com/office/drawing/2014/main" id="{66E38D9E-1063-0F2B-CDF6-EA4B591AE6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23803"/>
              </p:ext>
            </p:extLst>
          </p:nvPr>
        </p:nvGraphicFramePr>
        <p:xfrm>
          <a:off x="5750321" y="4581128"/>
          <a:ext cx="2808312" cy="1224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91727646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04069086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+mn-lt"/>
                          <a:ea typeface="黑体" panose="02010609060101010101" pitchFamily="49" charset="-122"/>
                        </a:rPr>
                        <a:t>大簇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+mn-lt"/>
                          <a:ea typeface="黑体" panose="02010609060101010101" pitchFamily="49" charset="-122"/>
                        </a:rPr>
                        <a:t>小簇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143082"/>
                  </a:ext>
                </a:extLst>
              </a:tr>
              <a:tr h="864104">
                <a:tc>
                  <a:txBody>
                    <a:bodyPr/>
                    <a:lstStyle/>
                    <a:p>
                      <a:pPr algn="ctr"/>
                      <a:endParaRPr lang="en-US" altLang="zh-CN" sz="1600" b="1" dirty="0">
                        <a:latin typeface="+mn-lt"/>
                        <a:ea typeface="黑体" panose="02010609060101010101" pitchFamily="49" charset="-122"/>
                      </a:endParaRPr>
                    </a:p>
                    <a:p>
                      <a:pPr algn="ctr"/>
                      <a:r>
                        <a:rPr lang="en-US" altLang="zh-CN" sz="1600" b="1" dirty="0">
                          <a:latin typeface="+mn-lt"/>
                          <a:ea typeface="黑体" panose="02010609060101010101" pitchFamily="49" charset="-122"/>
                        </a:rPr>
                        <a:t>0</a:t>
                      </a:r>
                      <a:endParaRPr lang="zh-CN" altLang="en-US" sz="16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b="1" dirty="0">
                        <a:latin typeface="+mn-lt"/>
                        <a:ea typeface="黑体" panose="02010609060101010101" pitchFamily="49" charset="-122"/>
                      </a:endParaRPr>
                    </a:p>
                    <a:p>
                      <a:pPr algn="ctr"/>
                      <a:r>
                        <a:rPr lang="en-US" altLang="zh-CN" sz="1600" b="1" dirty="0">
                          <a:latin typeface="+mn-lt"/>
                          <a:ea typeface="黑体" panose="02010609060101010101" pitchFamily="49" charset="-122"/>
                        </a:rPr>
                        <a:t>1, 2</a:t>
                      </a:r>
                      <a:endParaRPr lang="zh-CN" altLang="en-US" sz="16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0285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609600"/>
            <a:ext cx="7848872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基于聚类的局部异常因子算法 (</a:t>
            </a:r>
            <a:r>
              <a:rPr lang="en-US" altLang="zh-CN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5</a:t>
            </a: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</a:p>
        </p:txBody>
      </p:sp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DD7CFE2D-8D54-DCB9-50BC-5D11345F41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343475"/>
              </p:ext>
            </p:extLst>
          </p:nvPr>
        </p:nvGraphicFramePr>
        <p:xfrm>
          <a:off x="1259632" y="2213438"/>
          <a:ext cx="7632852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3363">
                  <a:extLst>
                    <a:ext uri="{9D8B030D-6E8A-4147-A177-3AD203B41FA5}">
                      <a16:colId xmlns:a16="http://schemas.microsoft.com/office/drawing/2014/main" val="2397994824"/>
                    </a:ext>
                  </a:extLst>
                </a:gridCol>
                <a:gridCol w="727721">
                  <a:extLst>
                    <a:ext uri="{9D8B030D-6E8A-4147-A177-3AD203B41FA5}">
                      <a16:colId xmlns:a16="http://schemas.microsoft.com/office/drawing/2014/main" val="1632428248"/>
                    </a:ext>
                  </a:extLst>
                </a:gridCol>
                <a:gridCol w="727721">
                  <a:extLst>
                    <a:ext uri="{9D8B030D-6E8A-4147-A177-3AD203B41FA5}">
                      <a16:colId xmlns:a16="http://schemas.microsoft.com/office/drawing/2014/main" val="3446856353"/>
                    </a:ext>
                  </a:extLst>
                </a:gridCol>
                <a:gridCol w="727721">
                  <a:extLst>
                    <a:ext uri="{9D8B030D-6E8A-4147-A177-3AD203B41FA5}">
                      <a16:colId xmlns:a16="http://schemas.microsoft.com/office/drawing/2014/main" val="1208985200"/>
                    </a:ext>
                  </a:extLst>
                </a:gridCol>
                <a:gridCol w="727721">
                  <a:extLst>
                    <a:ext uri="{9D8B030D-6E8A-4147-A177-3AD203B41FA5}">
                      <a16:colId xmlns:a16="http://schemas.microsoft.com/office/drawing/2014/main" val="443389229"/>
                    </a:ext>
                  </a:extLst>
                </a:gridCol>
                <a:gridCol w="727721">
                  <a:extLst>
                    <a:ext uri="{9D8B030D-6E8A-4147-A177-3AD203B41FA5}">
                      <a16:colId xmlns:a16="http://schemas.microsoft.com/office/drawing/2014/main" val="3924910523"/>
                    </a:ext>
                  </a:extLst>
                </a:gridCol>
                <a:gridCol w="727721">
                  <a:extLst>
                    <a:ext uri="{9D8B030D-6E8A-4147-A177-3AD203B41FA5}">
                      <a16:colId xmlns:a16="http://schemas.microsoft.com/office/drawing/2014/main" val="3173999889"/>
                    </a:ext>
                  </a:extLst>
                </a:gridCol>
                <a:gridCol w="727721">
                  <a:extLst>
                    <a:ext uri="{9D8B030D-6E8A-4147-A177-3AD203B41FA5}">
                      <a16:colId xmlns:a16="http://schemas.microsoft.com/office/drawing/2014/main" val="3218062435"/>
                    </a:ext>
                  </a:extLst>
                </a:gridCol>
                <a:gridCol w="727721">
                  <a:extLst>
                    <a:ext uri="{9D8B030D-6E8A-4147-A177-3AD203B41FA5}">
                      <a16:colId xmlns:a16="http://schemas.microsoft.com/office/drawing/2014/main" val="226105420"/>
                    </a:ext>
                  </a:extLst>
                </a:gridCol>
                <a:gridCol w="727721">
                  <a:extLst>
                    <a:ext uri="{9D8B030D-6E8A-4147-A177-3AD203B41FA5}">
                      <a16:colId xmlns:a16="http://schemas.microsoft.com/office/drawing/2014/main" val="36608682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ID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3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4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5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6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7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9206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>
                          <a:latin typeface="+mn-lt"/>
                          <a:ea typeface="黑体" panose="02010609060101010101" pitchFamily="49" charset="-122"/>
                        </a:rPr>
                        <a:t>异常得分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0.102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0.158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18.591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0.206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0.077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0.212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0.768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0.170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1208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+mn-lt"/>
                          <a:ea typeface="黑体" panose="02010609060101010101" pitchFamily="49" charset="-122"/>
                        </a:rPr>
                        <a:t>ID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+mn-lt"/>
                          <a:ea typeface="黑体" panose="02010609060101010101" pitchFamily="49" charset="-122"/>
                        </a:rPr>
                        <a:t>9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+mn-lt"/>
                          <a:ea typeface="黑体" panose="02010609060101010101" pitchFamily="49" charset="-122"/>
                        </a:rPr>
                        <a:t>10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+mn-lt"/>
                          <a:ea typeface="黑体" panose="02010609060101010101" pitchFamily="49" charset="-122"/>
                        </a:rPr>
                        <a:t>11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+mn-lt"/>
                          <a:ea typeface="黑体" panose="02010609060101010101" pitchFamily="49" charset="-122"/>
                        </a:rPr>
                        <a:t>12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+mn-lt"/>
                          <a:ea typeface="黑体" panose="02010609060101010101" pitchFamily="49" charset="-122"/>
                        </a:rPr>
                        <a:t>13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+mn-lt"/>
                          <a:ea typeface="黑体" panose="02010609060101010101" pitchFamily="49" charset="-122"/>
                        </a:rPr>
                        <a:t>14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+mn-lt"/>
                          <a:ea typeface="黑体" panose="02010609060101010101" pitchFamily="49" charset="-122"/>
                        </a:rPr>
                        <a:t>15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+mn-lt"/>
                          <a:ea typeface="黑体" panose="02010609060101010101" pitchFamily="49" charset="-122"/>
                        </a:rPr>
                        <a:t>16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+mn-lt"/>
                          <a:ea typeface="黑体" panose="02010609060101010101" pitchFamily="49" charset="-122"/>
                        </a:rPr>
                        <a:t>17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51897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dirty="0">
                          <a:latin typeface="+mn-lt"/>
                          <a:ea typeface="黑体" panose="02010609060101010101" pitchFamily="49" charset="-122"/>
                        </a:rPr>
                        <a:t>异常得分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0.147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0.267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0.522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0.174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15.257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0.276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0.123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0.206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+mn-lt"/>
                          <a:ea typeface="黑体" panose="02010609060101010101" pitchFamily="49" charset="-122"/>
                        </a:rPr>
                        <a:t>10.711</a:t>
                      </a:r>
                      <a:endParaRPr lang="zh-CN" altLang="en-US" sz="1200" b="1" dirty="0"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37616"/>
                  </a:ext>
                </a:extLst>
              </a:tr>
            </a:tbl>
          </a:graphicData>
        </a:graphic>
      </p:graphicFrame>
      <p:sp>
        <p:nvSpPr>
          <p:cNvPr id="13" name="Rectangle 3">
            <a:extLst>
              <a:ext uri="{FF2B5EF4-FFF2-40B4-BE49-F238E27FC236}">
                <a16:creationId xmlns:a16="http://schemas.microsoft.com/office/drawing/2014/main" id="{6251C505-28A7-E62B-0C76-2B31EC9D2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3772273"/>
            <a:ext cx="7920880" cy="28826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60000" indent="-36000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b="0" kern="0" dirty="0">
                <a:ea typeface="黑体" pitchFamily="2" charset="-122"/>
              </a:rPr>
              <a:t>异常样本的比例（一般为</a:t>
            </a:r>
            <a:r>
              <a:rPr lang="en-US" altLang="zh-CN" sz="2000" b="0" kern="0" dirty="0">
                <a:ea typeface="黑体" pitchFamily="2" charset="-122"/>
              </a:rPr>
              <a:t>1%</a:t>
            </a:r>
            <a:r>
              <a:rPr lang="zh-CN" altLang="en-US" sz="2000" b="0" kern="0" dirty="0">
                <a:ea typeface="黑体" pitchFamily="2" charset="-122"/>
              </a:rPr>
              <a:t>，此例样本较少，可调节为</a:t>
            </a:r>
            <a:r>
              <a:rPr lang="en-US" altLang="zh-CN" sz="2000" b="0" kern="0" dirty="0">
                <a:ea typeface="黑体" pitchFamily="2" charset="-122"/>
              </a:rPr>
              <a:t>15%</a:t>
            </a:r>
            <a:r>
              <a:rPr lang="zh-CN" altLang="en-US" sz="2000" b="0" kern="0" dirty="0">
                <a:ea typeface="黑体" pitchFamily="2" charset="-122"/>
              </a:rPr>
              <a:t>）</a:t>
            </a:r>
          </a:p>
        </p:txBody>
      </p:sp>
      <p:sp>
        <p:nvSpPr>
          <p:cNvPr id="11" name="AutoShape 58">
            <a:extLst>
              <a:ext uri="{FF2B5EF4-FFF2-40B4-BE49-F238E27FC236}">
                <a16:creationId xmlns:a16="http://schemas.microsoft.com/office/drawing/2014/main" id="{1907792E-4F7B-3FC8-D7DA-817A2220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2780928"/>
            <a:ext cx="463958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AutoShape 58">
            <a:extLst>
              <a:ext uri="{FF2B5EF4-FFF2-40B4-BE49-F238E27FC236}">
                <a16:creationId xmlns:a16="http://schemas.microsoft.com/office/drawing/2014/main" id="{CAE1A67F-91A8-EDE6-4E39-90D68AE00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816" y="5045893"/>
            <a:ext cx="463958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4" name="表格 6">
            <a:extLst>
              <a:ext uri="{FF2B5EF4-FFF2-40B4-BE49-F238E27FC236}">
                <a16:creationId xmlns:a16="http://schemas.microsoft.com/office/drawing/2014/main" id="{7C9EBF0B-E84E-250B-A02C-A40A17060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420279"/>
              </p:ext>
            </p:extLst>
          </p:nvPr>
        </p:nvGraphicFramePr>
        <p:xfrm>
          <a:off x="3455876" y="4370293"/>
          <a:ext cx="3204356" cy="183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878">
                  <a:extLst>
                    <a:ext uri="{9D8B030D-6E8A-4147-A177-3AD203B41FA5}">
                      <a16:colId xmlns:a16="http://schemas.microsoft.com/office/drawing/2014/main" val="917276468"/>
                    </a:ext>
                  </a:extLst>
                </a:gridCol>
                <a:gridCol w="2125478">
                  <a:extLst>
                    <a:ext uri="{9D8B030D-6E8A-4147-A177-3AD203B41FA5}">
                      <a16:colId xmlns:a16="http://schemas.microsoft.com/office/drawing/2014/main" val="104069086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分类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ID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14308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ctr"/>
                      <a:r>
                        <a:rPr lang="zh-CN" altLang="en-US" sz="1600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正常样本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/>
                    </a:p>
                    <a:p>
                      <a:pPr algn="ctr"/>
                      <a:r>
                        <a:rPr lang="en-US" altLang="zh-CN" sz="1600" dirty="0"/>
                        <a:t>1, 2, 4, 5, 6, 7, 8, 9, 10, 11, 12, 14, 15, 16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02850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ctr"/>
                      <a:r>
                        <a:rPr lang="zh-CN" altLang="en-US" sz="1600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异常样本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/>
                    </a:p>
                    <a:p>
                      <a:pPr algn="ctr"/>
                      <a:r>
                        <a:rPr lang="en-US" altLang="zh-CN" sz="1600" dirty="0"/>
                        <a:t>3, 13, 17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941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4585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609600"/>
            <a:ext cx="7848872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基于聚类的局部异常因子算法 (</a:t>
            </a:r>
            <a:r>
              <a:rPr lang="en-US" altLang="zh-CN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6</a:t>
            </a: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117725"/>
            <a:ext cx="7958138" cy="4191000"/>
          </a:xfrm>
        </p:spPr>
        <p:txBody>
          <a:bodyPr/>
          <a:lstStyle/>
          <a:p>
            <a:pPr eaLnBrk="1" hangingPunct="1"/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算法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4">
                <a:extLst>
                  <a:ext uri="{FF2B5EF4-FFF2-40B4-BE49-F238E27FC236}">
                    <a16:creationId xmlns:a16="http://schemas.microsoft.com/office/drawing/2014/main" id="{B8FFE3AB-2378-187B-F5C4-C2304AAA7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3608" y="2562647"/>
                <a:ext cx="7848872" cy="38965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𝐶</m:t>
                      </m:r>
                      <m:r>
                        <m:rPr>
                          <m:nor/>
                        </m:rPr>
                        <a:rPr lang="pt-BR" altLang="zh-CN" sz="1600" b="0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m:t>←</m:t>
                      </m:r>
                      <m:d>
                        <m:dPr>
                          <m:begChr m:val="{"/>
                          <m:endChr m:val="}"/>
                          <m:ctrlPr>
                            <a:rPr lang="zh-CN" altLang="zh-CN" sz="16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𝑚𝑒𝑎𝑛𝑠</m:t>
                          </m:r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altLang="zh-CN" sz="16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sym typeface="Symbol" pitchFamily="18" charset="2"/>
                            </a:rPr>
                            <m:t>𝑋</m:t>
                          </m:r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sym typeface="Symbol" pitchFamily="18" charset="2"/>
                            </a:rPr>
                            <m:t>,</m:t>
                          </m:r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sym typeface="Symbol" pitchFamily="18" charset="2"/>
                            </a:rPr>
                            <m:t>𝑛</m:t>
                          </m:r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sym typeface="Symbol" pitchFamily="18" charset="2"/>
                            </a:rPr>
                            <m:t>_</m:t>
                          </m:r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sym typeface="Symbol" pitchFamily="18" charset="2"/>
                            </a:rPr>
                            <m:t>𝑐𝑙𝑢𝑠𝑡𝑒𝑟𝑠</m:t>
                          </m:r>
                          <m:r>
                            <a:rPr lang="en-US" altLang="zh-CN" sz="16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itchFamily="18" charset="2"/>
                            </a:rPr>
                            <m:t>=</m:t>
                          </m:r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itchFamily="18" charset="2"/>
                            </a:rPr>
                            <m:t>𝑚</m:t>
                          </m:r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d>
                      <m:r>
                        <a:rPr lang="en-US" altLang="zh-CN" sz="1600" b="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altLang="zh-CN" sz="1600" b="0" i="1" dirty="0">
                  <a:solidFill>
                    <a:srgbClr val="000000"/>
                  </a:solidFill>
                  <a:effectLst/>
                  <a:latin typeface="+mn-lt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𝐶</m:t>
                      </m:r>
                      <m:r>
                        <m:rPr>
                          <m:nor/>
                        </m:rPr>
                        <a:rPr lang="pt-BR" altLang="zh-CN" sz="1600" b="0" dirty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m:t>←</m:t>
                      </m:r>
                      <m:d>
                        <m:dPr>
                          <m:begChr m:val="{"/>
                          <m:endChr m:val="}"/>
                          <m:ctrlPr>
                            <a:rPr lang="zh-CN" altLang="zh-CN" sz="1600" b="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1600" b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CN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sz="1600" b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,⋯,</m:t>
                          </m:r>
                          <m:sSub>
                            <m:sSubPr>
                              <m:ctrlPr>
                                <a:rPr lang="zh-CN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altLang="zh-CN" sz="1600" b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CN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altLang="zh-CN" sz="1600" b="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||</m:t>
                          </m:r>
                          <m:sSub>
                            <m:sSubPr>
                              <m:ctrlPr>
                                <a:rPr lang="zh-CN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altLang="zh-CN" sz="1600" b="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|≤|</m:t>
                          </m:r>
                          <m:sSub>
                            <m:sSubPr>
                              <m:ctrlPr>
                                <a:rPr lang="zh-CN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altLang="zh-CN" sz="1600" b="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|≤⋯≤|</m:t>
                          </m:r>
                          <m:sSub>
                            <m:sSubPr>
                              <m:ctrlPr>
                                <a:rPr lang="zh-CN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sz="1600" b="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|≤|</m:t>
                          </m:r>
                          <m:sSub>
                            <m:sSubPr>
                              <m:ctrlPr>
                                <a:rPr lang="zh-CN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1600" b="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|</m:t>
                          </m:r>
                        </m:e>
                      </m:d>
                      <m:r>
                        <a:rPr lang="en-US" altLang="zh-CN" sz="1600" b="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kumimoji="0" lang="en-US" altLang="zh-CN" sz="1600" b="0" dirty="0">
                  <a:solidFill>
                    <a:srgbClr val="000000"/>
                  </a:solidFill>
                  <a:latin typeface="+mn-lt"/>
                  <a:ea typeface="楷体_GB2312" pitchFamily="49" charset="-122"/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for </a:t>
                </a:r>
                <a:r>
                  <a:rPr kumimoji="0" lang="en-US" altLang="zh-CN" sz="1600" b="0" i="1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b</a:t>
                </a:r>
                <a:r>
                  <a:rPr lang="pt-BR" altLang="zh-CN" sz="1600" b="0" dirty="0">
                    <a:solidFill>
                      <a:srgbClr val="000000"/>
                    </a:solidFill>
                    <a:latin typeface="+mn-lt"/>
                    <a:cs typeface="Times New Roman" pitchFamily="18" charset="0"/>
                  </a:rPr>
                  <a:t>←</a:t>
                </a: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1 to </a:t>
                </a:r>
                <a:r>
                  <a:rPr kumimoji="0" lang="en-US" altLang="zh-CN" sz="1600" b="0" i="1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m</a:t>
                </a: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 do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sz="16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zh-CN" sz="16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LC</m:t>
                    </m:r>
                    <m:r>
                      <a:rPr kumimoji="1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kumimoji="1" lang="zh-CN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zh-CN" altLang="zh-CN" sz="16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CN" sz="16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kumimoji="1" lang="en-US" altLang="zh-CN" sz="16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kumimoji="1" lang="en-US" altLang="zh-CN" sz="16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1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kumimoji="1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kumimoji="1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kumimoji="1" lang="en-US" altLang="zh-CN" sz="16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zh-CN" altLang="zh-CN" sz="1600" b="0" kern="0" dirty="0">
                    <a:solidFill>
                      <a:srgbClr val="000000"/>
                    </a:solidFill>
                    <a:latin typeface="+mn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zh-CN" altLang="zh-CN" sz="16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16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zh-CN" altLang="zh-CN" sz="16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16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16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|+|</m:t>
                        </m:r>
                        <m:sSub>
                          <m:sSubPr>
                            <m:ctrlPr>
                              <a:rPr lang="zh-CN" altLang="zh-CN" sz="16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16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16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|+⋯+|</m:t>
                        </m:r>
                        <m:sSub>
                          <m:sSubPr>
                            <m:ctrlPr>
                              <a:rPr lang="zh-CN" altLang="zh-CN" sz="16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16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16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|</m:t>
                        </m:r>
                      </m:e>
                    </m:d>
                    <m:r>
                      <a:rPr lang="en-US" altLang="zh-CN" sz="1600" b="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≥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16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16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en-US" altLang="zh-CN" sz="1600" b="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altLang="zh-CN" sz="1600" b="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endParaRPr kumimoji="0" lang="en-US" altLang="zh-CN" sz="1600" b="0" dirty="0">
                  <a:solidFill>
                    <a:srgbClr val="000000"/>
                  </a:solidFill>
                  <a:latin typeface="+mn-lt"/>
                  <a:ea typeface="楷体_GB2312" pitchFamily="49" charset="-122"/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6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SC</m:t>
                    </m:r>
                    <m:r>
                      <a:rPr lang="en-US" altLang="zh-CN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zh-CN" altLang="zh-CN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16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16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1600" b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&gt;</m:t>
                        </m:r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en-US" altLang="zh-CN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zh-CN" altLang="zh-CN" sz="1600" b="0" kern="0" dirty="0">
                    <a:solidFill>
                      <a:srgbClr val="000000"/>
                    </a:solidFill>
                    <a:latin typeface="+mn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zh-CN" altLang="zh-CN" sz="16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16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16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sub>
                        </m:sSub>
                      </m:e>
                    </m:d>
                    <m:r>
                      <a:rPr lang="en-US" altLang="zh-CN" sz="1600" b="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/|</m:t>
                    </m:r>
                    <m:sSub>
                      <m:sSubPr>
                        <m:ctrlPr>
                          <a:rPr lang="zh-CN" altLang="zh-CN" sz="16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6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altLang="zh-CN" sz="16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1600" b="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|≥</m:t>
                    </m:r>
                    <m:r>
                      <a:rPr lang="en-US" altLang="zh-CN" sz="1600" b="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endParaRPr kumimoji="0" lang="en-US" altLang="zh-CN" sz="1600" b="0" dirty="0">
                  <a:solidFill>
                    <a:srgbClr val="000000"/>
                  </a:solidFill>
                  <a:latin typeface="+mn-lt"/>
                  <a:ea typeface="楷体_GB2312" pitchFamily="49" charset="-122"/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end for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en-US" altLang="zh-CN" sz="1600" b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</m:t>
                      </m:r>
                      <m:r>
                        <a:rPr lang="en-US" altLang="zh-CN" sz="1600" b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∅</m:t>
                      </m:r>
                    </m:oMath>
                  </m:oMathPara>
                </a14:m>
                <a:endParaRPr kumimoji="0" lang="en-US" altLang="zh-CN" sz="1600" b="0" dirty="0">
                  <a:solidFill>
                    <a:srgbClr val="000000"/>
                  </a:solidFill>
                  <a:latin typeface="+mn-lt"/>
                  <a:ea typeface="楷体_GB2312" pitchFamily="49" charset="-122"/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for </a:t>
                </a:r>
                <a:r>
                  <a:rPr kumimoji="0" lang="en-US" altLang="zh-CN" sz="1600" b="0" i="1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l</a:t>
                </a:r>
                <a:r>
                  <a:rPr lang="pt-BR" altLang="zh-CN" sz="1600" b="0" dirty="0">
                    <a:solidFill>
                      <a:srgbClr val="000000"/>
                    </a:solidFill>
                    <a:latin typeface="+mn-lt"/>
                    <a:cs typeface="Times New Roman" pitchFamily="18" charset="0"/>
                  </a:rPr>
                  <a:t>←</a:t>
                </a: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1 to </a:t>
                </a:r>
                <a:r>
                  <a:rPr kumimoji="0" lang="en-US" altLang="zh-CN" sz="1600" b="0" i="1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n</a:t>
                </a: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 do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 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∈</m:t>
                    </m:r>
                    <m:sSub>
                      <m:sSubPr>
                        <m:ctrlPr>
                          <a:rPr lang="zh-CN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1600" b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16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and</m:t>
                    </m:r>
                    <m:r>
                      <a:rPr lang="en-US" altLang="zh-CN" sz="16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zh-CN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altLang="zh-CN" sz="1600" b="0" i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SC</m:t>
                    </m:r>
                  </m:oMath>
                </a14:m>
                <a:r>
                  <a:rPr lang="en-US" altLang="zh-CN" sz="1600" b="0" dirty="0">
                    <a:solidFill>
                      <a:srgbClr val="000000"/>
                    </a:solidFill>
                    <a:effectLst/>
                    <a:latin typeface="+mn-lt"/>
                    <a:ea typeface="等线" panose="02010600030101010101" pitchFamily="2" charset="-122"/>
                  </a:rPr>
                  <a:t> then</a:t>
                </a:r>
                <a:endParaRPr kumimoji="0" lang="en-US" altLang="zh-CN" sz="1600" b="0" dirty="0">
                  <a:solidFill>
                    <a:srgbClr val="000000"/>
                  </a:solidFill>
                  <a:latin typeface="+mn-lt"/>
                  <a:ea typeface="楷体_GB2312" pitchFamily="49" charset="-122"/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6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en-US" altLang="zh-CN" sz="16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𝐶𝐵𝐿𝑂𝐹</m:t>
                    </m:r>
                    <m:d>
                      <m:dPr>
                        <m:ctrlPr>
                          <a:rPr lang="zh-CN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sub>
                        </m:sSub>
                      </m:e>
                    </m:d>
                    <m:r>
                      <a:rPr lang="en-US" altLang="zh-CN" sz="1600" b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</m:t>
                    </m:r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|</m:t>
                    </m:r>
                    <m:sSub>
                      <m:sSubPr>
                        <m:ctrlPr>
                          <a:rPr lang="zh-CN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|×</m:t>
                    </m:r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𝑚𝑖𝑛</m:t>
                    </m:r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{</m:t>
                    </m:r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𝑑𝑖𝑠𝑡𝑎𝑛𝑐𝑒</m:t>
                    </m:r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zh-CN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  <m:r>
                      <a:rPr lang="en-US" altLang="zh-CN" sz="1600" b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zh-CN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)} </m:t>
                    </m:r>
                  </m:oMath>
                </a14:m>
                <a:r>
                  <a:rPr lang="en-US" altLang="zh-CN" sz="1600" b="0" dirty="0">
                    <a:solidFill>
                      <a:srgbClr val="000000"/>
                    </a:solidFill>
                    <a:effectLst/>
                    <a:latin typeface="+mn-lt"/>
                    <a:ea typeface="等线" panose="02010600030101010101" pitchFamily="2" charset="-122"/>
                  </a:rPr>
                  <a:t>  </a:t>
                </a:r>
                <a:r>
                  <a:rPr lang="en-US" altLang="zh-CN" sz="1600" b="0" i="1" dirty="0">
                    <a:solidFill>
                      <a:srgbClr val="000000"/>
                    </a:solidFill>
                    <a:effectLst/>
                    <a:latin typeface="+mn-lt"/>
                    <a:ea typeface="等线" panose="02010600030101010101" pitchFamily="2" charset="-122"/>
                  </a:rPr>
                  <a:t> </a:t>
                </a:r>
                <a:r>
                  <a:rPr lang="en-US" altLang="zh-CN" sz="1600" b="0" dirty="0">
                    <a:solidFill>
                      <a:srgbClr val="000000"/>
                    </a:solidFill>
                    <a:effectLst/>
                    <a:latin typeface="+mn-lt"/>
                    <a:ea typeface="等线" panose="02010600030101010101" pitchFamily="2" charset="-122"/>
                  </a:rPr>
                  <a:t>//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altLang="zh-CN" sz="1600" b="0" i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LC</m:t>
                    </m:r>
                  </m:oMath>
                </a14:m>
                <a:endParaRPr lang="en-US" altLang="zh-CN" sz="1600" b="0" dirty="0">
                  <a:solidFill>
                    <a:srgbClr val="000000"/>
                  </a:solidFill>
                  <a:effectLst/>
                  <a:latin typeface="+mn-lt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      </m:t>
                      </m:r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en-US" altLang="zh-CN" sz="1600" b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</m:t>
                      </m:r>
                      <m:r>
                        <a:rPr lang="en-US" altLang="zh-CN" sz="1600" b="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zh-CN" altLang="en-US" sz="16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∪</m:t>
                      </m:r>
                      <m:d>
                        <m:dPr>
                          <m:begChr m:val="{"/>
                          <m:endChr m:val="}"/>
                          <m:ctrlPr>
                            <a:rPr lang="zh-CN" altLang="zh-CN" sz="1600" b="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𝐶𝐵𝐿𝑂𝐹</m:t>
                          </m:r>
                          <m:d>
                            <m:dPr>
                              <m:ctrlPr>
                                <a:rPr lang="zh-CN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zh-CN" altLang="zh-CN" sz="1600" b="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b="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sz="1600" b="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kumimoji="0" lang="en-US" altLang="zh-CN" sz="1600" b="0" dirty="0">
                  <a:solidFill>
                    <a:srgbClr val="000000"/>
                  </a:solidFill>
                  <a:latin typeface="+mn-lt"/>
                  <a:ea typeface="楷体_GB2312" pitchFamily="49" charset="-122"/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  else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14:m>
                  <m:oMath xmlns:m="http://schemas.openxmlformats.org/officeDocument/2006/math">
                    <m:r>
                      <a:rPr lang="en-US" altLang="zh-CN" sz="16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     </m:t>
                    </m:r>
                    <m:r>
                      <a:rPr lang="en-US" altLang="zh-CN" sz="16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𝐶𝐵𝐿𝑂𝐹</m:t>
                    </m:r>
                    <m:d>
                      <m:dPr>
                        <m:ctrlPr>
                          <a:rPr lang="zh-CN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sub>
                        </m:sSub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zh-CN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𝑑𝑖𝑠𝑡𝑎𝑛𝑐𝑒</m:t>
                    </m:r>
                    <m:d>
                      <m:dPr>
                        <m:ctrlPr>
                          <a:rPr lang="zh-CN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sub>
                        </m:sSub>
                        <m:r>
                          <a:rPr lang="en-US" altLang="zh-CN" sz="1600" b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CN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1600" b="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CN" sz="1600" b="0" dirty="0">
                    <a:solidFill>
                      <a:srgbClr val="000000"/>
                    </a:solidFill>
                    <a:effectLst/>
                    <a:latin typeface="+mn-lt"/>
                    <a:ea typeface="等线" panose="02010600030101010101" pitchFamily="2" charset="-122"/>
                  </a:rPr>
                  <a:t>   //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altLang="zh-CN" sz="1600" b="0" i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LC</m:t>
                    </m:r>
                  </m:oMath>
                </a14:m>
                <a:endParaRPr kumimoji="0" lang="en-US" altLang="zh-CN" sz="1600" b="0" dirty="0">
                  <a:solidFill>
                    <a:srgbClr val="000000"/>
                  </a:solidFill>
                  <a:latin typeface="+mn-lt"/>
                  <a:ea typeface="楷体_GB2312" pitchFamily="49" charset="-122"/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      </m:t>
                      </m:r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en-US" altLang="zh-CN" sz="1600" b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</m:t>
                      </m:r>
                      <m:r>
                        <a:rPr lang="en-US" altLang="zh-CN" sz="1600" b="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∪</m:t>
                      </m:r>
                      <m:d>
                        <m:dPr>
                          <m:begChr m:val="{"/>
                          <m:endChr m:val="}"/>
                          <m:ctrlPr>
                            <a:rPr lang="zh-CN" altLang="zh-CN" sz="1600" b="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𝐶𝐵𝐿𝑂𝐹</m:t>
                          </m:r>
                          <m:d>
                            <m:dPr>
                              <m:ctrlPr>
                                <a:rPr lang="zh-CN" altLang="zh-CN" sz="1600" b="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zh-CN" altLang="zh-CN" sz="1600" b="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b="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sz="1600" b="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kumimoji="0" lang="en-US" altLang="zh-CN" sz="1600" b="0" dirty="0">
                  <a:solidFill>
                    <a:srgbClr val="000000"/>
                  </a:solidFill>
                  <a:latin typeface="+mn-lt"/>
                  <a:ea typeface="楷体_GB2312" pitchFamily="49" charset="-122"/>
                </a:endParaRP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  end if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defRPr/>
                </a:pPr>
                <a:r>
                  <a:rPr kumimoji="0" lang="en-US" altLang="zh-CN" sz="1600" b="0" dirty="0">
                    <a:solidFill>
                      <a:srgbClr val="000000"/>
                    </a:solidFill>
                    <a:latin typeface="+mn-lt"/>
                    <a:ea typeface="楷体_GB2312" pitchFamily="49" charset="-122"/>
                  </a:rPr>
                  <a:t>end for</a:t>
                </a:r>
              </a:p>
              <a:p>
                <a:pPr>
                  <a:lnSpc>
                    <a:spcPct val="8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FontTx/>
                  <a:buNone/>
                  <a:defRPr/>
                </a:pPr>
                <a:r>
                  <a:rPr lang="en-US" altLang="zh-CN" sz="1600" b="0" dirty="0">
                    <a:solidFill>
                      <a:srgbClr val="000000"/>
                    </a:solidFill>
                    <a:effectLst/>
                    <a:latin typeface="+mn-lt"/>
                    <a:ea typeface="等线" panose="02010600030101010101" pitchFamily="2" charset="-122"/>
                  </a:rPr>
                  <a:t>return </a:t>
                </a:r>
                <a14:m>
                  <m:oMath xmlns:m="http://schemas.openxmlformats.org/officeDocument/2006/math">
                    <m:r>
                      <a:rPr lang="en-US" altLang="zh-CN" sz="1600" b="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𝑈</m:t>
                    </m:r>
                  </m:oMath>
                </a14:m>
                <a:endParaRPr kumimoji="0" lang="en-US" altLang="zh-CN" sz="1600" b="0" dirty="0">
                  <a:solidFill>
                    <a:srgbClr val="000000"/>
                  </a:solidFill>
                  <a:latin typeface="+mn-lt"/>
                  <a:ea typeface="楷体_GB2312" pitchFamily="49" charset="-122"/>
                </a:endParaRPr>
              </a:p>
            </p:txBody>
          </p:sp>
        </mc:Choice>
        <mc:Fallback xmlns="">
          <p:sp>
            <p:nvSpPr>
              <p:cNvPr id="11" name="Rectangle 4">
                <a:extLst>
                  <a:ext uri="{FF2B5EF4-FFF2-40B4-BE49-F238E27FC236}">
                    <a16:creationId xmlns:a16="http://schemas.microsoft.com/office/drawing/2014/main" id="{B8FFE3AB-2378-187B-F5C4-C2304AAA79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608" y="2562647"/>
                <a:ext cx="7848872" cy="3896580"/>
              </a:xfrm>
              <a:prstGeom prst="rect">
                <a:avLst/>
              </a:prstGeom>
              <a:blipFill>
                <a:blip r:embed="rId2"/>
                <a:stretch>
                  <a:fillRect l="-388" b="-93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utoShape 4">
            <a:extLst>
              <a:ext uri="{FF2B5EF4-FFF2-40B4-BE49-F238E27FC236}">
                <a16:creationId xmlns:a16="http://schemas.microsoft.com/office/drawing/2014/main" id="{7727CC4D-4E65-D92B-7C9D-8BEECAEEE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4538" y="3709240"/>
            <a:ext cx="3211958" cy="914400"/>
          </a:xfrm>
          <a:prstGeom prst="cloudCallout">
            <a:avLst>
              <a:gd name="adj1" fmla="val -51752"/>
              <a:gd name="adj2" fmla="val 11236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000" b="0" dirty="0">
                <a:latin typeface="+mn-lt"/>
                <a:ea typeface="黑体" panose="02010609060101010101" pitchFamily="49" charset="-122"/>
              </a:rPr>
              <a:t>时间复杂度</a:t>
            </a:r>
            <a:r>
              <a:rPr lang="en-US" altLang="zh-CN" sz="2000" b="0" dirty="0">
                <a:latin typeface="+mn-lt"/>
                <a:ea typeface="黑体" panose="02010609060101010101" pitchFamily="49" charset="-122"/>
              </a:rPr>
              <a:t>: </a:t>
            </a:r>
            <a:r>
              <a:rPr lang="en-US" altLang="zh-CN" sz="2000" b="0" i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O</a:t>
            </a:r>
            <a:r>
              <a:rPr lang="en-US" altLang="zh-CN" sz="2000" b="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(</a:t>
            </a:r>
            <a:r>
              <a:rPr lang="en-US" altLang="zh-CN" sz="2000" b="0" i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n</a:t>
            </a:r>
            <a:r>
              <a:rPr lang="en-US" altLang="zh-CN" sz="2000" b="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000" b="0" dirty="0">
                <a:latin typeface="+mn-lt"/>
                <a:ea typeface="黑体" panose="02010609060101010101" pitchFamily="49" charset="-122"/>
              </a:rPr>
              <a:t>空间复杂度</a:t>
            </a:r>
            <a:r>
              <a:rPr lang="en-US" altLang="zh-CN" sz="2000" b="0" dirty="0">
                <a:latin typeface="+mn-lt"/>
                <a:ea typeface="黑体" panose="02010609060101010101" pitchFamily="49" charset="-122"/>
              </a:rPr>
              <a:t>:</a:t>
            </a:r>
            <a:r>
              <a:rPr lang="en-US" altLang="zh-CN" sz="2400" b="0" dirty="0">
                <a:latin typeface="+mn-lt"/>
                <a:ea typeface="黑体" panose="02010609060101010101" pitchFamily="49" charset="-122"/>
              </a:rPr>
              <a:t> </a:t>
            </a:r>
            <a:r>
              <a:rPr lang="en-US" altLang="zh-CN" sz="2000" b="0" i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O</a:t>
            </a:r>
            <a:r>
              <a:rPr lang="en-US" altLang="zh-CN" sz="2000" b="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(</a:t>
            </a:r>
            <a:r>
              <a:rPr lang="en-US" altLang="zh-CN" sz="2000" b="0" i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n</a:t>
            </a:r>
            <a:r>
              <a:rPr lang="en-US" altLang="zh-CN" sz="2000" b="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B98A54EF-9F8A-4103-B26B-406E9D9B6C62}"/>
                  </a:ext>
                </a:extLst>
              </p:cNvPr>
              <p:cNvSpPr/>
              <p:nvPr/>
            </p:nvSpPr>
            <p:spPr>
              <a:xfrm>
                <a:off x="1835696" y="2183220"/>
                <a:ext cx="4572000" cy="3139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kumimoji="0" lang="en-US" altLang="zh-CN" sz="1800" dirty="0">
                    <a:solidFill>
                      <a:srgbClr val="000000"/>
                    </a:solidFill>
                    <a:ea typeface="楷体_GB2312" pitchFamily="49" charset="-122"/>
                  </a:rPr>
                  <a:t>AD_CBLOF(</a:t>
                </a:r>
                <a14:m>
                  <m:oMath xmlns:m="http://schemas.openxmlformats.org/officeDocument/2006/math">
                    <m:r>
                      <a:rPr lang="en-US" altLang="zh-CN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𝑿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altLang="zh-CN" sz="1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zh-CN" sz="1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𝟏</m:t>
                            </m:r>
                          </m:sub>
                        </m:sSub>
                        <m:r>
                          <a:rPr lang="en-US" altLang="zh-CN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altLang="zh-CN" sz="1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zh-CN" sz="1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𝟐</m:t>
                            </m:r>
                          </m:sub>
                        </m:sSub>
                        <m:r>
                          <a:rPr lang="en-US" altLang="zh-CN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,</m:t>
                        </m:r>
                        <m:r>
                          <a:rPr lang="en-US" altLang="zh-CN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⋯,</m:t>
                        </m:r>
                        <m:sSub>
                          <m:sSubPr>
                            <m:ctrlPr>
                              <a:rPr lang="en-US" altLang="zh-CN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altLang="zh-CN" sz="1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zh-CN" sz="1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𝒏</m:t>
                            </m:r>
                          </m:sub>
                        </m:sSub>
                      </m:e>
                    </m:d>
                    <m:r>
                      <a:rPr lang="en-US" altLang="zh-CN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,</m:t>
                    </m:r>
                    <m:r>
                      <a:rPr lang="zh-CN" alt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𝜶</m:t>
                    </m:r>
                    <m:r>
                      <a:rPr lang="en-US" altLang="zh-CN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,</m:t>
                    </m:r>
                    <m:r>
                      <a:rPr lang="zh-CN" alt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𝜷</m:t>
                    </m:r>
                  </m:oMath>
                </a14:m>
                <a:r>
                  <a:rPr kumimoji="0" lang="en-US" altLang="zh-CN" sz="1800" dirty="0">
                    <a:solidFill>
                      <a:srgbClr val="000000"/>
                    </a:solidFill>
                    <a:ea typeface="楷体_GB2312" pitchFamily="49" charset="-122"/>
                  </a:rPr>
                  <a:t>)</a:t>
                </a:r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B98A54EF-9F8A-4103-B26B-406E9D9B6C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2183220"/>
                <a:ext cx="4572000" cy="313932"/>
              </a:xfrm>
              <a:prstGeom prst="rect">
                <a:avLst/>
              </a:prstGeom>
              <a:blipFill>
                <a:blip r:embed="rId3"/>
                <a:stretch>
                  <a:fillRect l="-1067" t="-26923" b="-288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442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702154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基于聚类的局部异常因子算法</a:t>
            </a:r>
            <a:r>
              <a:rPr lang="en-US" altLang="zh-CN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</a:t>
            </a: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(</a:t>
            </a:r>
            <a:r>
              <a:rPr lang="en-US" altLang="zh-CN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7</a:t>
            </a:r>
            <a:r>
              <a:rPr lang="zh-CN" altLang="en-US" sz="4200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F5E9B6F-2E90-6573-971D-7FE59B128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2155071"/>
            <a:ext cx="810215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200" kern="0" dirty="0">
                <a:solidFill>
                  <a:srgbClr val="0000FF"/>
                </a:solidFill>
                <a:ea typeface="黑体" pitchFamily="2" charset="-122"/>
              </a:rPr>
              <a:t>优点</a:t>
            </a:r>
            <a:endParaRPr lang="en-US" altLang="zh-CN" sz="2200" kern="0" dirty="0">
              <a:solidFill>
                <a:srgbClr val="0000FF"/>
              </a:solidFill>
              <a:ea typeface="黑体" pitchFamily="2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CN" sz="2200" kern="0" dirty="0">
              <a:solidFill>
                <a:srgbClr val="0000FF"/>
              </a:solidFill>
              <a:ea typeface="黑体" pitchFamily="2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CN" sz="2200" kern="0" dirty="0">
              <a:solidFill>
                <a:srgbClr val="0000FF"/>
              </a:solidFill>
              <a:ea typeface="黑体" pitchFamily="2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1800"/>
              </a:spcBef>
              <a:spcAft>
                <a:spcPts val="600"/>
              </a:spcAft>
            </a:pPr>
            <a:r>
              <a:rPr lang="zh-CN" altLang="en-US" sz="2200" kern="0" dirty="0">
                <a:solidFill>
                  <a:srgbClr val="0000FF"/>
                </a:solidFill>
                <a:ea typeface="黑体" pitchFamily="2" charset="-122"/>
              </a:rPr>
              <a:t>缺点</a:t>
            </a:r>
            <a:endParaRPr lang="en-US" altLang="zh-CN" sz="2200" kern="0" dirty="0">
              <a:solidFill>
                <a:srgbClr val="0000FF"/>
              </a:solidFill>
              <a:ea typeface="黑体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09BE13-9450-C9BA-DBB3-2A922021C204}"/>
              </a:ext>
            </a:extLst>
          </p:cNvPr>
          <p:cNvSpPr txBox="1"/>
          <p:nvPr/>
        </p:nvSpPr>
        <p:spPr>
          <a:xfrm>
            <a:off x="1115616" y="2620170"/>
            <a:ext cx="7704856" cy="113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000" b="0" kern="0" dirty="0">
                <a:ea typeface="黑体" pitchFamily="2" charset="-122"/>
                <a:sym typeface="Symbol" pitchFamily="18" charset="2"/>
              </a:rPr>
              <a:t>不需要监督，易适应在线或增量模式，适用于时空数据的异常检测。若选择聚类算法的时间和空间复杂度是线性的或接近线性的，基于这类算法的异常检测技术对大规模数据集也是有效的。</a:t>
            </a:r>
            <a:endParaRPr lang="en-US" altLang="zh-CN" sz="2000" b="0" kern="0" dirty="0">
              <a:ea typeface="黑体" pitchFamily="2" charset="-122"/>
              <a:sym typeface="Symbol" pitchFamily="18" charset="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0698C29-44BE-8D00-832B-ACFFE13C71AC}"/>
              </a:ext>
            </a:extLst>
          </p:cNvPr>
          <p:cNvSpPr txBox="1"/>
          <p:nvPr/>
        </p:nvSpPr>
        <p:spPr>
          <a:xfrm>
            <a:off x="1098241" y="4293096"/>
            <a:ext cx="7848872" cy="1495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000" b="0" kern="0" dirty="0">
                <a:ea typeface="黑体" pitchFamily="2" charset="-122"/>
                <a:sym typeface="Symbol" pitchFamily="18" charset="2"/>
              </a:rPr>
              <a:t>没有任何一种聚类算法适用于所有数据集，不同数据集需要采用不同的聚类算法。当聚类算法的选取不合适时，样本不能创建任何有意义的簇，那么该方法可能会失败。针对高维空间中的稀疏数据，任意两个样本间的距离可能会非常相似，聚类算法可能不会得到有意义的簇。</a:t>
            </a:r>
          </a:p>
        </p:txBody>
      </p:sp>
    </p:spTree>
    <p:extLst>
      <p:ext uri="{BB962C8B-B14F-4D97-AF65-F5344CB8AC3E}">
        <p14:creationId xmlns:p14="http://schemas.microsoft.com/office/powerpoint/2010/main" val="2367870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黑体" pitchFamily="2" charset="-122"/>
              </a:rPr>
              <a:t>引例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958138" cy="4038600"/>
          </a:xfrm>
        </p:spPr>
        <p:txBody>
          <a:bodyPr/>
          <a:lstStyle/>
          <a:p>
            <a:pPr eaLnBrk="1" hangingPunct="1"/>
            <a:r>
              <a:rPr lang="zh-CN" altLang="zh-CN" sz="2200" kern="1200" dirty="0">
                <a:latin typeface="Times New Roman" pitchFamily="18" charset="0"/>
                <a:ea typeface="黑体" pitchFamily="2" charset="-122"/>
              </a:rPr>
              <a:t>异常数据</a:t>
            </a:r>
            <a:r>
              <a:rPr lang="zh-CN" altLang="en-US" sz="2200" kern="1200" dirty="0">
                <a:latin typeface="Times New Roman" pitchFamily="18" charset="0"/>
                <a:ea typeface="黑体" pitchFamily="2" charset="-122"/>
              </a:rPr>
              <a:t>是指</a:t>
            </a:r>
            <a:r>
              <a:rPr lang="zh-CN" altLang="zh-CN" sz="2200" kern="1200" dirty="0">
                <a:latin typeface="Times New Roman" pitchFamily="18" charset="0"/>
                <a:ea typeface="黑体" pitchFamily="2" charset="-122"/>
              </a:rPr>
              <a:t>不符合预期行为的</a:t>
            </a:r>
            <a:r>
              <a:rPr lang="zh-CN" altLang="en-US" sz="2200" kern="1200" dirty="0">
                <a:latin typeface="Times New Roman" pitchFamily="18" charset="0"/>
                <a:ea typeface="黑体" pitchFamily="2" charset="-122"/>
              </a:rPr>
              <a:t>数据</a:t>
            </a:r>
          </a:p>
        </p:txBody>
      </p:sp>
      <p:graphicFrame>
        <p:nvGraphicFramePr>
          <p:cNvPr id="14" name="Group 52">
            <a:extLst>
              <a:ext uri="{FF2B5EF4-FFF2-40B4-BE49-F238E27FC236}">
                <a16:creationId xmlns:a16="http://schemas.microsoft.com/office/drawing/2014/main" id="{E5F946A5-FE77-0ACA-EEED-13AFFD644E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397454"/>
              </p:ext>
            </p:extLst>
          </p:nvPr>
        </p:nvGraphicFramePr>
        <p:xfrm>
          <a:off x="971600" y="2708920"/>
          <a:ext cx="7200798" cy="811522"/>
        </p:xfrm>
        <a:graphic>
          <a:graphicData uri="http://schemas.openxmlformats.org/drawingml/2006/table">
            <a:tbl>
              <a:tblPr/>
              <a:tblGrid>
                <a:gridCol w="834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6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8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0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06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26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74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05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score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文本框 15">
            <a:extLst>
              <a:ext uri="{FF2B5EF4-FFF2-40B4-BE49-F238E27FC236}">
                <a16:creationId xmlns:a16="http://schemas.microsoft.com/office/drawing/2014/main" id="{78E2D170-37CC-369F-E299-97332835590F}"/>
              </a:ext>
            </a:extLst>
          </p:cNvPr>
          <p:cNvSpPr txBox="1"/>
          <p:nvPr/>
        </p:nvSpPr>
        <p:spPr>
          <a:xfrm>
            <a:off x="899591" y="3825242"/>
            <a:ext cx="7344816" cy="1649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b="0" dirty="0">
                <a:solidFill>
                  <a:schemeClr val="hlink"/>
                </a:solidFill>
                <a:latin typeface="+mn-lt"/>
                <a:cs typeface="Times New Roman" pitchFamily="18" charset="0"/>
              </a:rPr>
              <a:t>可以直观地从这组一维数据中找出</a:t>
            </a:r>
            <a:r>
              <a:rPr lang="en-US" altLang="zh-CN" sz="2000" b="0" dirty="0">
                <a:solidFill>
                  <a:schemeClr val="hlink"/>
                </a:solidFill>
                <a:latin typeface="+mn-lt"/>
                <a:cs typeface="Times New Roman" pitchFamily="18" charset="0"/>
              </a:rPr>
              <a:t>id=6</a:t>
            </a:r>
            <a:r>
              <a:rPr lang="zh-CN" altLang="en-US" sz="2000" b="0" dirty="0">
                <a:solidFill>
                  <a:schemeClr val="hlink"/>
                </a:solidFill>
                <a:latin typeface="+mn-lt"/>
                <a:cs typeface="Times New Roman" pitchFamily="18" charset="0"/>
              </a:rPr>
              <a:t>的分数为异常数据，因为其值与其他数据相差很大。</a:t>
            </a:r>
            <a:endParaRPr lang="en-US" altLang="zh-CN" sz="2000" b="0" dirty="0">
              <a:solidFill>
                <a:schemeClr val="hlink"/>
              </a:solidFill>
              <a:latin typeface="+mn-lt"/>
              <a:cs typeface="Times New Roman" pitchFamily="18" charset="0"/>
            </a:endParaRP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b="0" dirty="0">
                <a:solidFill>
                  <a:schemeClr val="hlink"/>
                </a:solidFill>
                <a:latin typeface="+mn-lt"/>
                <a:cs typeface="Times New Roman" pitchFamily="18" charset="0"/>
              </a:rPr>
              <a:t>但是，现实生活中的数据可能很多并且不止一维，此时我们就需要更有效算法来找出异常数据。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提纲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8" y="2204864"/>
            <a:ext cx="5643563" cy="3881437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引例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003366"/>
                </a:solidFill>
                <a:ea typeface="黑体" pitchFamily="2" charset="-122"/>
              </a:rPr>
              <a:t>异常检测的概述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003366"/>
                </a:solidFill>
                <a:ea typeface="黑体" pitchFamily="2" charset="-122"/>
              </a:rPr>
              <a:t>异常检测的分类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003366"/>
                </a:solidFill>
                <a:ea typeface="黑体" pitchFamily="2" charset="-122"/>
              </a:rPr>
              <a:t>局部异常因子算法（</a:t>
            </a:r>
            <a:r>
              <a:rPr lang="en-US" altLang="zh-CN" sz="2200" dirty="0">
                <a:solidFill>
                  <a:srgbClr val="003366"/>
                </a:solidFill>
                <a:ea typeface="黑体" pitchFamily="2" charset="-122"/>
              </a:rPr>
              <a:t>LOF</a:t>
            </a:r>
            <a:r>
              <a:rPr lang="zh-CN" altLang="en-US" sz="2200" dirty="0">
                <a:solidFill>
                  <a:srgbClr val="003366"/>
                </a:solidFill>
                <a:ea typeface="黑体" pitchFamily="2" charset="-122"/>
              </a:rPr>
              <a:t>）</a:t>
            </a:r>
            <a:endParaRPr lang="en-US" altLang="zh-CN" sz="2200" dirty="0">
              <a:solidFill>
                <a:srgbClr val="003366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003366"/>
                </a:solidFill>
                <a:ea typeface="黑体" pitchFamily="2" charset="-122"/>
              </a:rPr>
              <a:t>基于聚类的局部异常因子算法（</a:t>
            </a:r>
            <a:r>
              <a:rPr lang="en-US" altLang="zh-CN" sz="2200" dirty="0">
                <a:solidFill>
                  <a:srgbClr val="003366"/>
                </a:solidFill>
                <a:ea typeface="黑体" pitchFamily="2" charset="-122"/>
              </a:rPr>
              <a:t>CBLOF</a:t>
            </a:r>
            <a:r>
              <a:rPr lang="zh-CN" altLang="en-US" sz="2200" dirty="0">
                <a:solidFill>
                  <a:srgbClr val="003366"/>
                </a:solidFill>
                <a:ea typeface="黑体" pitchFamily="2" charset="-122"/>
              </a:rPr>
              <a:t>）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总结</a:t>
            </a:r>
          </a:p>
          <a:p>
            <a:pPr marL="0" indent="0" eaLnBrk="1" hangingPunct="1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75045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总结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167563" cy="3881438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dirty="0">
                <a:ea typeface="黑体" pitchFamily="2" charset="-122"/>
              </a:rPr>
              <a:t>异常检测的基本思想、分类方法，所解决的主要问题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dirty="0">
                <a:ea typeface="黑体" pitchFamily="2" charset="-122"/>
              </a:rPr>
              <a:t>异常检测算法解决问题的一般方法和步骤、及其优缺点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dirty="0">
                <a:ea typeface="黑体" pitchFamily="2" charset="-122"/>
              </a:rPr>
              <a:t>异常检测的重要算法实例：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000" dirty="0">
                <a:ea typeface="黑体" pitchFamily="2" charset="-122"/>
              </a:rPr>
              <a:t>     - 基于密度的</a:t>
            </a:r>
            <a:r>
              <a:rPr lang="en-US" altLang="zh-CN" sz="2000" dirty="0">
                <a:ea typeface="黑体" pitchFamily="2" charset="-122"/>
              </a:rPr>
              <a:t>LOF</a:t>
            </a:r>
            <a:r>
              <a:rPr lang="zh-CN" altLang="en-US" sz="2000" dirty="0">
                <a:ea typeface="黑体" pitchFamily="2" charset="-122"/>
              </a:rPr>
              <a:t>算法</a:t>
            </a:r>
            <a:endParaRPr lang="en-US" altLang="zh-CN" sz="200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>
                <a:ea typeface="黑体" pitchFamily="2" charset="-122"/>
              </a:rPr>
              <a:t>    </a:t>
            </a:r>
            <a:r>
              <a:rPr lang="zh-CN" altLang="en-US" sz="2000" dirty="0">
                <a:ea typeface="黑体" pitchFamily="2" charset="-122"/>
              </a:rPr>
              <a:t> - 基于聚类的</a:t>
            </a:r>
            <a:r>
              <a:rPr lang="en-US" altLang="zh-CN" sz="2000" dirty="0">
                <a:ea typeface="黑体" pitchFamily="2" charset="-122"/>
              </a:rPr>
              <a:t>CBLOF</a:t>
            </a:r>
            <a:r>
              <a:rPr lang="zh-CN" altLang="en-US" sz="2000" dirty="0">
                <a:ea typeface="黑体" pitchFamily="2" charset="-122"/>
              </a:rPr>
              <a:t>算法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结语</a:t>
            </a:r>
            <a:endParaRPr lang="en-US" altLang="zh-CN" dirty="0">
              <a:effectLst>
                <a:outerShdw blurRad="38100" dist="38100" dir="2700000" algn="tl">
                  <a:srgbClr val="C0C0C0"/>
                </a:outerShdw>
              </a:effectLst>
              <a:ea typeface="黑体" pitchFamily="2" charset="-122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214563"/>
            <a:ext cx="7580313" cy="388143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altLang="zh-CN" sz="4400" b="1" dirty="0"/>
          </a:p>
          <a:p>
            <a:pPr algn="ctr" eaLnBrk="1" hangingPunct="1">
              <a:buFont typeface="Wingdings" pitchFamily="2" charset="2"/>
              <a:buNone/>
            </a:pPr>
            <a:endParaRPr lang="en-US" altLang="zh-CN" sz="4400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zh-CN" altLang="en-US" sz="4400" b="1" dirty="0">
                <a:latin typeface="黑体" pitchFamily="2" charset="-122"/>
                <a:ea typeface="黑体" pitchFamily="2" charset="-122"/>
              </a:rPr>
              <a:t>谢谢</a:t>
            </a:r>
            <a:r>
              <a:rPr lang="zh-CN" altLang="en-US" sz="4400" b="1" dirty="0"/>
              <a:t>！</a:t>
            </a:r>
            <a:endParaRPr lang="en-US" altLang="zh-CN" sz="4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7137" y="2204864"/>
            <a:ext cx="6253163" cy="3881437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引例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异常检测概述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异常检测算法分类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局部异常因子算法（</a:t>
            </a:r>
            <a:r>
              <a:rPr lang="en-US" altLang="zh-CN" sz="2200" dirty="0">
                <a:ea typeface="黑体" pitchFamily="2" charset="-122"/>
              </a:rPr>
              <a:t>LOF</a:t>
            </a:r>
            <a:r>
              <a:rPr lang="zh-CN" altLang="en-US" sz="2200" dirty="0">
                <a:ea typeface="黑体" pitchFamily="2" charset="-122"/>
              </a:rPr>
              <a:t>）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基于聚类的局部异常因子算法（</a:t>
            </a:r>
            <a:r>
              <a:rPr lang="en-US" altLang="zh-CN" sz="2200" dirty="0">
                <a:ea typeface="黑体" pitchFamily="2" charset="-122"/>
              </a:rPr>
              <a:t>CBLOF</a:t>
            </a:r>
            <a:r>
              <a:rPr lang="zh-CN" altLang="en-US" sz="2200" dirty="0">
                <a:ea typeface="黑体" pitchFamily="2" charset="-122"/>
              </a:rPr>
              <a:t>）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总结</a:t>
            </a:r>
          </a:p>
          <a:p>
            <a:pPr eaLnBrk="1" hangingPunct="1"/>
            <a:endParaRPr lang="en-US" altLang="zh-CN" sz="2000" dirty="0"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684213" y="2032000"/>
            <a:ext cx="8208962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w"/>
            </a:pPr>
            <a:r>
              <a:rPr lang="zh-CN" altLang="en-US" sz="2200" dirty="0">
                <a:solidFill>
                  <a:srgbClr val="0000FF"/>
                </a:solidFill>
                <a:latin typeface="黑体" pitchFamily="2" charset="-122"/>
              </a:rPr>
              <a:t>异常检测（</a:t>
            </a:r>
            <a:r>
              <a:rPr lang="en-US" altLang="zh-CN" sz="2200" dirty="0">
                <a:solidFill>
                  <a:srgbClr val="0000FF"/>
                </a:solidFill>
              </a:rPr>
              <a:t>Anomaly Detection</a:t>
            </a:r>
            <a:r>
              <a:rPr lang="zh-CN" altLang="en-US" sz="2200" dirty="0">
                <a:solidFill>
                  <a:srgbClr val="0000FF"/>
                </a:solidFill>
                <a:latin typeface="黑体" pitchFamily="2" charset="-122"/>
              </a:rPr>
              <a:t>）</a:t>
            </a:r>
            <a:r>
              <a:rPr lang="en-US" altLang="zh-CN" sz="2000" b="0" dirty="0">
                <a:latin typeface="黑体" pitchFamily="2" charset="-122"/>
              </a:rPr>
              <a:t>——</a:t>
            </a:r>
            <a:r>
              <a:rPr lang="zh-CN" altLang="en-US" sz="2000" b="0" dirty="0">
                <a:latin typeface="黑体" pitchFamily="2" charset="-122"/>
              </a:rPr>
              <a:t>检测数据中不符合预期行为的数据，其基本思想通过数据挖掘方法找出显著不同于其他数据的异常点，并发现潜在的、有意义的知识</a:t>
            </a:r>
            <a:endParaRPr lang="en-US" altLang="zh-CN" sz="2000" b="0" dirty="0">
              <a:latin typeface="黑体" pitchFamily="2" charset="-122"/>
            </a:endParaRPr>
          </a:p>
          <a:p>
            <a:pPr marL="342900" indent="-342900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w"/>
            </a:pPr>
            <a:r>
              <a:rPr lang="zh-CN" altLang="en-US" sz="2200" dirty="0">
                <a:solidFill>
                  <a:srgbClr val="0000FF"/>
                </a:solidFill>
                <a:latin typeface="黑体" pitchFamily="2" charset="-122"/>
              </a:rPr>
              <a:t>异常检测的应用</a:t>
            </a:r>
          </a:p>
        </p:txBody>
      </p:sp>
      <p:sp>
        <p:nvSpPr>
          <p:cNvPr id="15364" name="Rectangle 1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异常检测概述 (1)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08FEC32-0AEB-7681-023C-29350EDBEC00}"/>
              </a:ext>
            </a:extLst>
          </p:cNvPr>
          <p:cNvSpPr/>
          <p:nvPr/>
        </p:nvSpPr>
        <p:spPr>
          <a:xfrm>
            <a:off x="2378700" y="4195294"/>
            <a:ext cx="1217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0" dirty="0"/>
              <a:t>欺诈识别</a:t>
            </a:r>
            <a:endParaRPr lang="en-US" altLang="zh-CN" sz="3200" b="0" dirty="0">
              <a:latin typeface="+mn-lt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9CE61D0-2F67-3AD5-2F8A-7611A859C283}"/>
              </a:ext>
            </a:extLst>
          </p:cNvPr>
          <p:cNvSpPr/>
          <p:nvPr/>
        </p:nvSpPr>
        <p:spPr>
          <a:xfrm>
            <a:off x="5410179" y="4248777"/>
            <a:ext cx="1217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0" dirty="0"/>
              <a:t>数据清理</a:t>
            </a:r>
            <a:endParaRPr lang="en-US" altLang="zh-CN" sz="4400" b="0" dirty="0">
              <a:latin typeface="+mn-lt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994F20B-AF33-E671-82BD-F237E03E4008}"/>
              </a:ext>
            </a:extLst>
          </p:cNvPr>
          <p:cNvSpPr/>
          <p:nvPr/>
        </p:nvSpPr>
        <p:spPr>
          <a:xfrm>
            <a:off x="2427766" y="5214321"/>
            <a:ext cx="17331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0" dirty="0"/>
              <a:t>网络入侵检测</a:t>
            </a:r>
            <a:endParaRPr lang="en-US" altLang="zh-CN" sz="2000" b="0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9E33CC7-7219-45A4-1ED0-9D9B6B9142DE}"/>
              </a:ext>
            </a:extLst>
          </p:cNvPr>
          <p:cNvSpPr/>
          <p:nvPr/>
        </p:nvSpPr>
        <p:spPr>
          <a:xfrm>
            <a:off x="5410179" y="5214321"/>
            <a:ext cx="1217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0" dirty="0"/>
              <a:t>故障检测</a:t>
            </a:r>
            <a:endParaRPr lang="en-US" altLang="zh-CN" sz="2000" b="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996C67B-CAB2-5C80-DB25-D104A514B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464" y="3963198"/>
            <a:ext cx="864302" cy="86430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87EDDA3-0808-6D10-7DDD-10BBBA018D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005064"/>
            <a:ext cx="864303" cy="864303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17F740A4-067B-789B-DCD1-5150236A2D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463" y="4977025"/>
            <a:ext cx="864303" cy="864303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E7C494B-3E4C-B04A-8E4C-C8035611FC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977025"/>
            <a:ext cx="864303" cy="86430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1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异常检测概述 (</a:t>
            </a:r>
            <a:r>
              <a:rPr lang="en-US" altLang="zh-CN" dirty="0">
                <a:ea typeface="黑体" pitchFamily="2" charset="-122"/>
              </a:rPr>
              <a:t>2</a:t>
            </a:r>
            <a:r>
              <a:rPr lang="zh-CN" altLang="en-US" dirty="0">
                <a:ea typeface="黑体" pitchFamily="2" charset="-122"/>
              </a:rPr>
              <a:t>)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97D8F64B-F661-B09E-8C1A-9FCE8A66A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1916832"/>
            <a:ext cx="8172400" cy="4755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2200" dirty="0">
                <a:solidFill>
                  <a:srgbClr val="0000FF"/>
                </a:solidFill>
                <a:latin typeface="黑体" pitchFamily="2" charset="-122"/>
              </a:rPr>
              <a:t>异常点类型</a:t>
            </a:r>
          </a:p>
          <a:p>
            <a:pPr marL="342900" indent="-342900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w"/>
            </a:pPr>
            <a:r>
              <a:rPr lang="zh-CN" altLang="en-US" sz="2000" b="0" dirty="0">
                <a:latin typeface="黑体" pitchFamily="2" charset="-122"/>
              </a:rPr>
              <a:t>单点异常</a:t>
            </a:r>
            <a:r>
              <a:rPr lang="en-US" altLang="zh-CN" sz="2000" b="0" dirty="0">
                <a:latin typeface="黑体" pitchFamily="2" charset="-122"/>
              </a:rPr>
              <a:t>——</a:t>
            </a:r>
            <a:r>
              <a:rPr lang="zh-CN" altLang="en-US" sz="2000" b="0" dirty="0">
                <a:latin typeface="黑体" pitchFamily="2" charset="-122"/>
              </a:rPr>
              <a:t>某个点与全局大多数点都不一样，该点构成了单点异常</a:t>
            </a:r>
            <a:endParaRPr lang="en-US" altLang="zh-CN" sz="2000" b="0" dirty="0">
              <a:latin typeface="黑体" pitchFamily="2" charset="-122"/>
            </a:endParaRPr>
          </a:p>
          <a:p>
            <a:pPr marL="342900" indent="-342900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w"/>
            </a:pPr>
            <a:r>
              <a:rPr lang="zh-CN" altLang="en-US" sz="2000" b="0" dirty="0">
                <a:latin typeface="黑体" pitchFamily="2" charset="-122"/>
              </a:rPr>
              <a:t>上下文异常</a:t>
            </a:r>
            <a:r>
              <a:rPr lang="en-US" altLang="zh-CN" sz="2000" b="0" dirty="0">
                <a:latin typeface="黑体" pitchFamily="2" charset="-122"/>
              </a:rPr>
              <a:t>——</a:t>
            </a:r>
            <a:r>
              <a:rPr lang="zh-CN" altLang="en-US" sz="2000" b="0" dirty="0">
                <a:latin typeface="黑体" pitchFamily="2" charset="-122"/>
              </a:rPr>
              <a:t>一个点只有在特定的上下文下才叫做异常，如果没有这个上下文，该点就是正常的</a:t>
            </a:r>
            <a:endParaRPr lang="en-US" altLang="zh-CN" sz="2000" b="0" dirty="0">
              <a:latin typeface="黑体" pitchFamily="2" charset="-122"/>
            </a:endParaRP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CN" sz="2000" b="0" dirty="0">
              <a:latin typeface="黑体" pitchFamily="2" charset="-122"/>
            </a:endParaRP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CN" sz="2000" b="0" dirty="0">
              <a:latin typeface="黑体" pitchFamily="2" charset="-122"/>
            </a:endParaRPr>
          </a:p>
          <a:p>
            <a:pPr marL="342900" indent="-342900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w"/>
            </a:pPr>
            <a:r>
              <a:rPr lang="zh-CN" altLang="en-US" sz="2000" b="0" dirty="0">
                <a:latin typeface="黑体" pitchFamily="2" charset="-122"/>
              </a:rPr>
              <a:t>集体异常</a:t>
            </a:r>
            <a:r>
              <a:rPr lang="en-US" altLang="zh-CN" sz="2000" b="0" dirty="0">
                <a:latin typeface="黑体" pitchFamily="2" charset="-122"/>
              </a:rPr>
              <a:t>——</a:t>
            </a:r>
            <a:r>
              <a:rPr lang="zh-CN" altLang="en-US" sz="2000" b="0" dirty="0">
                <a:latin typeface="黑体" pitchFamily="2" charset="-122"/>
              </a:rPr>
              <a:t>由多个对象组合构成，即单独看某个个体可能并不存在异常，但这些个体同时出现，则构成了一种异常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1C3F1C9-9164-49B4-9B60-62F438CB72A7}"/>
              </a:ext>
            </a:extLst>
          </p:cNvPr>
          <p:cNvSpPr/>
          <p:nvPr/>
        </p:nvSpPr>
        <p:spPr>
          <a:xfrm>
            <a:off x="1331640" y="3717032"/>
            <a:ext cx="7704856" cy="772006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1800" b="0" dirty="0">
                <a:solidFill>
                  <a:srgbClr val="002060"/>
                </a:solidFill>
                <a:sym typeface="Symbol" pitchFamily="18" charset="2"/>
              </a:rPr>
              <a:t>冬天这里的气温是</a:t>
            </a:r>
            <a:r>
              <a:rPr lang="en-US" altLang="zh-CN" sz="1800" b="0" dirty="0">
                <a:solidFill>
                  <a:srgbClr val="002060"/>
                </a:solidFill>
                <a:sym typeface="Symbol" pitchFamily="18" charset="2"/>
              </a:rPr>
              <a:t>35℃</a:t>
            </a:r>
            <a:r>
              <a:rPr lang="zh-CN" altLang="en-US" sz="1800" b="0" dirty="0">
                <a:solidFill>
                  <a:srgbClr val="002060"/>
                </a:solidFill>
                <a:sym typeface="Symbol" pitchFamily="18" charset="2"/>
              </a:rPr>
              <a:t>，不看冬天这个上下文，</a:t>
            </a:r>
            <a:r>
              <a:rPr lang="en-US" altLang="zh-CN" sz="1800" b="0" dirty="0">
                <a:solidFill>
                  <a:srgbClr val="002060"/>
                </a:solidFill>
                <a:sym typeface="Symbol" pitchFamily="18" charset="2"/>
              </a:rPr>
              <a:t>35℃</a:t>
            </a:r>
            <a:r>
              <a:rPr lang="zh-CN" altLang="en-US" sz="1800" b="0" dirty="0">
                <a:solidFill>
                  <a:srgbClr val="002060"/>
                </a:solidFill>
                <a:sym typeface="Symbol" pitchFamily="18" charset="2"/>
              </a:rPr>
              <a:t>是正常的，但是加上冬天这个条件，</a:t>
            </a:r>
            <a:r>
              <a:rPr lang="en-US" altLang="zh-CN" sz="1800" b="0" dirty="0">
                <a:solidFill>
                  <a:srgbClr val="002060"/>
                </a:solidFill>
                <a:sym typeface="Symbol" pitchFamily="18" charset="2"/>
              </a:rPr>
              <a:t>35</a:t>
            </a:r>
            <a:r>
              <a:rPr lang="zh-CN" altLang="en-US" sz="1800" b="0" dirty="0">
                <a:solidFill>
                  <a:srgbClr val="002060"/>
                </a:solidFill>
                <a:sym typeface="Symbol" pitchFamily="18" charset="2"/>
              </a:rPr>
              <a:t>℃就是异常的</a:t>
            </a:r>
            <a:endParaRPr lang="en-US" altLang="zh-CN" sz="1800" b="0" dirty="0">
              <a:solidFill>
                <a:srgbClr val="002060"/>
              </a:solidFill>
              <a:latin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95451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00E45F8-8CEB-FE41-DF53-FF43C9E09D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4600" y="2214563"/>
            <a:ext cx="6253163" cy="3881437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引例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003366"/>
                </a:solidFill>
                <a:ea typeface="黑体" pitchFamily="2" charset="-122"/>
              </a:rPr>
              <a:t>异常检测概述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异常检测算法分类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局部异常因子算法（</a:t>
            </a:r>
            <a:r>
              <a:rPr lang="en-US" altLang="zh-CN" sz="2200" dirty="0">
                <a:ea typeface="黑体" pitchFamily="2" charset="-122"/>
              </a:rPr>
              <a:t>LOF</a:t>
            </a:r>
            <a:r>
              <a:rPr lang="zh-CN" altLang="en-US" sz="2200" dirty="0">
                <a:ea typeface="黑体" pitchFamily="2" charset="-122"/>
              </a:rPr>
              <a:t>）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基于聚类的局部异常因子算法（</a:t>
            </a:r>
            <a:r>
              <a:rPr lang="en-US" altLang="zh-CN" sz="2200" dirty="0">
                <a:ea typeface="黑体" pitchFamily="2" charset="-122"/>
              </a:rPr>
              <a:t>CBLOF</a:t>
            </a:r>
            <a:r>
              <a:rPr lang="zh-CN" altLang="en-US" sz="2200" dirty="0">
                <a:ea typeface="黑体" pitchFamily="2" charset="-122"/>
              </a:rPr>
              <a:t>）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</a:pPr>
            <a:r>
              <a:rPr lang="zh-CN" altLang="en-US" sz="2200" dirty="0">
                <a:ea typeface="黑体" pitchFamily="2" charset="-122"/>
              </a:rPr>
              <a:t>总结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异常检测算法分类 (1)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0079D0F-4BC4-CFEA-8E80-051F768008D6}"/>
              </a:ext>
            </a:extLst>
          </p:cNvPr>
          <p:cNvSpPr txBox="1"/>
          <p:nvPr/>
        </p:nvSpPr>
        <p:spPr>
          <a:xfrm>
            <a:off x="1829025" y="3130274"/>
            <a:ext cx="23580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000" b="0" dirty="0">
                <a:ea typeface="黑体" pitchFamily="2" charset="-122"/>
              </a:rPr>
              <a:t>异常检测</a:t>
            </a:r>
            <a:r>
              <a:rPr lang="zh-CN" altLang="en-US" sz="2000" b="0" dirty="0"/>
              <a:t>算法</a:t>
            </a:r>
            <a:endParaRPr lang="zh-CN" altLang="en-US" sz="2000" b="0" dirty="0">
              <a:ea typeface="黑体" pitchFamily="2" charset="-122"/>
            </a:endParaRPr>
          </a:p>
        </p:txBody>
      </p:sp>
      <p:sp>
        <p:nvSpPr>
          <p:cNvPr id="5" name="左大括号 4">
            <a:extLst>
              <a:ext uri="{FF2B5EF4-FFF2-40B4-BE49-F238E27FC236}">
                <a16:creationId xmlns:a16="http://schemas.microsoft.com/office/drawing/2014/main" id="{0CF76164-A651-B506-834E-358009508710}"/>
              </a:ext>
            </a:extLst>
          </p:cNvPr>
          <p:cNvSpPr/>
          <p:nvPr/>
        </p:nvSpPr>
        <p:spPr bwMode="auto">
          <a:xfrm>
            <a:off x="3629225" y="2143732"/>
            <a:ext cx="450304" cy="2355576"/>
          </a:xfrm>
          <a:prstGeom prst="leftBrace">
            <a:avLst>
              <a:gd name="adj1" fmla="val 56311"/>
              <a:gd name="adj2" fmla="val 50000"/>
            </a:avLst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387D545-A7D2-F8AE-C522-3D9D61D8CBD0}"/>
              </a:ext>
            </a:extLst>
          </p:cNvPr>
          <p:cNvSpPr txBox="1"/>
          <p:nvPr/>
        </p:nvSpPr>
        <p:spPr>
          <a:xfrm>
            <a:off x="4067944" y="1991486"/>
            <a:ext cx="22929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000" b="0" dirty="0"/>
              <a:t>基于统计学的算法</a:t>
            </a:r>
            <a:endParaRPr lang="zh-CN" altLang="en-US" sz="2000" b="0" dirty="0">
              <a:ea typeface="黑体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3872155-6FC4-C5EE-27BD-411E400233DD}"/>
              </a:ext>
            </a:extLst>
          </p:cNvPr>
          <p:cNvSpPr txBox="1"/>
          <p:nvPr/>
        </p:nvSpPr>
        <p:spPr>
          <a:xfrm>
            <a:off x="4067944" y="2561976"/>
            <a:ext cx="22929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0" dirty="0"/>
              <a:t>基于距离的算法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FC04E1EC-2965-9A3E-595D-DF071FD07C37}"/>
              </a:ext>
            </a:extLst>
          </p:cNvPr>
          <p:cNvSpPr txBox="1"/>
          <p:nvPr/>
        </p:nvSpPr>
        <p:spPr>
          <a:xfrm>
            <a:off x="4067944" y="3188991"/>
            <a:ext cx="22929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0" dirty="0"/>
              <a:t>基于聚类的算法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5C1FEF6D-4C6B-E9E0-68B6-91CA5A940D21}"/>
              </a:ext>
            </a:extLst>
          </p:cNvPr>
          <p:cNvSpPr txBox="1"/>
          <p:nvPr/>
        </p:nvSpPr>
        <p:spPr>
          <a:xfrm>
            <a:off x="4067944" y="3815629"/>
            <a:ext cx="22929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0" dirty="0"/>
              <a:t>基于密度的算法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CE189CFB-5C65-7593-CA26-F9B638D60336}"/>
              </a:ext>
            </a:extLst>
          </p:cNvPr>
          <p:cNvSpPr txBox="1"/>
          <p:nvPr/>
        </p:nvSpPr>
        <p:spPr>
          <a:xfrm>
            <a:off x="4067944" y="4221147"/>
            <a:ext cx="26530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0" dirty="0"/>
              <a:t>……</a:t>
            </a:r>
            <a:endParaRPr lang="zh-CN" altLang="en-US" sz="1800" b="0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069E60EB-86F4-4E52-AFA9-D4192AB25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290" y="4682762"/>
            <a:ext cx="838893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Aft>
                <a:spcPts val="600"/>
              </a:spcAft>
              <a:buFont typeface="Wingdings" pitchFamily="2" charset="2"/>
              <a:buChar char="w"/>
            </a:pPr>
            <a:r>
              <a:rPr lang="zh-CN" altLang="en-US" sz="2200" dirty="0">
                <a:solidFill>
                  <a:srgbClr val="0000FF"/>
                </a:solidFill>
                <a:latin typeface="黑体" pitchFamily="2" charset="-122"/>
              </a:rPr>
              <a:t>基于统计</a:t>
            </a:r>
            <a:r>
              <a:rPr lang="zh-CN" altLang="en-US" sz="2200" dirty="0">
                <a:solidFill>
                  <a:srgbClr val="0000FF"/>
                </a:solidFill>
                <a:latin typeface="+mn-lt"/>
              </a:rPr>
              <a:t>（</a:t>
            </a:r>
            <a:r>
              <a:rPr lang="en-US" altLang="zh-CN" sz="2200" dirty="0">
                <a:solidFill>
                  <a:srgbClr val="0000FF"/>
                </a:solidFill>
                <a:latin typeface="+mn-lt"/>
              </a:rPr>
              <a:t>Statistics-based</a:t>
            </a:r>
            <a:r>
              <a:rPr lang="zh-CN" altLang="en-US" sz="2200" dirty="0">
                <a:solidFill>
                  <a:srgbClr val="0000FF"/>
                </a:solidFill>
                <a:latin typeface="+mn-lt"/>
              </a:rPr>
              <a:t>）</a:t>
            </a:r>
            <a:r>
              <a:rPr lang="zh-CN" altLang="en-US" sz="2200" dirty="0">
                <a:solidFill>
                  <a:srgbClr val="0000FF"/>
                </a:solidFill>
                <a:latin typeface="黑体" pitchFamily="2" charset="-122"/>
              </a:rPr>
              <a:t>的方法</a:t>
            </a:r>
            <a:endParaRPr lang="en-US" altLang="zh-CN" sz="2200" dirty="0">
              <a:solidFill>
                <a:srgbClr val="0000FF"/>
              </a:solidFill>
              <a:latin typeface="黑体" pitchFamily="2" charset="-122"/>
            </a:endParaRPr>
          </a:p>
          <a:p>
            <a:pPr marL="342900" indent="-342900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CN" altLang="en-US" sz="2000" b="0" dirty="0">
                <a:latin typeface="黑体" pitchFamily="2" charset="-122"/>
              </a:rPr>
              <a:t>正常的数据是遵循特定分布形式的，并且占了很大比例，而异常点的位置和正常点相比存在比较大的偏移。</a:t>
            </a:r>
            <a:endParaRPr lang="en-US" altLang="zh-CN" sz="2000" b="0" dirty="0">
              <a:latin typeface="黑体" pitchFamily="2" charset="-122"/>
            </a:endParaRPr>
          </a:p>
          <a:p>
            <a:pPr marL="342900" indent="-342900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CN" altLang="en-US" sz="2000" b="0" dirty="0">
                <a:solidFill>
                  <a:srgbClr val="00B050"/>
                </a:solidFill>
                <a:latin typeface="黑体" pitchFamily="2" charset="-122"/>
                <a:sym typeface="Symbol" pitchFamily="18" charset="2"/>
              </a:rPr>
              <a:t>该方法需假定大部分数据服从一定的分布，而这样的分布在现实中往往很难获取，从而限制了该类算法的发展和应用。</a:t>
            </a:r>
            <a:endParaRPr lang="zh-CN" altLang="en-US" sz="2000" b="0" dirty="0">
              <a:solidFill>
                <a:srgbClr val="00B050"/>
              </a:solidFill>
              <a:latin typeface="黑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410" name="Rectangle 2"/>
              <p:cNvSpPr>
                <a:spLocks noChangeArrowheads="1"/>
              </p:cNvSpPr>
              <p:nvPr/>
            </p:nvSpPr>
            <p:spPr bwMode="auto">
              <a:xfrm>
                <a:off x="750062" y="2060848"/>
                <a:ext cx="6085989" cy="417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rIns="0"/>
              <a:lstStyle/>
              <a:p>
                <a:pPr marL="342900" indent="-342900">
                  <a:lnSpc>
                    <a:spcPts val="2800"/>
                  </a:lnSpc>
                  <a:buFont typeface="Wingdings" pitchFamily="2" charset="2"/>
                  <a:buChar char="w"/>
                </a:pPr>
                <a:r>
                  <a:rPr lang="zh-CN" altLang="en-US" sz="2200" dirty="0">
                    <a:solidFill>
                      <a:srgbClr val="0000FF"/>
                    </a:solidFill>
                    <a:latin typeface="黑体" pitchFamily="2" charset="-122"/>
                  </a:rPr>
                  <a:t>基于距离</a:t>
                </a:r>
                <a:r>
                  <a:rPr lang="zh-CN" altLang="en-US" sz="2200" dirty="0">
                    <a:solidFill>
                      <a:srgbClr val="0000FF"/>
                    </a:solidFill>
                    <a:latin typeface="+mn-lt"/>
                  </a:rPr>
                  <a:t>（</a:t>
                </a:r>
                <a:r>
                  <a:rPr lang="en-US" altLang="zh-CN" sz="2200" dirty="0">
                    <a:solidFill>
                      <a:srgbClr val="0000FF"/>
                    </a:solidFill>
                    <a:latin typeface="+mn-lt"/>
                  </a:rPr>
                  <a:t>Distance-based</a:t>
                </a:r>
                <a:r>
                  <a:rPr lang="zh-CN" altLang="en-US" sz="2200" dirty="0">
                    <a:solidFill>
                      <a:srgbClr val="0000FF"/>
                    </a:solidFill>
                    <a:latin typeface="+mn-lt"/>
                  </a:rPr>
                  <a:t>）</a:t>
                </a:r>
                <a:r>
                  <a:rPr lang="zh-CN" altLang="en-US" sz="2200" dirty="0">
                    <a:solidFill>
                      <a:srgbClr val="0000FF"/>
                    </a:solidFill>
                    <a:latin typeface="黑体" pitchFamily="2" charset="-122"/>
                  </a:rPr>
                  <a:t>的方法</a:t>
                </a:r>
                <a:endParaRPr lang="en-US" altLang="zh-CN" sz="2200" dirty="0">
                  <a:solidFill>
                    <a:srgbClr val="0000FF"/>
                  </a:solidFill>
                  <a:latin typeface="黑体" pitchFamily="2" charset="-122"/>
                </a:endParaRPr>
              </a:p>
              <a:p>
                <a:pPr marL="342900" indent="-342900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:r>
                  <a:rPr lang="zh-CN" altLang="en-US" sz="2000" b="0" dirty="0">
                    <a:latin typeface="黑体" pitchFamily="2" charset="-122"/>
                  </a:rPr>
                  <a:t>将每个数据当作一个点，通过计算每个点与周围点的距离来判断一个点是否为异常点</a:t>
                </a:r>
                <a:endParaRPr lang="en-US" altLang="zh-CN" sz="2000" b="0" dirty="0">
                  <a:latin typeface="黑体" pitchFamily="2" charset="-122"/>
                </a:endParaRPr>
              </a:p>
              <a:p>
                <a:pPr marL="342900" indent="-342900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altLang="zh-CN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zh-CN" altLang="en-US" sz="20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与</m:t>
                    </m:r>
                  </m:oMath>
                </a14:m>
                <a:r>
                  <a:rPr lang="zh-CN" altLang="en-US" sz="2000" b="0" dirty="0">
                    <a:solidFill>
                      <a:srgbClr val="FF0000"/>
                    </a:solidFill>
                    <a:sym typeface="Symbol" pitchFamily="18" charset="2"/>
                  </a:rPr>
                  <a:t>其周围点的距离均较远，相比其它点较为异常</a:t>
                </a:r>
                <a:endParaRPr lang="zh-CN" altLang="en-US" sz="2000" b="0" dirty="0">
                  <a:latin typeface="黑体" pitchFamily="2" charset="-122"/>
                </a:endParaRPr>
              </a:p>
            </p:txBody>
          </p:sp>
        </mc:Choice>
        <mc:Fallback xmlns="">
          <p:sp>
            <p:nvSpPr>
              <p:cNvPr id="17410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0062" y="2060848"/>
                <a:ext cx="6085989" cy="4179888"/>
              </a:xfrm>
              <a:prstGeom prst="rect">
                <a:avLst/>
              </a:prstGeom>
              <a:blipFill>
                <a:blip r:embed="rId2"/>
                <a:stretch>
                  <a:fillRect l="-2605" t="-1603" r="-1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414" name="Rectangle 4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异常检测算法分类 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2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5495ED56-B16D-4D74-BDAA-0AFCFE76DB14}"/>
              </a:ext>
            </a:extLst>
          </p:cNvPr>
          <p:cNvGrpSpPr/>
          <p:nvPr/>
        </p:nvGrpSpPr>
        <p:grpSpPr>
          <a:xfrm>
            <a:off x="6836051" y="2291737"/>
            <a:ext cx="2232248" cy="1368152"/>
            <a:chOff x="3779912" y="3645024"/>
            <a:chExt cx="2232248" cy="1368152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7A253727-BD6C-EA59-3C81-9ED426464374}"/>
                </a:ext>
              </a:extLst>
            </p:cNvPr>
            <p:cNvSpPr/>
            <p:nvPr/>
          </p:nvSpPr>
          <p:spPr bwMode="auto">
            <a:xfrm>
              <a:off x="3779912" y="3645024"/>
              <a:ext cx="2232248" cy="136815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5" name="流程图: 接点 4">
              <a:extLst>
                <a:ext uri="{FF2B5EF4-FFF2-40B4-BE49-F238E27FC236}">
                  <a16:creationId xmlns:a16="http://schemas.microsoft.com/office/drawing/2014/main" id="{E152A550-631D-C325-3E27-3F1DBC192893}"/>
                </a:ext>
              </a:extLst>
            </p:cNvPr>
            <p:cNvSpPr/>
            <p:nvPr/>
          </p:nvSpPr>
          <p:spPr bwMode="auto">
            <a:xfrm>
              <a:off x="4174397" y="3973051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6" name="流程图: 接点 5">
              <a:extLst>
                <a:ext uri="{FF2B5EF4-FFF2-40B4-BE49-F238E27FC236}">
                  <a16:creationId xmlns:a16="http://schemas.microsoft.com/office/drawing/2014/main" id="{2CF7A910-4970-D5CF-D71B-5A823132EA3F}"/>
                </a:ext>
              </a:extLst>
            </p:cNvPr>
            <p:cNvSpPr/>
            <p:nvPr/>
          </p:nvSpPr>
          <p:spPr bwMode="auto">
            <a:xfrm>
              <a:off x="4271885" y="405344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7" name="流程图: 接点 6">
              <a:extLst>
                <a:ext uri="{FF2B5EF4-FFF2-40B4-BE49-F238E27FC236}">
                  <a16:creationId xmlns:a16="http://schemas.microsoft.com/office/drawing/2014/main" id="{DE03257D-0A3D-C4E3-8381-B58B5520F0FB}"/>
                </a:ext>
              </a:extLst>
            </p:cNvPr>
            <p:cNvSpPr/>
            <p:nvPr/>
          </p:nvSpPr>
          <p:spPr bwMode="auto">
            <a:xfrm>
              <a:off x="4205990" y="417278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8" name="流程图: 接点 7">
              <a:extLst>
                <a:ext uri="{FF2B5EF4-FFF2-40B4-BE49-F238E27FC236}">
                  <a16:creationId xmlns:a16="http://schemas.microsoft.com/office/drawing/2014/main" id="{24C699CF-579A-71BF-9020-6A1DE32A78CC}"/>
                </a:ext>
              </a:extLst>
            </p:cNvPr>
            <p:cNvSpPr/>
            <p:nvPr/>
          </p:nvSpPr>
          <p:spPr bwMode="auto">
            <a:xfrm>
              <a:off x="4088745" y="424479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9" name="流程图: 接点 8">
              <a:extLst>
                <a:ext uri="{FF2B5EF4-FFF2-40B4-BE49-F238E27FC236}">
                  <a16:creationId xmlns:a16="http://schemas.microsoft.com/office/drawing/2014/main" id="{A7F98275-0DE4-3383-577F-79B93554D107}"/>
                </a:ext>
              </a:extLst>
            </p:cNvPr>
            <p:cNvSpPr/>
            <p:nvPr/>
          </p:nvSpPr>
          <p:spPr bwMode="auto">
            <a:xfrm>
              <a:off x="4332848" y="415591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0" name="流程图: 接点 9">
              <a:extLst>
                <a:ext uri="{FF2B5EF4-FFF2-40B4-BE49-F238E27FC236}">
                  <a16:creationId xmlns:a16="http://schemas.microsoft.com/office/drawing/2014/main" id="{22A64B85-940D-25FF-AB06-6B8C12FD716F}"/>
                </a:ext>
              </a:extLst>
            </p:cNvPr>
            <p:cNvSpPr/>
            <p:nvPr/>
          </p:nvSpPr>
          <p:spPr bwMode="auto">
            <a:xfrm>
              <a:off x="4102389" y="408944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1" name="流程图: 接点 10">
              <a:extLst>
                <a:ext uri="{FF2B5EF4-FFF2-40B4-BE49-F238E27FC236}">
                  <a16:creationId xmlns:a16="http://schemas.microsoft.com/office/drawing/2014/main" id="{9C5536DA-AF59-0FA7-5CF2-86FB37F7EFB8}"/>
                </a:ext>
              </a:extLst>
            </p:cNvPr>
            <p:cNvSpPr/>
            <p:nvPr/>
          </p:nvSpPr>
          <p:spPr bwMode="auto">
            <a:xfrm>
              <a:off x="4174397" y="423218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2" name="流程图: 接点 11">
              <a:extLst>
                <a:ext uri="{FF2B5EF4-FFF2-40B4-BE49-F238E27FC236}">
                  <a16:creationId xmlns:a16="http://schemas.microsoft.com/office/drawing/2014/main" id="{7827A4C4-FCCA-024E-A3B4-275A79AEB863}"/>
                </a:ext>
              </a:extLst>
            </p:cNvPr>
            <p:cNvSpPr/>
            <p:nvPr/>
          </p:nvSpPr>
          <p:spPr bwMode="auto">
            <a:xfrm>
              <a:off x="4187137" y="407907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3" name="流程图: 接点 12">
              <a:extLst>
                <a:ext uri="{FF2B5EF4-FFF2-40B4-BE49-F238E27FC236}">
                  <a16:creationId xmlns:a16="http://schemas.microsoft.com/office/drawing/2014/main" id="{213FBB86-6011-9FA6-A32B-66BA923BD787}"/>
                </a:ext>
              </a:extLst>
            </p:cNvPr>
            <p:cNvSpPr/>
            <p:nvPr/>
          </p:nvSpPr>
          <p:spPr bwMode="auto">
            <a:xfrm>
              <a:off x="4296067" y="423049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4" name="流程图: 接点 13">
              <a:extLst>
                <a:ext uri="{FF2B5EF4-FFF2-40B4-BE49-F238E27FC236}">
                  <a16:creationId xmlns:a16="http://schemas.microsoft.com/office/drawing/2014/main" id="{66E84DC9-A85C-4391-53BB-57E5ADB1D07D}"/>
                </a:ext>
              </a:extLst>
            </p:cNvPr>
            <p:cNvSpPr/>
            <p:nvPr/>
          </p:nvSpPr>
          <p:spPr bwMode="auto">
            <a:xfrm>
              <a:off x="4235881" y="430676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5" name="流程图: 接点 14">
              <a:extLst>
                <a:ext uri="{FF2B5EF4-FFF2-40B4-BE49-F238E27FC236}">
                  <a16:creationId xmlns:a16="http://schemas.microsoft.com/office/drawing/2014/main" id="{54CE61FB-31B5-FB67-D815-EBCDE8482D81}"/>
                </a:ext>
              </a:extLst>
            </p:cNvPr>
            <p:cNvSpPr/>
            <p:nvPr/>
          </p:nvSpPr>
          <p:spPr bwMode="auto">
            <a:xfrm>
              <a:off x="4155759" y="433482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6" name="流程图: 接点 15">
              <a:extLst>
                <a:ext uri="{FF2B5EF4-FFF2-40B4-BE49-F238E27FC236}">
                  <a16:creationId xmlns:a16="http://schemas.microsoft.com/office/drawing/2014/main" id="{0B856CFC-4D23-D942-15B3-F786BC4C1129}"/>
                </a:ext>
              </a:extLst>
            </p:cNvPr>
            <p:cNvSpPr/>
            <p:nvPr/>
          </p:nvSpPr>
          <p:spPr bwMode="auto">
            <a:xfrm>
              <a:off x="4594199" y="3948600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7" name="流程图: 接点 16">
              <a:extLst>
                <a:ext uri="{FF2B5EF4-FFF2-40B4-BE49-F238E27FC236}">
                  <a16:creationId xmlns:a16="http://schemas.microsoft.com/office/drawing/2014/main" id="{D8003D56-4654-E9CF-DD5E-E6E17B7C8A34}"/>
                </a:ext>
              </a:extLst>
            </p:cNvPr>
            <p:cNvSpPr/>
            <p:nvPr/>
          </p:nvSpPr>
          <p:spPr bwMode="auto">
            <a:xfrm>
              <a:off x="4557866" y="4096308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8" name="流程图: 接点 17">
              <a:extLst>
                <a:ext uri="{FF2B5EF4-FFF2-40B4-BE49-F238E27FC236}">
                  <a16:creationId xmlns:a16="http://schemas.microsoft.com/office/drawing/2014/main" id="{2484DA5E-0C98-C325-AD7C-FC0393E5BFA0}"/>
                </a:ext>
              </a:extLst>
            </p:cNvPr>
            <p:cNvSpPr/>
            <p:nvPr/>
          </p:nvSpPr>
          <p:spPr bwMode="auto">
            <a:xfrm>
              <a:off x="5068131" y="401024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9" name="流程图: 接点 18">
              <a:extLst>
                <a:ext uri="{FF2B5EF4-FFF2-40B4-BE49-F238E27FC236}">
                  <a16:creationId xmlns:a16="http://schemas.microsoft.com/office/drawing/2014/main" id="{D1930741-E4E4-BA75-96EE-4467AA29E028}"/>
                </a:ext>
              </a:extLst>
            </p:cNvPr>
            <p:cNvSpPr/>
            <p:nvPr/>
          </p:nvSpPr>
          <p:spPr bwMode="auto">
            <a:xfrm>
              <a:off x="5000216" y="440284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0" name="流程图: 接点 19">
              <a:extLst>
                <a:ext uri="{FF2B5EF4-FFF2-40B4-BE49-F238E27FC236}">
                  <a16:creationId xmlns:a16="http://schemas.microsoft.com/office/drawing/2014/main" id="{C289330D-72EA-502D-99C9-802371650654}"/>
                </a:ext>
              </a:extLst>
            </p:cNvPr>
            <p:cNvSpPr/>
            <p:nvPr/>
          </p:nvSpPr>
          <p:spPr bwMode="auto">
            <a:xfrm>
              <a:off x="4964817" y="442946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1" name="流程图: 接点 20">
              <a:extLst>
                <a:ext uri="{FF2B5EF4-FFF2-40B4-BE49-F238E27FC236}">
                  <a16:creationId xmlns:a16="http://schemas.microsoft.com/office/drawing/2014/main" id="{4E50043B-3ADA-7725-498F-C2110E0CDFA6}"/>
                </a:ext>
              </a:extLst>
            </p:cNvPr>
            <p:cNvSpPr/>
            <p:nvPr/>
          </p:nvSpPr>
          <p:spPr bwMode="auto">
            <a:xfrm>
              <a:off x="4964817" y="4266771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2" name="流程图: 接点 21">
              <a:extLst>
                <a:ext uri="{FF2B5EF4-FFF2-40B4-BE49-F238E27FC236}">
                  <a16:creationId xmlns:a16="http://schemas.microsoft.com/office/drawing/2014/main" id="{322680BC-BC74-3F7A-CC72-C88DD4646EE1}"/>
                </a:ext>
              </a:extLst>
            </p:cNvPr>
            <p:cNvSpPr/>
            <p:nvPr/>
          </p:nvSpPr>
          <p:spPr bwMode="auto">
            <a:xfrm>
              <a:off x="4964817" y="412672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3" name="流程图: 接点 22">
              <a:extLst>
                <a:ext uri="{FF2B5EF4-FFF2-40B4-BE49-F238E27FC236}">
                  <a16:creationId xmlns:a16="http://schemas.microsoft.com/office/drawing/2014/main" id="{387485B4-A541-FDC1-1433-89071A9708D5}"/>
                </a:ext>
              </a:extLst>
            </p:cNvPr>
            <p:cNvSpPr/>
            <p:nvPr/>
          </p:nvSpPr>
          <p:spPr bwMode="auto">
            <a:xfrm>
              <a:off x="5115242" y="4135091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4" name="流程图: 接点 23">
              <a:extLst>
                <a:ext uri="{FF2B5EF4-FFF2-40B4-BE49-F238E27FC236}">
                  <a16:creationId xmlns:a16="http://schemas.microsoft.com/office/drawing/2014/main" id="{11635DB1-471D-314C-23A4-0A254D75C97E}"/>
                </a:ext>
              </a:extLst>
            </p:cNvPr>
            <p:cNvSpPr/>
            <p:nvPr/>
          </p:nvSpPr>
          <p:spPr bwMode="auto">
            <a:xfrm>
              <a:off x="5073663" y="425993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" name="流程图: 接点 24">
              <a:extLst>
                <a:ext uri="{FF2B5EF4-FFF2-40B4-BE49-F238E27FC236}">
                  <a16:creationId xmlns:a16="http://schemas.microsoft.com/office/drawing/2014/main" id="{78CB8AAB-C99C-63D8-AE97-E4D80745E9F9}"/>
                </a:ext>
              </a:extLst>
            </p:cNvPr>
            <p:cNvSpPr/>
            <p:nvPr/>
          </p:nvSpPr>
          <p:spPr bwMode="auto">
            <a:xfrm>
              <a:off x="4596091" y="4228962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" name="流程图: 接点 25">
              <a:extLst>
                <a:ext uri="{FF2B5EF4-FFF2-40B4-BE49-F238E27FC236}">
                  <a16:creationId xmlns:a16="http://schemas.microsoft.com/office/drawing/2014/main" id="{D0122785-CD4E-B31E-FD3C-30C85BEEB728}"/>
                </a:ext>
              </a:extLst>
            </p:cNvPr>
            <p:cNvSpPr/>
            <p:nvPr/>
          </p:nvSpPr>
          <p:spPr bwMode="auto">
            <a:xfrm>
              <a:off x="4752020" y="415717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7" name="流程图: 接点 26">
              <a:extLst>
                <a:ext uri="{FF2B5EF4-FFF2-40B4-BE49-F238E27FC236}">
                  <a16:creationId xmlns:a16="http://schemas.microsoft.com/office/drawing/2014/main" id="{6108FB72-1A22-5049-2B68-FD5418DED6A3}"/>
                </a:ext>
              </a:extLst>
            </p:cNvPr>
            <p:cNvSpPr/>
            <p:nvPr/>
          </p:nvSpPr>
          <p:spPr bwMode="auto">
            <a:xfrm>
              <a:off x="4686578" y="4346846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8" name="流程图: 接点 27">
              <a:extLst>
                <a:ext uri="{FF2B5EF4-FFF2-40B4-BE49-F238E27FC236}">
                  <a16:creationId xmlns:a16="http://schemas.microsoft.com/office/drawing/2014/main" id="{6806B8B9-0888-B48C-585E-12FEFC68495E}"/>
                </a:ext>
              </a:extLst>
            </p:cNvPr>
            <p:cNvSpPr/>
            <p:nvPr/>
          </p:nvSpPr>
          <p:spPr bwMode="auto">
            <a:xfrm>
              <a:off x="5110501" y="4370829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9" name="流程图: 接点 28">
              <a:extLst>
                <a:ext uri="{FF2B5EF4-FFF2-40B4-BE49-F238E27FC236}">
                  <a16:creationId xmlns:a16="http://schemas.microsoft.com/office/drawing/2014/main" id="{F2FE8AF2-B412-94D7-326E-43D089AE1435}"/>
                </a:ext>
              </a:extLst>
            </p:cNvPr>
            <p:cNvSpPr/>
            <p:nvPr/>
          </p:nvSpPr>
          <p:spPr bwMode="auto">
            <a:xfrm>
              <a:off x="4416191" y="424479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30" name="流程图: 接点 29">
              <a:extLst>
                <a:ext uri="{FF2B5EF4-FFF2-40B4-BE49-F238E27FC236}">
                  <a16:creationId xmlns:a16="http://schemas.microsoft.com/office/drawing/2014/main" id="{99D3C44F-FC2B-FEDC-A336-05A9B75FCAF6}"/>
                </a:ext>
              </a:extLst>
            </p:cNvPr>
            <p:cNvSpPr/>
            <p:nvPr/>
          </p:nvSpPr>
          <p:spPr bwMode="auto">
            <a:xfrm>
              <a:off x="4026024" y="390790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31" name="流程图: 接点 30">
              <a:extLst>
                <a:ext uri="{FF2B5EF4-FFF2-40B4-BE49-F238E27FC236}">
                  <a16:creationId xmlns:a16="http://schemas.microsoft.com/office/drawing/2014/main" id="{37CDA979-13AB-1783-8D80-1CEC912282A1}"/>
                </a:ext>
              </a:extLst>
            </p:cNvPr>
            <p:cNvSpPr/>
            <p:nvPr/>
          </p:nvSpPr>
          <p:spPr bwMode="auto">
            <a:xfrm>
              <a:off x="3961038" y="425993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32" name="流程图: 接点 31">
              <a:extLst>
                <a:ext uri="{FF2B5EF4-FFF2-40B4-BE49-F238E27FC236}">
                  <a16:creationId xmlns:a16="http://schemas.microsoft.com/office/drawing/2014/main" id="{832F8697-283A-1C5C-F337-A4CF5C209930}"/>
                </a:ext>
              </a:extLst>
            </p:cNvPr>
            <p:cNvSpPr/>
            <p:nvPr/>
          </p:nvSpPr>
          <p:spPr bwMode="auto">
            <a:xfrm>
              <a:off x="3978263" y="4043069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33" name="流程图: 接点 32">
              <a:extLst>
                <a:ext uri="{FF2B5EF4-FFF2-40B4-BE49-F238E27FC236}">
                  <a16:creationId xmlns:a16="http://schemas.microsoft.com/office/drawing/2014/main" id="{8A8E72B0-A70C-E6FA-ADD5-C4C2C97A6C28}"/>
                </a:ext>
              </a:extLst>
            </p:cNvPr>
            <p:cNvSpPr/>
            <p:nvPr/>
          </p:nvSpPr>
          <p:spPr bwMode="auto">
            <a:xfrm>
              <a:off x="4361407" y="4382850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34" name="流程图: 接点 33">
              <a:extLst>
                <a:ext uri="{FF2B5EF4-FFF2-40B4-BE49-F238E27FC236}">
                  <a16:creationId xmlns:a16="http://schemas.microsoft.com/office/drawing/2014/main" id="{176A6FAD-BAF4-A2A2-ECC5-8E91A42D7282}"/>
                </a:ext>
              </a:extLst>
            </p:cNvPr>
            <p:cNvSpPr/>
            <p:nvPr/>
          </p:nvSpPr>
          <p:spPr bwMode="auto">
            <a:xfrm>
              <a:off x="4016737" y="438480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35" name="流程图: 接点 34">
              <a:extLst>
                <a:ext uri="{FF2B5EF4-FFF2-40B4-BE49-F238E27FC236}">
                  <a16:creationId xmlns:a16="http://schemas.microsoft.com/office/drawing/2014/main" id="{79780786-6F65-5A23-E1C5-E4F13E202836}"/>
                </a:ext>
              </a:extLst>
            </p:cNvPr>
            <p:cNvSpPr/>
            <p:nvPr/>
          </p:nvSpPr>
          <p:spPr bwMode="auto">
            <a:xfrm>
              <a:off x="4187137" y="450895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36" name="流程图: 接点 35">
              <a:extLst>
                <a:ext uri="{FF2B5EF4-FFF2-40B4-BE49-F238E27FC236}">
                  <a16:creationId xmlns:a16="http://schemas.microsoft.com/office/drawing/2014/main" id="{DD29312A-5F79-472B-9E31-6CB2548811F0}"/>
                </a:ext>
              </a:extLst>
            </p:cNvPr>
            <p:cNvSpPr/>
            <p:nvPr/>
          </p:nvSpPr>
          <p:spPr bwMode="auto">
            <a:xfrm>
              <a:off x="3926617" y="417109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37" name="流程图: 接点 36">
              <a:extLst>
                <a:ext uri="{FF2B5EF4-FFF2-40B4-BE49-F238E27FC236}">
                  <a16:creationId xmlns:a16="http://schemas.microsoft.com/office/drawing/2014/main" id="{9DE1EFFD-85D7-CA32-18AF-836688851B7B}"/>
                </a:ext>
              </a:extLst>
            </p:cNvPr>
            <p:cNvSpPr/>
            <p:nvPr/>
          </p:nvSpPr>
          <p:spPr bwMode="auto">
            <a:xfrm>
              <a:off x="5179263" y="392923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38" name="流程图: 接点 37">
              <a:extLst>
                <a:ext uri="{FF2B5EF4-FFF2-40B4-BE49-F238E27FC236}">
                  <a16:creationId xmlns:a16="http://schemas.microsoft.com/office/drawing/2014/main" id="{51814A8A-AB35-7289-2E8D-48CA2522969B}"/>
                </a:ext>
              </a:extLst>
            </p:cNvPr>
            <p:cNvSpPr/>
            <p:nvPr/>
          </p:nvSpPr>
          <p:spPr bwMode="auto">
            <a:xfrm>
              <a:off x="5228261" y="4055251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39" name="流程图: 接点 38">
              <a:extLst>
                <a:ext uri="{FF2B5EF4-FFF2-40B4-BE49-F238E27FC236}">
                  <a16:creationId xmlns:a16="http://schemas.microsoft.com/office/drawing/2014/main" id="{AFD0476E-D1EA-A00F-B3F7-93AEBD77BBB4}"/>
                </a:ext>
              </a:extLst>
            </p:cNvPr>
            <p:cNvSpPr/>
            <p:nvPr/>
          </p:nvSpPr>
          <p:spPr bwMode="auto">
            <a:xfrm>
              <a:off x="5056387" y="409908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40" name="流程图: 接点 39">
              <a:extLst>
                <a:ext uri="{FF2B5EF4-FFF2-40B4-BE49-F238E27FC236}">
                  <a16:creationId xmlns:a16="http://schemas.microsoft.com/office/drawing/2014/main" id="{692D3962-F0F0-6648-C702-5E50C1C61B62}"/>
                </a:ext>
              </a:extLst>
            </p:cNvPr>
            <p:cNvSpPr/>
            <p:nvPr/>
          </p:nvSpPr>
          <p:spPr bwMode="auto">
            <a:xfrm>
              <a:off x="5154856" y="425993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41" name="流程图: 接点 40">
              <a:extLst>
                <a:ext uri="{FF2B5EF4-FFF2-40B4-BE49-F238E27FC236}">
                  <a16:creationId xmlns:a16="http://schemas.microsoft.com/office/drawing/2014/main" id="{4DFB9611-8DE4-2E3A-B6C7-91C1922FB838}"/>
                </a:ext>
              </a:extLst>
            </p:cNvPr>
            <p:cNvSpPr/>
            <p:nvPr/>
          </p:nvSpPr>
          <p:spPr bwMode="auto">
            <a:xfrm>
              <a:off x="4249433" y="4696842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42" name="流程图: 接点 41">
              <a:extLst>
                <a:ext uri="{FF2B5EF4-FFF2-40B4-BE49-F238E27FC236}">
                  <a16:creationId xmlns:a16="http://schemas.microsoft.com/office/drawing/2014/main" id="{2833A304-86AC-B33D-3C57-31310106DFA3}"/>
                </a:ext>
              </a:extLst>
            </p:cNvPr>
            <p:cNvSpPr/>
            <p:nvPr/>
          </p:nvSpPr>
          <p:spPr bwMode="auto">
            <a:xfrm>
              <a:off x="4529830" y="487856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43" name="流程图: 接点 42">
              <a:extLst>
                <a:ext uri="{FF2B5EF4-FFF2-40B4-BE49-F238E27FC236}">
                  <a16:creationId xmlns:a16="http://schemas.microsoft.com/office/drawing/2014/main" id="{35FF6D4E-D0E2-6760-C043-EEFDDC0D57D0}"/>
                </a:ext>
              </a:extLst>
            </p:cNvPr>
            <p:cNvSpPr/>
            <p:nvPr/>
          </p:nvSpPr>
          <p:spPr bwMode="auto">
            <a:xfrm>
              <a:off x="4614192" y="4805539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44" name="流程图: 接点 43">
              <a:extLst>
                <a:ext uri="{FF2B5EF4-FFF2-40B4-BE49-F238E27FC236}">
                  <a16:creationId xmlns:a16="http://schemas.microsoft.com/office/drawing/2014/main" id="{8D6355D7-3F64-74EC-8E48-C5A87E43F254}"/>
                </a:ext>
              </a:extLst>
            </p:cNvPr>
            <p:cNvSpPr/>
            <p:nvPr/>
          </p:nvSpPr>
          <p:spPr bwMode="auto">
            <a:xfrm>
              <a:off x="4513807" y="4535250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45" name="流程图: 接点 44">
              <a:extLst>
                <a:ext uri="{FF2B5EF4-FFF2-40B4-BE49-F238E27FC236}">
                  <a16:creationId xmlns:a16="http://schemas.microsoft.com/office/drawing/2014/main" id="{8EFAA528-90E3-791B-4923-55F5991F5AFA}"/>
                </a:ext>
              </a:extLst>
            </p:cNvPr>
            <p:cNvSpPr/>
            <p:nvPr/>
          </p:nvSpPr>
          <p:spPr bwMode="auto">
            <a:xfrm>
              <a:off x="4666207" y="4687650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46" name="流程图: 接点 45">
              <a:extLst>
                <a:ext uri="{FF2B5EF4-FFF2-40B4-BE49-F238E27FC236}">
                  <a16:creationId xmlns:a16="http://schemas.microsoft.com/office/drawing/2014/main" id="{29B85893-E6AA-B298-44F3-FB68CC4BDF76}"/>
                </a:ext>
              </a:extLst>
            </p:cNvPr>
            <p:cNvSpPr/>
            <p:nvPr/>
          </p:nvSpPr>
          <p:spPr bwMode="auto">
            <a:xfrm>
              <a:off x="4755269" y="4805539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47" name="流程图: 接点 46">
              <a:extLst>
                <a:ext uri="{FF2B5EF4-FFF2-40B4-BE49-F238E27FC236}">
                  <a16:creationId xmlns:a16="http://schemas.microsoft.com/office/drawing/2014/main" id="{4CBDFE0C-90C2-C19D-B72C-47BADF2F2457}"/>
                </a:ext>
              </a:extLst>
            </p:cNvPr>
            <p:cNvSpPr/>
            <p:nvPr/>
          </p:nvSpPr>
          <p:spPr bwMode="auto">
            <a:xfrm>
              <a:off x="4361407" y="4612230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48" name="流程图: 接点 47">
              <a:extLst>
                <a:ext uri="{FF2B5EF4-FFF2-40B4-BE49-F238E27FC236}">
                  <a16:creationId xmlns:a16="http://schemas.microsoft.com/office/drawing/2014/main" id="{B14ED3B8-06FD-4364-2714-56CAB03D3007}"/>
                </a:ext>
              </a:extLst>
            </p:cNvPr>
            <p:cNvSpPr/>
            <p:nvPr/>
          </p:nvSpPr>
          <p:spPr bwMode="auto">
            <a:xfrm>
              <a:off x="4498745" y="4725858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49" name="流程图: 接点 48">
              <a:extLst>
                <a:ext uri="{FF2B5EF4-FFF2-40B4-BE49-F238E27FC236}">
                  <a16:creationId xmlns:a16="http://schemas.microsoft.com/office/drawing/2014/main" id="{DF3F4713-BF2D-BFA7-9CBA-7DEF5BA8547D}"/>
                </a:ext>
              </a:extLst>
            </p:cNvPr>
            <p:cNvSpPr/>
            <p:nvPr/>
          </p:nvSpPr>
          <p:spPr bwMode="auto">
            <a:xfrm>
              <a:off x="4178424" y="406030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50" name="流程图: 接点 49">
              <a:extLst>
                <a:ext uri="{FF2B5EF4-FFF2-40B4-BE49-F238E27FC236}">
                  <a16:creationId xmlns:a16="http://schemas.microsoft.com/office/drawing/2014/main" id="{7F71A952-CDAB-4AF8-B734-93CF04CEF9ED}"/>
                </a:ext>
              </a:extLst>
            </p:cNvPr>
            <p:cNvSpPr/>
            <p:nvPr/>
          </p:nvSpPr>
          <p:spPr bwMode="auto">
            <a:xfrm>
              <a:off x="4330824" y="421270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51" name="流程图: 接点 50">
              <a:extLst>
                <a:ext uri="{FF2B5EF4-FFF2-40B4-BE49-F238E27FC236}">
                  <a16:creationId xmlns:a16="http://schemas.microsoft.com/office/drawing/2014/main" id="{ACE03F9D-8CA2-5A83-F1BD-666A9E5FE94D}"/>
                </a:ext>
              </a:extLst>
            </p:cNvPr>
            <p:cNvSpPr/>
            <p:nvPr/>
          </p:nvSpPr>
          <p:spPr bwMode="auto">
            <a:xfrm>
              <a:off x="4483224" y="436510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52" name="流程图: 接点 51">
              <a:extLst>
                <a:ext uri="{FF2B5EF4-FFF2-40B4-BE49-F238E27FC236}">
                  <a16:creationId xmlns:a16="http://schemas.microsoft.com/office/drawing/2014/main" id="{E8DB3C5E-0475-3878-A764-0FBAF8311BEB}"/>
                </a:ext>
              </a:extLst>
            </p:cNvPr>
            <p:cNvSpPr/>
            <p:nvPr/>
          </p:nvSpPr>
          <p:spPr bwMode="auto">
            <a:xfrm>
              <a:off x="4635624" y="451750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53" name="流程图: 接点 52">
              <a:extLst>
                <a:ext uri="{FF2B5EF4-FFF2-40B4-BE49-F238E27FC236}">
                  <a16:creationId xmlns:a16="http://schemas.microsoft.com/office/drawing/2014/main" id="{B9185E6C-CB36-8635-A89B-37DA4B4F4AF0}"/>
                </a:ext>
              </a:extLst>
            </p:cNvPr>
            <p:cNvSpPr/>
            <p:nvPr/>
          </p:nvSpPr>
          <p:spPr bwMode="auto">
            <a:xfrm>
              <a:off x="4788024" y="466990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54" name="流程图: 接点 53">
              <a:extLst>
                <a:ext uri="{FF2B5EF4-FFF2-40B4-BE49-F238E27FC236}">
                  <a16:creationId xmlns:a16="http://schemas.microsoft.com/office/drawing/2014/main" id="{D2880148-4140-36FF-A230-6374D3220BCF}"/>
                </a:ext>
              </a:extLst>
            </p:cNvPr>
            <p:cNvSpPr/>
            <p:nvPr/>
          </p:nvSpPr>
          <p:spPr bwMode="auto">
            <a:xfrm>
              <a:off x="4893893" y="474125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55" name="流程图: 接点 54">
              <a:extLst>
                <a:ext uri="{FF2B5EF4-FFF2-40B4-BE49-F238E27FC236}">
                  <a16:creationId xmlns:a16="http://schemas.microsoft.com/office/drawing/2014/main" id="{D5223DE8-1FBF-56B7-9870-5A1896B39A10}"/>
                </a:ext>
              </a:extLst>
            </p:cNvPr>
            <p:cNvSpPr/>
            <p:nvPr/>
          </p:nvSpPr>
          <p:spPr bwMode="auto">
            <a:xfrm>
              <a:off x="4788024" y="4422650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56" name="流程图: 接点 55">
              <a:extLst>
                <a:ext uri="{FF2B5EF4-FFF2-40B4-BE49-F238E27FC236}">
                  <a16:creationId xmlns:a16="http://schemas.microsoft.com/office/drawing/2014/main" id="{0D1A063A-76D2-2AB6-A19E-022C92E2C6AB}"/>
                </a:ext>
              </a:extLst>
            </p:cNvPr>
            <p:cNvSpPr/>
            <p:nvPr/>
          </p:nvSpPr>
          <p:spPr bwMode="auto">
            <a:xfrm>
              <a:off x="4892809" y="460121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57" name="流程图: 接点 56">
              <a:extLst>
                <a:ext uri="{FF2B5EF4-FFF2-40B4-BE49-F238E27FC236}">
                  <a16:creationId xmlns:a16="http://schemas.microsoft.com/office/drawing/2014/main" id="{C20B84AD-585F-4067-0F74-1FDB57B1476F}"/>
                </a:ext>
              </a:extLst>
            </p:cNvPr>
            <p:cNvSpPr/>
            <p:nvPr/>
          </p:nvSpPr>
          <p:spPr bwMode="auto">
            <a:xfrm>
              <a:off x="5220531" y="416264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58" name="流程图: 接点 57">
              <a:extLst>
                <a:ext uri="{FF2B5EF4-FFF2-40B4-BE49-F238E27FC236}">
                  <a16:creationId xmlns:a16="http://schemas.microsoft.com/office/drawing/2014/main" id="{D659047D-7342-1C00-609F-A4FFC954D982}"/>
                </a:ext>
              </a:extLst>
            </p:cNvPr>
            <p:cNvSpPr/>
            <p:nvPr/>
          </p:nvSpPr>
          <p:spPr bwMode="auto">
            <a:xfrm>
              <a:off x="5256535" y="4316801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59" name="流程图: 接点 58">
              <a:extLst>
                <a:ext uri="{FF2B5EF4-FFF2-40B4-BE49-F238E27FC236}">
                  <a16:creationId xmlns:a16="http://schemas.microsoft.com/office/drawing/2014/main" id="{A6FAE583-3DC1-73B6-4070-F80970190BE2}"/>
                </a:ext>
              </a:extLst>
            </p:cNvPr>
            <p:cNvSpPr/>
            <p:nvPr/>
          </p:nvSpPr>
          <p:spPr bwMode="auto">
            <a:xfrm>
              <a:off x="5182509" y="4310842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60" name="流程图: 接点 59">
              <a:extLst>
                <a:ext uri="{FF2B5EF4-FFF2-40B4-BE49-F238E27FC236}">
                  <a16:creationId xmlns:a16="http://schemas.microsoft.com/office/drawing/2014/main" id="{298E2AC7-EA1C-CCAC-36E2-376F248EA64D}"/>
                </a:ext>
              </a:extLst>
            </p:cNvPr>
            <p:cNvSpPr/>
            <p:nvPr/>
          </p:nvSpPr>
          <p:spPr bwMode="auto">
            <a:xfrm>
              <a:off x="5399550" y="4720906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61" name="流程图: 接点 60">
              <a:extLst>
                <a:ext uri="{FF2B5EF4-FFF2-40B4-BE49-F238E27FC236}">
                  <a16:creationId xmlns:a16="http://schemas.microsoft.com/office/drawing/2014/main" id="{2E11C440-A9B0-484B-6694-26975C6B1E31}"/>
                </a:ext>
              </a:extLst>
            </p:cNvPr>
            <p:cNvSpPr/>
            <p:nvPr/>
          </p:nvSpPr>
          <p:spPr bwMode="auto">
            <a:xfrm>
              <a:off x="4808664" y="4268369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62" name="流程图: 接点 61">
              <a:extLst>
                <a:ext uri="{FF2B5EF4-FFF2-40B4-BE49-F238E27FC236}">
                  <a16:creationId xmlns:a16="http://schemas.microsoft.com/office/drawing/2014/main" id="{91DBDFD2-E748-8EAD-54F9-897A5663E61B}"/>
                </a:ext>
              </a:extLst>
            </p:cNvPr>
            <p:cNvSpPr/>
            <p:nvPr/>
          </p:nvSpPr>
          <p:spPr bwMode="auto">
            <a:xfrm>
              <a:off x="4816725" y="454208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63" name="流程图: 接点 62">
              <a:extLst>
                <a:ext uri="{FF2B5EF4-FFF2-40B4-BE49-F238E27FC236}">
                  <a16:creationId xmlns:a16="http://schemas.microsoft.com/office/drawing/2014/main" id="{6A5892CD-67B7-0088-1373-20BE76B252D6}"/>
                </a:ext>
              </a:extLst>
            </p:cNvPr>
            <p:cNvSpPr/>
            <p:nvPr/>
          </p:nvSpPr>
          <p:spPr bwMode="auto">
            <a:xfrm>
              <a:off x="4845502" y="4168738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64" name="流程图: 接点 63">
              <a:extLst>
                <a:ext uri="{FF2B5EF4-FFF2-40B4-BE49-F238E27FC236}">
                  <a16:creationId xmlns:a16="http://schemas.microsoft.com/office/drawing/2014/main" id="{584FC4AE-5B02-D6EF-5A8E-8DCD7E28D194}"/>
                </a:ext>
              </a:extLst>
            </p:cNvPr>
            <p:cNvSpPr/>
            <p:nvPr/>
          </p:nvSpPr>
          <p:spPr bwMode="auto">
            <a:xfrm>
              <a:off x="4809188" y="407692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65" name="流程图: 接点 64">
              <a:extLst>
                <a:ext uri="{FF2B5EF4-FFF2-40B4-BE49-F238E27FC236}">
                  <a16:creationId xmlns:a16="http://schemas.microsoft.com/office/drawing/2014/main" id="{0FBF670E-CFBE-D7A8-B422-2C1F034434FF}"/>
                </a:ext>
              </a:extLst>
            </p:cNvPr>
            <p:cNvSpPr/>
            <p:nvPr/>
          </p:nvSpPr>
          <p:spPr bwMode="auto">
            <a:xfrm>
              <a:off x="4697044" y="407907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66" name="流程图: 接点 65">
              <a:extLst>
                <a:ext uri="{FF2B5EF4-FFF2-40B4-BE49-F238E27FC236}">
                  <a16:creationId xmlns:a16="http://schemas.microsoft.com/office/drawing/2014/main" id="{830F8185-9F1D-E778-3ED6-FD8C698868A9}"/>
                </a:ext>
              </a:extLst>
            </p:cNvPr>
            <p:cNvSpPr/>
            <p:nvPr/>
          </p:nvSpPr>
          <p:spPr bwMode="auto">
            <a:xfrm>
              <a:off x="5482632" y="426649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67" name="流程图: 接点 66">
              <a:extLst>
                <a:ext uri="{FF2B5EF4-FFF2-40B4-BE49-F238E27FC236}">
                  <a16:creationId xmlns:a16="http://schemas.microsoft.com/office/drawing/2014/main" id="{416DC277-6D50-4390-65FD-7963AA54177C}"/>
                </a:ext>
              </a:extLst>
            </p:cNvPr>
            <p:cNvSpPr/>
            <p:nvPr/>
          </p:nvSpPr>
          <p:spPr bwMode="auto">
            <a:xfrm>
              <a:off x="5445163" y="4040921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文本框 67">
                  <a:extLst>
                    <a:ext uri="{FF2B5EF4-FFF2-40B4-BE49-F238E27FC236}">
                      <a16:creationId xmlns:a16="http://schemas.microsoft.com/office/drawing/2014/main" id="{05A15E81-9108-A2CB-0366-0C8649C3E00F}"/>
                    </a:ext>
                  </a:extLst>
                </p:cNvPr>
                <p:cNvSpPr txBox="1"/>
                <p:nvPr/>
              </p:nvSpPr>
              <p:spPr>
                <a:xfrm>
                  <a:off x="5433790" y="3740203"/>
                  <a:ext cx="34177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CN" altLang="en-US" sz="2000" b="0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68" name="文本框 67">
                  <a:extLst>
                    <a:ext uri="{FF2B5EF4-FFF2-40B4-BE49-F238E27FC236}">
                      <a16:creationId xmlns:a16="http://schemas.microsoft.com/office/drawing/2014/main" id="{05A15E81-9108-A2CB-0366-0C8649C3E00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3790" y="3740203"/>
                  <a:ext cx="341774" cy="400110"/>
                </a:xfrm>
                <a:prstGeom prst="rect">
                  <a:avLst/>
                </a:prstGeom>
                <a:blipFill>
                  <a:blip r:embed="rId3"/>
                  <a:stretch>
                    <a:fillRect r="-12500" b="-1538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文本框 68">
                  <a:extLst>
                    <a:ext uri="{FF2B5EF4-FFF2-40B4-BE49-F238E27FC236}">
                      <a16:creationId xmlns:a16="http://schemas.microsoft.com/office/drawing/2014/main" id="{283E3564-8AF8-371E-D173-295DEC118E3E}"/>
                    </a:ext>
                  </a:extLst>
                </p:cNvPr>
                <p:cNvSpPr txBox="1"/>
                <p:nvPr/>
              </p:nvSpPr>
              <p:spPr>
                <a:xfrm>
                  <a:off x="5500285" y="4089447"/>
                  <a:ext cx="34177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CN" altLang="en-US" sz="2000" b="0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69" name="文本框 68">
                  <a:extLst>
                    <a:ext uri="{FF2B5EF4-FFF2-40B4-BE49-F238E27FC236}">
                      <a16:creationId xmlns:a16="http://schemas.microsoft.com/office/drawing/2014/main" id="{283E3564-8AF8-371E-D173-295DEC118E3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0285" y="4089447"/>
                  <a:ext cx="341774" cy="400110"/>
                </a:xfrm>
                <a:prstGeom prst="rect">
                  <a:avLst/>
                </a:prstGeom>
                <a:blipFill>
                  <a:blip r:embed="rId4"/>
                  <a:stretch>
                    <a:fillRect r="-14286" b="-307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文本框 69">
                  <a:extLst>
                    <a:ext uri="{FF2B5EF4-FFF2-40B4-BE49-F238E27FC236}">
                      <a16:creationId xmlns:a16="http://schemas.microsoft.com/office/drawing/2014/main" id="{2D565815-1F5B-3ECF-1ECB-FA029B7B460F}"/>
                    </a:ext>
                  </a:extLst>
                </p:cNvPr>
                <p:cNvSpPr txBox="1"/>
                <p:nvPr/>
              </p:nvSpPr>
              <p:spPr>
                <a:xfrm>
                  <a:off x="5405998" y="4563365"/>
                  <a:ext cx="34177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CN" altLang="en-US" sz="2000" b="0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70" name="文本框 69">
                  <a:extLst>
                    <a:ext uri="{FF2B5EF4-FFF2-40B4-BE49-F238E27FC236}">
                      <a16:creationId xmlns:a16="http://schemas.microsoft.com/office/drawing/2014/main" id="{2D565815-1F5B-3ECF-1ECB-FA029B7B460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5998" y="4563365"/>
                  <a:ext cx="341774" cy="400110"/>
                </a:xfrm>
                <a:prstGeom prst="rect">
                  <a:avLst/>
                </a:prstGeom>
                <a:blipFill>
                  <a:blip r:embed="rId5"/>
                  <a:stretch>
                    <a:fillRect r="-16071" b="-307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3" name="组合 72">
            <a:extLst>
              <a:ext uri="{FF2B5EF4-FFF2-40B4-BE49-F238E27FC236}">
                <a16:creationId xmlns:a16="http://schemas.microsoft.com/office/drawing/2014/main" id="{D04B4573-E6DA-4388-9C52-4B8FA61FAF0E}"/>
              </a:ext>
            </a:extLst>
          </p:cNvPr>
          <p:cNvGrpSpPr/>
          <p:nvPr/>
        </p:nvGrpSpPr>
        <p:grpSpPr>
          <a:xfrm>
            <a:off x="6868953" y="4177549"/>
            <a:ext cx="2232248" cy="1337588"/>
            <a:chOff x="3779912" y="3740203"/>
            <a:chExt cx="2232248" cy="1337588"/>
          </a:xfrm>
        </p:grpSpPr>
        <p:sp>
          <p:nvSpPr>
            <p:cNvPr id="74" name="矩形 73">
              <a:extLst>
                <a:ext uri="{FF2B5EF4-FFF2-40B4-BE49-F238E27FC236}">
                  <a16:creationId xmlns:a16="http://schemas.microsoft.com/office/drawing/2014/main" id="{7D0908B0-BF1D-4A38-BA07-CE28BD0A020E}"/>
                </a:ext>
              </a:extLst>
            </p:cNvPr>
            <p:cNvSpPr/>
            <p:nvPr/>
          </p:nvSpPr>
          <p:spPr bwMode="auto">
            <a:xfrm>
              <a:off x="3779912" y="3789040"/>
              <a:ext cx="2232248" cy="128875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75" name="流程图: 接点 74">
              <a:extLst>
                <a:ext uri="{FF2B5EF4-FFF2-40B4-BE49-F238E27FC236}">
                  <a16:creationId xmlns:a16="http://schemas.microsoft.com/office/drawing/2014/main" id="{809537CB-E333-4AC4-8D4F-FD15975036A9}"/>
                </a:ext>
              </a:extLst>
            </p:cNvPr>
            <p:cNvSpPr/>
            <p:nvPr/>
          </p:nvSpPr>
          <p:spPr bwMode="auto">
            <a:xfrm>
              <a:off x="4174397" y="3973051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76" name="流程图: 接点 75">
              <a:extLst>
                <a:ext uri="{FF2B5EF4-FFF2-40B4-BE49-F238E27FC236}">
                  <a16:creationId xmlns:a16="http://schemas.microsoft.com/office/drawing/2014/main" id="{FA10CA28-3D82-448C-ADE7-B5A1199D1F3B}"/>
                </a:ext>
              </a:extLst>
            </p:cNvPr>
            <p:cNvSpPr/>
            <p:nvPr/>
          </p:nvSpPr>
          <p:spPr bwMode="auto">
            <a:xfrm>
              <a:off x="4271885" y="405344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77" name="流程图: 接点 76">
              <a:extLst>
                <a:ext uri="{FF2B5EF4-FFF2-40B4-BE49-F238E27FC236}">
                  <a16:creationId xmlns:a16="http://schemas.microsoft.com/office/drawing/2014/main" id="{386D0E94-7610-40F1-B84A-7734F9851296}"/>
                </a:ext>
              </a:extLst>
            </p:cNvPr>
            <p:cNvSpPr/>
            <p:nvPr/>
          </p:nvSpPr>
          <p:spPr bwMode="auto">
            <a:xfrm>
              <a:off x="4205990" y="417278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78" name="流程图: 接点 77">
              <a:extLst>
                <a:ext uri="{FF2B5EF4-FFF2-40B4-BE49-F238E27FC236}">
                  <a16:creationId xmlns:a16="http://schemas.microsoft.com/office/drawing/2014/main" id="{622F0CC9-884E-463E-B6CC-EF7ECE4C8CE8}"/>
                </a:ext>
              </a:extLst>
            </p:cNvPr>
            <p:cNvSpPr/>
            <p:nvPr/>
          </p:nvSpPr>
          <p:spPr bwMode="auto">
            <a:xfrm>
              <a:off x="4088745" y="424479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79" name="流程图: 接点 78">
              <a:extLst>
                <a:ext uri="{FF2B5EF4-FFF2-40B4-BE49-F238E27FC236}">
                  <a16:creationId xmlns:a16="http://schemas.microsoft.com/office/drawing/2014/main" id="{716C0E81-C83C-4101-9285-79D399B2D032}"/>
                </a:ext>
              </a:extLst>
            </p:cNvPr>
            <p:cNvSpPr/>
            <p:nvPr/>
          </p:nvSpPr>
          <p:spPr bwMode="auto">
            <a:xfrm>
              <a:off x="4332848" y="415591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80" name="流程图: 接点 79">
              <a:extLst>
                <a:ext uri="{FF2B5EF4-FFF2-40B4-BE49-F238E27FC236}">
                  <a16:creationId xmlns:a16="http://schemas.microsoft.com/office/drawing/2014/main" id="{066BA77B-064C-4FE9-9DF1-3B91E047E37C}"/>
                </a:ext>
              </a:extLst>
            </p:cNvPr>
            <p:cNvSpPr/>
            <p:nvPr/>
          </p:nvSpPr>
          <p:spPr bwMode="auto">
            <a:xfrm>
              <a:off x="4102389" y="408944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81" name="流程图: 接点 80">
              <a:extLst>
                <a:ext uri="{FF2B5EF4-FFF2-40B4-BE49-F238E27FC236}">
                  <a16:creationId xmlns:a16="http://schemas.microsoft.com/office/drawing/2014/main" id="{541640EE-0A4B-4BF1-B9C8-416F7944559B}"/>
                </a:ext>
              </a:extLst>
            </p:cNvPr>
            <p:cNvSpPr/>
            <p:nvPr/>
          </p:nvSpPr>
          <p:spPr bwMode="auto">
            <a:xfrm>
              <a:off x="4174397" y="423218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82" name="流程图: 接点 81">
              <a:extLst>
                <a:ext uri="{FF2B5EF4-FFF2-40B4-BE49-F238E27FC236}">
                  <a16:creationId xmlns:a16="http://schemas.microsoft.com/office/drawing/2014/main" id="{E67D6FB6-9961-4627-85EB-A9EC3FC9B6AF}"/>
                </a:ext>
              </a:extLst>
            </p:cNvPr>
            <p:cNvSpPr/>
            <p:nvPr/>
          </p:nvSpPr>
          <p:spPr bwMode="auto">
            <a:xfrm>
              <a:off x="4187137" y="407907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83" name="流程图: 接点 82">
              <a:extLst>
                <a:ext uri="{FF2B5EF4-FFF2-40B4-BE49-F238E27FC236}">
                  <a16:creationId xmlns:a16="http://schemas.microsoft.com/office/drawing/2014/main" id="{64692F31-28F3-4874-BCC7-0702ECCAE12D}"/>
                </a:ext>
              </a:extLst>
            </p:cNvPr>
            <p:cNvSpPr/>
            <p:nvPr/>
          </p:nvSpPr>
          <p:spPr bwMode="auto">
            <a:xfrm>
              <a:off x="4296067" y="423049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84" name="流程图: 接点 83">
              <a:extLst>
                <a:ext uri="{FF2B5EF4-FFF2-40B4-BE49-F238E27FC236}">
                  <a16:creationId xmlns:a16="http://schemas.microsoft.com/office/drawing/2014/main" id="{40A92C68-3D60-4C93-B562-CFF51E1100C0}"/>
                </a:ext>
              </a:extLst>
            </p:cNvPr>
            <p:cNvSpPr/>
            <p:nvPr/>
          </p:nvSpPr>
          <p:spPr bwMode="auto">
            <a:xfrm>
              <a:off x="4235881" y="430676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85" name="流程图: 接点 84">
              <a:extLst>
                <a:ext uri="{FF2B5EF4-FFF2-40B4-BE49-F238E27FC236}">
                  <a16:creationId xmlns:a16="http://schemas.microsoft.com/office/drawing/2014/main" id="{0251A4E4-CDD3-4E75-9076-3370E7F0CF3C}"/>
                </a:ext>
              </a:extLst>
            </p:cNvPr>
            <p:cNvSpPr/>
            <p:nvPr/>
          </p:nvSpPr>
          <p:spPr bwMode="auto">
            <a:xfrm>
              <a:off x="4155759" y="433482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86" name="流程图: 接点 85">
              <a:extLst>
                <a:ext uri="{FF2B5EF4-FFF2-40B4-BE49-F238E27FC236}">
                  <a16:creationId xmlns:a16="http://schemas.microsoft.com/office/drawing/2014/main" id="{8FA57DE2-C88F-41E2-9659-7C2C345C82D0}"/>
                </a:ext>
              </a:extLst>
            </p:cNvPr>
            <p:cNvSpPr/>
            <p:nvPr/>
          </p:nvSpPr>
          <p:spPr bwMode="auto">
            <a:xfrm>
              <a:off x="4594199" y="3948600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87" name="流程图: 接点 86">
              <a:extLst>
                <a:ext uri="{FF2B5EF4-FFF2-40B4-BE49-F238E27FC236}">
                  <a16:creationId xmlns:a16="http://schemas.microsoft.com/office/drawing/2014/main" id="{1C689283-05C9-4FBC-9CAC-3D8EE6D6C7F3}"/>
                </a:ext>
              </a:extLst>
            </p:cNvPr>
            <p:cNvSpPr/>
            <p:nvPr/>
          </p:nvSpPr>
          <p:spPr bwMode="auto">
            <a:xfrm>
              <a:off x="4557866" y="4096308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88" name="流程图: 接点 87">
              <a:extLst>
                <a:ext uri="{FF2B5EF4-FFF2-40B4-BE49-F238E27FC236}">
                  <a16:creationId xmlns:a16="http://schemas.microsoft.com/office/drawing/2014/main" id="{2C8BF0CF-5DCE-42EE-95C2-3A4BD1C6F047}"/>
                </a:ext>
              </a:extLst>
            </p:cNvPr>
            <p:cNvSpPr/>
            <p:nvPr/>
          </p:nvSpPr>
          <p:spPr bwMode="auto">
            <a:xfrm>
              <a:off x="5068131" y="401024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89" name="流程图: 接点 88">
              <a:extLst>
                <a:ext uri="{FF2B5EF4-FFF2-40B4-BE49-F238E27FC236}">
                  <a16:creationId xmlns:a16="http://schemas.microsoft.com/office/drawing/2014/main" id="{E8BB4F03-1E31-4E52-BE1A-206D5E5CD03F}"/>
                </a:ext>
              </a:extLst>
            </p:cNvPr>
            <p:cNvSpPr/>
            <p:nvPr/>
          </p:nvSpPr>
          <p:spPr bwMode="auto">
            <a:xfrm>
              <a:off x="5000216" y="440284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90" name="流程图: 接点 89">
              <a:extLst>
                <a:ext uri="{FF2B5EF4-FFF2-40B4-BE49-F238E27FC236}">
                  <a16:creationId xmlns:a16="http://schemas.microsoft.com/office/drawing/2014/main" id="{91EB3EF4-3287-4323-9EA4-6C7EE85D4BFD}"/>
                </a:ext>
              </a:extLst>
            </p:cNvPr>
            <p:cNvSpPr/>
            <p:nvPr/>
          </p:nvSpPr>
          <p:spPr bwMode="auto">
            <a:xfrm>
              <a:off x="4964817" y="442946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91" name="流程图: 接点 90">
              <a:extLst>
                <a:ext uri="{FF2B5EF4-FFF2-40B4-BE49-F238E27FC236}">
                  <a16:creationId xmlns:a16="http://schemas.microsoft.com/office/drawing/2014/main" id="{6B54042A-5E7D-4641-8E00-42115D8CCF19}"/>
                </a:ext>
              </a:extLst>
            </p:cNvPr>
            <p:cNvSpPr/>
            <p:nvPr/>
          </p:nvSpPr>
          <p:spPr bwMode="auto">
            <a:xfrm>
              <a:off x="4964817" y="4266771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92" name="流程图: 接点 91">
              <a:extLst>
                <a:ext uri="{FF2B5EF4-FFF2-40B4-BE49-F238E27FC236}">
                  <a16:creationId xmlns:a16="http://schemas.microsoft.com/office/drawing/2014/main" id="{FCFB4944-BCAC-4DB0-B894-D28F1523AC29}"/>
                </a:ext>
              </a:extLst>
            </p:cNvPr>
            <p:cNvSpPr/>
            <p:nvPr/>
          </p:nvSpPr>
          <p:spPr bwMode="auto">
            <a:xfrm>
              <a:off x="4964817" y="412672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93" name="流程图: 接点 92">
              <a:extLst>
                <a:ext uri="{FF2B5EF4-FFF2-40B4-BE49-F238E27FC236}">
                  <a16:creationId xmlns:a16="http://schemas.microsoft.com/office/drawing/2014/main" id="{F42B77F7-65F5-494D-9259-A2DC52A5DA38}"/>
                </a:ext>
              </a:extLst>
            </p:cNvPr>
            <p:cNvSpPr/>
            <p:nvPr/>
          </p:nvSpPr>
          <p:spPr bwMode="auto">
            <a:xfrm>
              <a:off x="5115242" y="4135091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94" name="流程图: 接点 93">
              <a:extLst>
                <a:ext uri="{FF2B5EF4-FFF2-40B4-BE49-F238E27FC236}">
                  <a16:creationId xmlns:a16="http://schemas.microsoft.com/office/drawing/2014/main" id="{D6064AC7-B0DC-4F76-81FD-7DEE18600261}"/>
                </a:ext>
              </a:extLst>
            </p:cNvPr>
            <p:cNvSpPr/>
            <p:nvPr/>
          </p:nvSpPr>
          <p:spPr bwMode="auto">
            <a:xfrm>
              <a:off x="5073663" y="425993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95" name="流程图: 接点 94">
              <a:extLst>
                <a:ext uri="{FF2B5EF4-FFF2-40B4-BE49-F238E27FC236}">
                  <a16:creationId xmlns:a16="http://schemas.microsoft.com/office/drawing/2014/main" id="{E23D02A3-A919-411D-BDAB-BF11CF43F161}"/>
                </a:ext>
              </a:extLst>
            </p:cNvPr>
            <p:cNvSpPr/>
            <p:nvPr/>
          </p:nvSpPr>
          <p:spPr bwMode="auto">
            <a:xfrm>
              <a:off x="4596091" y="4228962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96" name="流程图: 接点 95">
              <a:extLst>
                <a:ext uri="{FF2B5EF4-FFF2-40B4-BE49-F238E27FC236}">
                  <a16:creationId xmlns:a16="http://schemas.microsoft.com/office/drawing/2014/main" id="{087FDF55-2364-4A92-B1C4-630648FCD7D4}"/>
                </a:ext>
              </a:extLst>
            </p:cNvPr>
            <p:cNvSpPr/>
            <p:nvPr/>
          </p:nvSpPr>
          <p:spPr bwMode="auto">
            <a:xfrm>
              <a:off x="4752020" y="415717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97" name="流程图: 接点 96">
              <a:extLst>
                <a:ext uri="{FF2B5EF4-FFF2-40B4-BE49-F238E27FC236}">
                  <a16:creationId xmlns:a16="http://schemas.microsoft.com/office/drawing/2014/main" id="{EA2CFCF3-747A-4C9C-ADAA-991007F34011}"/>
                </a:ext>
              </a:extLst>
            </p:cNvPr>
            <p:cNvSpPr/>
            <p:nvPr/>
          </p:nvSpPr>
          <p:spPr bwMode="auto">
            <a:xfrm>
              <a:off x="4686578" y="4346846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98" name="流程图: 接点 97">
              <a:extLst>
                <a:ext uri="{FF2B5EF4-FFF2-40B4-BE49-F238E27FC236}">
                  <a16:creationId xmlns:a16="http://schemas.microsoft.com/office/drawing/2014/main" id="{E21C23CB-5D55-4889-BB75-996657480A0D}"/>
                </a:ext>
              </a:extLst>
            </p:cNvPr>
            <p:cNvSpPr/>
            <p:nvPr/>
          </p:nvSpPr>
          <p:spPr bwMode="auto">
            <a:xfrm>
              <a:off x="5110501" y="4370829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99" name="流程图: 接点 98">
              <a:extLst>
                <a:ext uri="{FF2B5EF4-FFF2-40B4-BE49-F238E27FC236}">
                  <a16:creationId xmlns:a16="http://schemas.microsoft.com/office/drawing/2014/main" id="{5DBBABB7-83D5-446A-855C-A6152CB751CA}"/>
                </a:ext>
              </a:extLst>
            </p:cNvPr>
            <p:cNvSpPr/>
            <p:nvPr/>
          </p:nvSpPr>
          <p:spPr bwMode="auto">
            <a:xfrm>
              <a:off x="4416191" y="424479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00" name="流程图: 接点 99">
              <a:extLst>
                <a:ext uri="{FF2B5EF4-FFF2-40B4-BE49-F238E27FC236}">
                  <a16:creationId xmlns:a16="http://schemas.microsoft.com/office/drawing/2014/main" id="{3B2C21A9-B01D-47FB-BFD0-BBE0E8943849}"/>
                </a:ext>
              </a:extLst>
            </p:cNvPr>
            <p:cNvSpPr/>
            <p:nvPr/>
          </p:nvSpPr>
          <p:spPr bwMode="auto">
            <a:xfrm>
              <a:off x="4026024" y="390790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01" name="流程图: 接点 100">
              <a:extLst>
                <a:ext uri="{FF2B5EF4-FFF2-40B4-BE49-F238E27FC236}">
                  <a16:creationId xmlns:a16="http://schemas.microsoft.com/office/drawing/2014/main" id="{5077C23E-31DB-4E50-9720-19D809143C0E}"/>
                </a:ext>
              </a:extLst>
            </p:cNvPr>
            <p:cNvSpPr/>
            <p:nvPr/>
          </p:nvSpPr>
          <p:spPr bwMode="auto">
            <a:xfrm>
              <a:off x="3961038" y="425993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02" name="流程图: 接点 101">
              <a:extLst>
                <a:ext uri="{FF2B5EF4-FFF2-40B4-BE49-F238E27FC236}">
                  <a16:creationId xmlns:a16="http://schemas.microsoft.com/office/drawing/2014/main" id="{AEB94C0D-EE20-454F-B211-85784C7DDD21}"/>
                </a:ext>
              </a:extLst>
            </p:cNvPr>
            <p:cNvSpPr/>
            <p:nvPr/>
          </p:nvSpPr>
          <p:spPr bwMode="auto">
            <a:xfrm>
              <a:off x="3978263" y="4043069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03" name="流程图: 接点 102">
              <a:extLst>
                <a:ext uri="{FF2B5EF4-FFF2-40B4-BE49-F238E27FC236}">
                  <a16:creationId xmlns:a16="http://schemas.microsoft.com/office/drawing/2014/main" id="{8CC7FB8A-9916-4644-AE48-D7836B573C27}"/>
                </a:ext>
              </a:extLst>
            </p:cNvPr>
            <p:cNvSpPr/>
            <p:nvPr/>
          </p:nvSpPr>
          <p:spPr bwMode="auto">
            <a:xfrm>
              <a:off x="4361407" y="4382850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04" name="流程图: 接点 103">
              <a:extLst>
                <a:ext uri="{FF2B5EF4-FFF2-40B4-BE49-F238E27FC236}">
                  <a16:creationId xmlns:a16="http://schemas.microsoft.com/office/drawing/2014/main" id="{61A4EA5F-DBC2-4ED9-BDF5-C7F6D8B6B2C2}"/>
                </a:ext>
              </a:extLst>
            </p:cNvPr>
            <p:cNvSpPr/>
            <p:nvPr/>
          </p:nvSpPr>
          <p:spPr bwMode="auto">
            <a:xfrm>
              <a:off x="4016737" y="438480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05" name="流程图: 接点 104">
              <a:extLst>
                <a:ext uri="{FF2B5EF4-FFF2-40B4-BE49-F238E27FC236}">
                  <a16:creationId xmlns:a16="http://schemas.microsoft.com/office/drawing/2014/main" id="{4D9EDBC9-4D4F-4339-879D-B644F55DBF01}"/>
                </a:ext>
              </a:extLst>
            </p:cNvPr>
            <p:cNvSpPr/>
            <p:nvPr/>
          </p:nvSpPr>
          <p:spPr bwMode="auto">
            <a:xfrm>
              <a:off x="4187137" y="450895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06" name="流程图: 接点 105">
              <a:extLst>
                <a:ext uri="{FF2B5EF4-FFF2-40B4-BE49-F238E27FC236}">
                  <a16:creationId xmlns:a16="http://schemas.microsoft.com/office/drawing/2014/main" id="{55BE7593-01E1-440D-B960-30FDB7EAE776}"/>
                </a:ext>
              </a:extLst>
            </p:cNvPr>
            <p:cNvSpPr/>
            <p:nvPr/>
          </p:nvSpPr>
          <p:spPr bwMode="auto">
            <a:xfrm>
              <a:off x="3926617" y="417109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07" name="流程图: 接点 106">
              <a:extLst>
                <a:ext uri="{FF2B5EF4-FFF2-40B4-BE49-F238E27FC236}">
                  <a16:creationId xmlns:a16="http://schemas.microsoft.com/office/drawing/2014/main" id="{E928004C-C5BC-4440-8C84-B4EDBA42A163}"/>
                </a:ext>
              </a:extLst>
            </p:cNvPr>
            <p:cNvSpPr/>
            <p:nvPr/>
          </p:nvSpPr>
          <p:spPr bwMode="auto">
            <a:xfrm>
              <a:off x="5179263" y="392923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08" name="流程图: 接点 107">
              <a:extLst>
                <a:ext uri="{FF2B5EF4-FFF2-40B4-BE49-F238E27FC236}">
                  <a16:creationId xmlns:a16="http://schemas.microsoft.com/office/drawing/2014/main" id="{42C8EAB9-8C0F-4189-AABF-026BE5D3C406}"/>
                </a:ext>
              </a:extLst>
            </p:cNvPr>
            <p:cNvSpPr/>
            <p:nvPr/>
          </p:nvSpPr>
          <p:spPr bwMode="auto">
            <a:xfrm>
              <a:off x="5228261" y="4055251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09" name="流程图: 接点 108">
              <a:extLst>
                <a:ext uri="{FF2B5EF4-FFF2-40B4-BE49-F238E27FC236}">
                  <a16:creationId xmlns:a16="http://schemas.microsoft.com/office/drawing/2014/main" id="{BC78577B-2D82-4FDA-94C6-1FA690270E36}"/>
                </a:ext>
              </a:extLst>
            </p:cNvPr>
            <p:cNvSpPr/>
            <p:nvPr/>
          </p:nvSpPr>
          <p:spPr bwMode="auto">
            <a:xfrm>
              <a:off x="5056387" y="409908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10" name="流程图: 接点 109">
              <a:extLst>
                <a:ext uri="{FF2B5EF4-FFF2-40B4-BE49-F238E27FC236}">
                  <a16:creationId xmlns:a16="http://schemas.microsoft.com/office/drawing/2014/main" id="{888B4960-5E41-44C9-B3AB-32296FE1A23C}"/>
                </a:ext>
              </a:extLst>
            </p:cNvPr>
            <p:cNvSpPr/>
            <p:nvPr/>
          </p:nvSpPr>
          <p:spPr bwMode="auto">
            <a:xfrm>
              <a:off x="5154856" y="425993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11" name="流程图: 接点 110">
              <a:extLst>
                <a:ext uri="{FF2B5EF4-FFF2-40B4-BE49-F238E27FC236}">
                  <a16:creationId xmlns:a16="http://schemas.microsoft.com/office/drawing/2014/main" id="{FEEC1223-099B-4142-81D5-9E2239E3A2D6}"/>
                </a:ext>
              </a:extLst>
            </p:cNvPr>
            <p:cNvSpPr/>
            <p:nvPr/>
          </p:nvSpPr>
          <p:spPr bwMode="auto">
            <a:xfrm>
              <a:off x="4249433" y="4696842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12" name="流程图: 接点 111">
              <a:extLst>
                <a:ext uri="{FF2B5EF4-FFF2-40B4-BE49-F238E27FC236}">
                  <a16:creationId xmlns:a16="http://schemas.microsoft.com/office/drawing/2014/main" id="{C7599E77-DF09-418E-95D0-4FA0546FF628}"/>
                </a:ext>
              </a:extLst>
            </p:cNvPr>
            <p:cNvSpPr/>
            <p:nvPr/>
          </p:nvSpPr>
          <p:spPr bwMode="auto">
            <a:xfrm>
              <a:off x="4529830" y="487856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13" name="流程图: 接点 112">
              <a:extLst>
                <a:ext uri="{FF2B5EF4-FFF2-40B4-BE49-F238E27FC236}">
                  <a16:creationId xmlns:a16="http://schemas.microsoft.com/office/drawing/2014/main" id="{82AEB9AC-BC2A-4D3B-9EBD-91A01B0EC23F}"/>
                </a:ext>
              </a:extLst>
            </p:cNvPr>
            <p:cNvSpPr/>
            <p:nvPr/>
          </p:nvSpPr>
          <p:spPr bwMode="auto">
            <a:xfrm>
              <a:off x="4614192" y="4805539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14" name="流程图: 接点 113">
              <a:extLst>
                <a:ext uri="{FF2B5EF4-FFF2-40B4-BE49-F238E27FC236}">
                  <a16:creationId xmlns:a16="http://schemas.microsoft.com/office/drawing/2014/main" id="{93393CC2-2A95-400A-811D-D5CB51A5DDF5}"/>
                </a:ext>
              </a:extLst>
            </p:cNvPr>
            <p:cNvSpPr/>
            <p:nvPr/>
          </p:nvSpPr>
          <p:spPr bwMode="auto">
            <a:xfrm>
              <a:off x="4513807" y="4535250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15" name="流程图: 接点 114">
              <a:extLst>
                <a:ext uri="{FF2B5EF4-FFF2-40B4-BE49-F238E27FC236}">
                  <a16:creationId xmlns:a16="http://schemas.microsoft.com/office/drawing/2014/main" id="{1F63AD7C-E7AF-4C44-B40F-B14D1CCDD501}"/>
                </a:ext>
              </a:extLst>
            </p:cNvPr>
            <p:cNvSpPr/>
            <p:nvPr/>
          </p:nvSpPr>
          <p:spPr bwMode="auto">
            <a:xfrm>
              <a:off x="4666207" y="4687650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16" name="流程图: 接点 115">
              <a:extLst>
                <a:ext uri="{FF2B5EF4-FFF2-40B4-BE49-F238E27FC236}">
                  <a16:creationId xmlns:a16="http://schemas.microsoft.com/office/drawing/2014/main" id="{3D0466CB-A399-47D1-8BBF-D4BEB6C71A53}"/>
                </a:ext>
              </a:extLst>
            </p:cNvPr>
            <p:cNvSpPr/>
            <p:nvPr/>
          </p:nvSpPr>
          <p:spPr bwMode="auto">
            <a:xfrm>
              <a:off x="4755269" y="4805539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17" name="流程图: 接点 116">
              <a:extLst>
                <a:ext uri="{FF2B5EF4-FFF2-40B4-BE49-F238E27FC236}">
                  <a16:creationId xmlns:a16="http://schemas.microsoft.com/office/drawing/2014/main" id="{EBB3B71C-C16D-4D42-937D-D6E9363F8105}"/>
                </a:ext>
              </a:extLst>
            </p:cNvPr>
            <p:cNvSpPr/>
            <p:nvPr/>
          </p:nvSpPr>
          <p:spPr bwMode="auto">
            <a:xfrm>
              <a:off x="4361407" y="4612230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18" name="流程图: 接点 117">
              <a:extLst>
                <a:ext uri="{FF2B5EF4-FFF2-40B4-BE49-F238E27FC236}">
                  <a16:creationId xmlns:a16="http://schemas.microsoft.com/office/drawing/2014/main" id="{47DCE07F-28C8-4DA9-942A-F2DFCF311F54}"/>
                </a:ext>
              </a:extLst>
            </p:cNvPr>
            <p:cNvSpPr/>
            <p:nvPr/>
          </p:nvSpPr>
          <p:spPr bwMode="auto">
            <a:xfrm>
              <a:off x="4498745" y="4725858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19" name="流程图: 接点 118">
              <a:extLst>
                <a:ext uri="{FF2B5EF4-FFF2-40B4-BE49-F238E27FC236}">
                  <a16:creationId xmlns:a16="http://schemas.microsoft.com/office/drawing/2014/main" id="{FB6DF5A2-5D4F-4810-9DB8-B5E8704CC07F}"/>
                </a:ext>
              </a:extLst>
            </p:cNvPr>
            <p:cNvSpPr/>
            <p:nvPr/>
          </p:nvSpPr>
          <p:spPr bwMode="auto">
            <a:xfrm>
              <a:off x="4178424" y="406030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20" name="流程图: 接点 119">
              <a:extLst>
                <a:ext uri="{FF2B5EF4-FFF2-40B4-BE49-F238E27FC236}">
                  <a16:creationId xmlns:a16="http://schemas.microsoft.com/office/drawing/2014/main" id="{C5DA17E5-FDB6-43DB-9744-7A51A96F6311}"/>
                </a:ext>
              </a:extLst>
            </p:cNvPr>
            <p:cNvSpPr/>
            <p:nvPr/>
          </p:nvSpPr>
          <p:spPr bwMode="auto">
            <a:xfrm>
              <a:off x="4330824" y="421270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21" name="流程图: 接点 120">
              <a:extLst>
                <a:ext uri="{FF2B5EF4-FFF2-40B4-BE49-F238E27FC236}">
                  <a16:creationId xmlns:a16="http://schemas.microsoft.com/office/drawing/2014/main" id="{1289CA37-25B3-4F69-B03F-C9ED762AFEFF}"/>
                </a:ext>
              </a:extLst>
            </p:cNvPr>
            <p:cNvSpPr/>
            <p:nvPr/>
          </p:nvSpPr>
          <p:spPr bwMode="auto">
            <a:xfrm>
              <a:off x="4483224" y="436510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22" name="流程图: 接点 121">
              <a:extLst>
                <a:ext uri="{FF2B5EF4-FFF2-40B4-BE49-F238E27FC236}">
                  <a16:creationId xmlns:a16="http://schemas.microsoft.com/office/drawing/2014/main" id="{92408BF5-44C5-4D79-BC63-BADA5432F7C6}"/>
                </a:ext>
              </a:extLst>
            </p:cNvPr>
            <p:cNvSpPr/>
            <p:nvPr/>
          </p:nvSpPr>
          <p:spPr bwMode="auto">
            <a:xfrm>
              <a:off x="4635624" y="451750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23" name="流程图: 接点 122">
              <a:extLst>
                <a:ext uri="{FF2B5EF4-FFF2-40B4-BE49-F238E27FC236}">
                  <a16:creationId xmlns:a16="http://schemas.microsoft.com/office/drawing/2014/main" id="{91FE37F7-A6D2-4A08-ACFF-D19B7E89C437}"/>
                </a:ext>
              </a:extLst>
            </p:cNvPr>
            <p:cNvSpPr/>
            <p:nvPr/>
          </p:nvSpPr>
          <p:spPr bwMode="auto">
            <a:xfrm>
              <a:off x="4788024" y="4669904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24" name="流程图: 接点 123">
              <a:extLst>
                <a:ext uri="{FF2B5EF4-FFF2-40B4-BE49-F238E27FC236}">
                  <a16:creationId xmlns:a16="http://schemas.microsoft.com/office/drawing/2014/main" id="{E3714353-314B-4BD4-B1AF-BC0432E13C38}"/>
                </a:ext>
              </a:extLst>
            </p:cNvPr>
            <p:cNvSpPr/>
            <p:nvPr/>
          </p:nvSpPr>
          <p:spPr bwMode="auto">
            <a:xfrm>
              <a:off x="4893893" y="474125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25" name="流程图: 接点 124">
              <a:extLst>
                <a:ext uri="{FF2B5EF4-FFF2-40B4-BE49-F238E27FC236}">
                  <a16:creationId xmlns:a16="http://schemas.microsoft.com/office/drawing/2014/main" id="{4455A32E-51C4-451A-875B-9E904C427826}"/>
                </a:ext>
              </a:extLst>
            </p:cNvPr>
            <p:cNvSpPr/>
            <p:nvPr/>
          </p:nvSpPr>
          <p:spPr bwMode="auto">
            <a:xfrm>
              <a:off x="4788024" y="4422650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26" name="流程图: 接点 125">
              <a:extLst>
                <a:ext uri="{FF2B5EF4-FFF2-40B4-BE49-F238E27FC236}">
                  <a16:creationId xmlns:a16="http://schemas.microsoft.com/office/drawing/2014/main" id="{C0C8C4F7-4158-4896-89BA-6CA4C0FBD81C}"/>
                </a:ext>
              </a:extLst>
            </p:cNvPr>
            <p:cNvSpPr/>
            <p:nvPr/>
          </p:nvSpPr>
          <p:spPr bwMode="auto">
            <a:xfrm>
              <a:off x="4892809" y="460121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27" name="流程图: 接点 126">
              <a:extLst>
                <a:ext uri="{FF2B5EF4-FFF2-40B4-BE49-F238E27FC236}">
                  <a16:creationId xmlns:a16="http://schemas.microsoft.com/office/drawing/2014/main" id="{0F35CE42-3051-4A6F-839E-EAE0AD678542}"/>
                </a:ext>
              </a:extLst>
            </p:cNvPr>
            <p:cNvSpPr/>
            <p:nvPr/>
          </p:nvSpPr>
          <p:spPr bwMode="auto">
            <a:xfrm>
              <a:off x="5220531" y="416264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28" name="流程图: 接点 127">
              <a:extLst>
                <a:ext uri="{FF2B5EF4-FFF2-40B4-BE49-F238E27FC236}">
                  <a16:creationId xmlns:a16="http://schemas.microsoft.com/office/drawing/2014/main" id="{AD99348D-E4EA-4B23-8389-78D56C676D16}"/>
                </a:ext>
              </a:extLst>
            </p:cNvPr>
            <p:cNvSpPr/>
            <p:nvPr/>
          </p:nvSpPr>
          <p:spPr bwMode="auto">
            <a:xfrm>
              <a:off x="5256535" y="4316801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29" name="流程图: 接点 128">
              <a:extLst>
                <a:ext uri="{FF2B5EF4-FFF2-40B4-BE49-F238E27FC236}">
                  <a16:creationId xmlns:a16="http://schemas.microsoft.com/office/drawing/2014/main" id="{649289B2-62A3-4780-8F61-EEE8C3BBDE3A}"/>
                </a:ext>
              </a:extLst>
            </p:cNvPr>
            <p:cNvSpPr/>
            <p:nvPr/>
          </p:nvSpPr>
          <p:spPr bwMode="auto">
            <a:xfrm>
              <a:off x="5182509" y="4310842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30" name="流程图: 接点 129">
              <a:extLst>
                <a:ext uri="{FF2B5EF4-FFF2-40B4-BE49-F238E27FC236}">
                  <a16:creationId xmlns:a16="http://schemas.microsoft.com/office/drawing/2014/main" id="{264A249C-2989-440C-82DD-B5D8B50DC23B}"/>
                </a:ext>
              </a:extLst>
            </p:cNvPr>
            <p:cNvSpPr/>
            <p:nvPr/>
          </p:nvSpPr>
          <p:spPr bwMode="auto">
            <a:xfrm>
              <a:off x="5399550" y="4720906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31" name="流程图: 接点 130">
              <a:extLst>
                <a:ext uri="{FF2B5EF4-FFF2-40B4-BE49-F238E27FC236}">
                  <a16:creationId xmlns:a16="http://schemas.microsoft.com/office/drawing/2014/main" id="{CB15FABE-EA6A-438A-A26A-9B14F48446B5}"/>
                </a:ext>
              </a:extLst>
            </p:cNvPr>
            <p:cNvSpPr/>
            <p:nvPr/>
          </p:nvSpPr>
          <p:spPr bwMode="auto">
            <a:xfrm>
              <a:off x="4808664" y="4268369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32" name="流程图: 接点 131">
              <a:extLst>
                <a:ext uri="{FF2B5EF4-FFF2-40B4-BE49-F238E27FC236}">
                  <a16:creationId xmlns:a16="http://schemas.microsoft.com/office/drawing/2014/main" id="{9DBD1729-050A-48A8-9D14-29C47E64CC11}"/>
                </a:ext>
              </a:extLst>
            </p:cNvPr>
            <p:cNvSpPr/>
            <p:nvPr/>
          </p:nvSpPr>
          <p:spPr bwMode="auto">
            <a:xfrm>
              <a:off x="4816725" y="454208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33" name="流程图: 接点 132">
              <a:extLst>
                <a:ext uri="{FF2B5EF4-FFF2-40B4-BE49-F238E27FC236}">
                  <a16:creationId xmlns:a16="http://schemas.microsoft.com/office/drawing/2014/main" id="{49F32F21-E73B-46CB-BF1A-69F99EF4D9D2}"/>
                </a:ext>
              </a:extLst>
            </p:cNvPr>
            <p:cNvSpPr/>
            <p:nvPr/>
          </p:nvSpPr>
          <p:spPr bwMode="auto">
            <a:xfrm>
              <a:off x="4845502" y="4168738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34" name="流程图: 接点 133">
              <a:extLst>
                <a:ext uri="{FF2B5EF4-FFF2-40B4-BE49-F238E27FC236}">
                  <a16:creationId xmlns:a16="http://schemas.microsoft.com/office/drawing/2014/main" id="{0187E4EA-ED5D-4368-AB8D-EB196E1F6B8F}"/>
                </a:ext>
              </a:extLst>
            </p:cNvPr>
            <p:cNvSpPr/>
            <p:nvPr/>
          </p:nvSpPr>
          <p:spPr bwMode="auto">
            <a:xfrm>
              <a:off x="4809188" y="4076925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35" name="流程图: 接点 134">
              <a:extLst>
                <a:ext uri="{FF2B5EF4-FFF2-40B4-BE49-F238E27FC236}">
                  <a16:creationId xmlns:a16="http://schemas.microsoft.com/office/drawing/2014/main" id="{20CCF952-9AA9-4107-81FA-940B64F3EFCF}"/>
                </a:ext>
              </a:extLst>
            </p:cNvPr>
            <p:cNvSpPr/>
            <p:nvPr/>
          </p:nvSpPr>
          <p:spPr bwMode="auto">
            <a:xfrm>
              <a:off x="4697044" y="4079073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36" name="流程图: 接点 135">
              <a:extLst>
                <a:ext uri="{FF2B5EF4-FFF2-40B4-BE49-F238E27FC236}">
                  <a16:creationId xmlns:a16="http://schemas.microsoft.com/office/drawing/2014/main" id="{E26A28F1-6E84-4C0F-9F2B-7CC55F1AF22C}"/>
                </a:ext>
              </a:extLst>
            </p:cNvPr>
            <p:cNvSpPr/>
            <p:nvPr/>
          </p:nvSpPr>
          <p:spPr bwMode="auto">
            <a:xfrm>
              <a:off x="5482632" y="4266497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37" name="流程图: 接点 136">
              <a:extLst>
                <a:ext uri="{FF2B5EF4-FFF2-40B4-BE49-F238E27FC236}">
                  <a16:creationId xmlns:a16="http://schemas.microsoft.com/office/drawing/2014/main" id="{3DD0A950-9599-42B8-9EEE-FF12BA42DDD3}"/>
                </a:ext>
              </a:extLst>
            </p:cNvPr>
            <p:cNvSpPr/>
            <p:nvPr/>
          </p:nvSpPr>
          <p:spPr bwMode="auto">
            <a:xfrm>
              <a:off x="5445163" y="4040921"/>
              <a:ext cx="72008" cy="72008"/>
            </a:xfrm>
            <a:prstGeom prst="flowChartConnector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8" name="文本框 137">
                  <a:extLst>
                    <a:ext uri="{FF2B5EF4-FFF2-40B4-BE49-F238E27FC236}">
                      <a16:creationId xmlns:a16="http://schemas.microsoft.com/office/drawing/2014/main" id="{16045A63-A152-47F4-A18E-4A51BE45EBCE}"/>
                    </a:ext>
                  </a:extLst>
                </p:cNvPr>
                <p:cNvSpPr txBox="1"/>
                <p:nvPr/>
              </p:nvSpPr>
              <p:spPr>
                <a:xfrm>
                  <a:off x="5433790" y="3740203"/>
                  <a:ext cx="34177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CN" altLang="en-US" sz="2000" b="0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138" name="文本框 137">
                  <a:extLst>
                    <a:ext uri="{FF2B5EF4-FFF2-40B4-BE49-F238E27FC236}">
                      <a16:creationId xmlns:a16="http://schemas.microsoft.com/office/drawing/2014/main" id="{16045A63-A152-47F4-A18E-4A51BE45EBC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3790" y="3740203"/>
                  <a:ext cx="341774" cy="400110"/>
                </a:xfrm>
                <a:prstGeom prst="rect">
                  <a:avLst/>
                </a:prstGeom>
                <a:blipFill>
                  <a:blip r:embed="rId6"/>
                  <a:stretch>
                    <a:fillRect r="-12500" b="-1515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9" name="文本框 138">
                  <a:extLst>
                    <a:ext uri="{FF2B5EF4-FFF2-40B4-BE49-F238E27FC236}">
                      <a16:creationId xmlns:a16="http://schemas.microsoft.com/office/drawing/2014/main" id="{DA17451B-1A71-4C8D-8017-2C001AF8C9FA}"/>
                    </a:ext>
                  </a:extLst>
                </p:cNvPr>
                <p:cNvSpPr txBox="1"/>
                <p:nvPr/>
              </p:nvSpPr>
              <p:spPr>
                <a:xfrm>
                  <a:off x="5500285" y="4089447"/>
                  <a:ext cx="34177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CN" altLang="en-US" sz="2000" b="0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139" name="文本框 138">
                  <a:extLst>
                    <a:ext uri="{FF2B5EF4-FFF2-40B4-BE49-F238E27FC236}">
                      <a16:creationId xmlns:a16="http://schemas.microsoft.com/office/drawing/2014/main" id="{DA17451B-1A71-4C8D-8017-2C001AF8C9F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0285" y="4089447"/>
                  <a:ext cx="341774" cy="400110"/>
                </a:xfrm>
                <a:prstGeom prst="rect">
                  <a:avLst/>
                </a:prstGeom>
                <a:blipFill>
                  <a:blip r:embed="rId7"/>
                  <a:stretch>
                    <a:fillRect r="-16071" b="-307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0" name="文本框 139">
                  <a:extLst>
                    <a:ext uri="{FF2B5EF4-FFF2-40B4-BE49-F238E27FC236}">
                      <a16:creationId xmlns:a16="http://schemas.microsoft.com/office/drawing/2014/main" id="{9B13CC82-E466-480E-91C1-96A9E7091E84}"/>
                    </a:ext>
                  </a:extLst>
                </p:cNvPr>
                <p:cNvSpPr txBox="1"/>
                <p:nvPr/>
              </p:nvSpPr>
              <p:spPr>
                <a:xfrm>
                  <a:off x="5405998" y="4563365"/>
                  <a:ext cx="34177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CN" altLang="en-US" sz="2000" b="0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140" name="文本框 139">
                  <a:extLst>
                    <a:ext uri="{FF2B5EF4-FFF2-40B4-BE49-F238E27FC236}">
                      <a16:creationId xmlns:a16="http://schemas.microsoft.com/office/drawing/2014/main" id="{9B13CC82-E466-480E-91C1-96A9E7091E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5998" y="4563365"/>
                  <a:ext cx="341774" cy="400110"/>
                </a:xfrm>
                <a:prstGeom prst="rect">
                  <a:avLst/>
                </a:prstGeom>
                <a:blipFill>
                  <a:blip r:embed="rId8"/>
                  <a:stretch>
                    <a:fillRect r="-14286" b="-1515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Rectangle 2">
                <a:extLst>
                  <a:ext uri="{FF2B5EF4-FFF2-40B4-BE49-F238E27FC236}">
                    <a16:creationId xmlns:a16="http://schemas.microsoft.com/office/drawing/2014/main" id="{552E8324-0275-4FFE-B7AD-BD8C2C4AFF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9777" y="3743754"/>
                <a:ext cx="6169690" cy="1800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Font typeface="Wingdings" pitchFamily="2" charset="2"/>
                  <a:buChar char="w"/>
                </a:pPr>
                <a:r>
                  <a:rPr lang="zh-CN" altLang="en-US" sz="2200" dirty="0">
                    <a:solidFill>
                      <a:srgbClr val="0000FF"/>
                    </a:solidFill>
                    <a:latin typeface="黑体" pitchFamily="2" charset="-122"/>
                  </a:rPr>
                  <a:t>基于密度</a:t>
                </a:r>
                <a:r>
                  <a:rPr lang="zh-CN" altLang="en-US" sz="2200" dirty="0">
                    <a:solidFill>
                      <a:srgbClr val="0000FF"/>
                    </a:solidFill>
                    <a:latin typeface="+mn-lt"/>
                  </a:rPr>
                  <a:t>（</a:t>
                </a:r>
                <a:r>
                  <a:rPr lang="en-US" altLang="zh-CN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等线" panose="02010600030101010101" pitchFamily="2" charset="-122"/>
                  </a:rPr>
                  <a:t>Density-based</a:t>
                </a:r>
                <a:r>
                  <a:rPr lang="zh-CN" altLang="en-US" sz="2200" dirty="0">
                    <a:solidFill>
                      <a:srgbClr val="0000FF"/>
                    </a:solidFill>
                    <a:latin typeface="+mn-lt"/>
                  </a:rPr>
                  <a:t>）</a:t>
                </a:r>
                <a:r>
                  <a:rPr lang="zh-CN" altLang="en-US" sz="2200" dirty="0">
                    <a:solidFill>
                      <a:srgbClr val="0000FF"/>
                    </a:solidFill>
                    <a:latin typeface="黑体" pitchFamily="2" charset="-122"/>
                  </a:rPr>
                  <a:t>的方法</a:t>
                </a:r>
                <a:endParaRPr lang="en-US" altLang="zh-CN" sz="2200" dirty="0">
                  <a:solidFill>
                    <a:srgbClr val="0000FF"/>
                  </a:solidFill>
                  <a:latin typeface="黑体" pitchFamily="2" charset="-122"/>
                </a:endParaRPr>
              </a:p>
              <a:p>
                <a:pPr marL="342900" indent="-342900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ü"/>
                </a:pPr>
                <a:r>
                  <a:rPr lang="zh-CN" altLang="en-US" sz="2000" b="0" dirty="0">
                    <a:latin typeface="黑体" pitchFamily="2" charset="-122"/>
                  </a:rPr>
                  <a:t>将每个数据当作一个点，计算它的周围密度和其临近点的周围密度，基于这两个密度值计算出相对密度，相对密度越大，异常程度越高。</a:t>
                </a:r>
                <a:endParaRPr lang="en-US" altLang="zh-CN" sz="2000" b="0" dirty="0">
                  <a:latin typeface="黑体" pitchFamily="2" charset="-122"/>
                </a:endParaRPr>
              </a:p>
              <a:p>
                <a:pPr marL="342900" indent="-342900">
                  <a:lnSpc>
                    <a:spcPts val="2800"/>
                  </a:lnSpc>
                  <a:spcBef>
                    <a:spcPts val="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altLang="zh-CN" sz="20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e>
                              <m:sub>
                                <m:r>
                                  <a:rPr lang="en-US" altLang="zh-CN" sz="20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CN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altLang="zh-CN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zh-CN" altLang="en-US" sz="20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的相对</m:t>
                    </m:r>
                  </m:oMath>
                </a14:m>
                <a:r>
                  <a:rPr lang="zh-CN" altLang="en-US" sz="2000" b="0" dirty="0">
                    <a:solidFill>
                      <a:srgbClr val="FF0000"/>
                    </a:solidFill>
                    <a:sym typeface="Symbol" pitchFamily="18" charset="2"/>
                  </a:rPr>
                  <a:t>密度相比于其相邻对象明显较小，较大可能成为异常点。</a:t>
                </a:r>
                <a:endParaRPr lang="zh-CN" altLang="en-US" sz="2000" b="0" dirty="0">
                  <a:latin typeface="黑体" pitchFamily="2" charset="-122"/>
                </a:endParaRPr>
              </a:p>
            </p:txBody>
          </p:sp>
        </mc:Choice>
        <mc:Fallback xmlns="">
          <p:sp>
            <p:nvSpPr>
              <p:cNvPr id="141" name="Rectangle 2">
                <a:extLst>
                  <a:ext uri="{FF2B5EF4-FFF2-40B4-BE49-F238E27FC236}">
                    <a16:creationId xmlns:a16="http://schemas.microsoft.com/office/drawing/2014/main" id="{552E8324-0275-4FFE-B7AD-BD8C2C4AFF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9777" y="3743754"/>
                <a:ext cx="6169690" cy="1800200"/>
              </a:xfrm>
              <a:prstGeom prst="rect">
                <a:avLst/>
              </a:prstGeom>
              <a:blipFill>
                <a:blip r:embed="rId9"/>
                <a:stretch>
                  <a:fillRect l="-1087" t="-3729" r="-99" b="-355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0981972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黑体" pitchFamily="2" charset="-122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8376</TotalTime>
  <Words>2644</Words>
  <Application>Microsoft Office PowerPoint</Application>
  <PresentationFormat>全屏显示(4:3)</PresentationFormat>
  <Paragraphs>486</Paragraphs>
  <Slides>32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1" baseType="lpstr">
      <vt:lpstr>等线</vt:lpstr>
      <vt:lpstr>黑体</vt:lpstr>
      <vt:lpstr>楷体_GB2312</vt:lpstr>
      <vt:lpstr>宋体</vt:lpstr>
      <vt:lpstr>Cambria Math</vt:lpstr>
      <vt:lpstr>Symbol</vt:lpstr>
      <vt:lpstr>Times New Roman</vt:lpstr>
      <vt:lpstr>Wingdings</vt:lpstr>
      <vt:lpstr>Straight Edge</vt:lpstr>
      <vt:lpstr>第10章 异常检测</vt:lpstr>
      <vt:lpstr>提纲</vt:lpstr>
      <vt:lpstr>引例</vt:lpstr>
      <vt:lpstr>提纲</vt:lpstr>
      <vt:lpstr>异常检测概述 (1)</vt:lpstr>
      <vt:lpstr>异常检测概述 (2)</vt:lpstr>
      <vt:lpstr>提纲</vt:lpstr>
      <vt:lpstr>异常检测算法分类 (1)</vt:lpstr>
      <vt:lpstr>异常检测算法分类 (2)</vt:lpstr>
      <vt:lpstr>异常检测算法分类 (3)</vt:lpstr>
      <vt:lpstr>提纲</vt:lpstr>
      <vt:lpstr>局部异常因子算法 (1)</vt:lpstr>
      <vt:lpstr>局部异常因子算法 (2)</vt:lpstr>
      <vt:lpstr>局部异常因子算法 (3)</vt:lpstr>
      <vt:lpstr>局部异常因子算法 (4)</vt:lpstr>
      <vt:lpstr>局部异常因子算法 (5)</vt:lpstr>
      <vt:lpstr>局部异常因子算法 (6)</vt:lpstr>
      <vt:lpstr>局部异常因子算法 (7)</vt:lpstr>
      <vt:lpstr>局部异常因子算法 (8)</vt:lpstr>
      <vt:lpstr>局部异常因子算法 (9)</vt:lpstr>
      <vt:lpstr>局部异常因子算法 (10)</vt:lpstr>
      <vt:lpstr>提纲</vt:lpstr>
      <vt:lpstr>基于聚类的局部异常因子算法 (1)</vt:lpstr>
      <vt:lpstr>基于聚类的局部异常因子算法 (2)</vt:lpstr>
      <vt:lpstr>基于聚类的局部异常因子算法 (3)</vt:lpstr>
      <vt:lpstr>基于聚类的局部异常因子算法 (4)</vt:lpstr>
      <vt:lpstr>基于聚类的局部异常因子算法 (5)</vt:lpstr>
      <vt:lpstr>基于聚类的局部异常因子算法 (6)</vt:lpstr>
      <vt:lpstr>基于聚类的局部异常因子算法 (7)</vt:lpstr>
      <vt:lpstr>提纲</vt:lpstr>
      <vt:lpstr>总结</vt:lpstr>
      <vt:lpstr>结语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Kun Yue</dc:creator>
  <cp:lastModifiedBy>Kun Yue</cp:lastModifiedBy>
  <cp:revision>188</cp:revision>
  <dcterms:created xsi:type="dcterms:W3CDTF">1601-01-01T00:00:00Z</dcterms:created>
  <dcterms:modified xsi:type="dcterms:W3CDTF">2022-07-19T01:27:33Z</dcterms:modified>
</cp:coreProperties>
</file>